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22" r:id="rId1"/>
  </p:sldMasterIdLst>
  <p:notesMasterIdLst>
    <p:notesMasterId r:id="rId57"/>
  </p:notesMasterIdLst>
  <p:handoutMasterIdLst>
    <p:handoutMasterId r:id="rId58"/>
  </p:handoutMasterIdLst>
  <p:sldIdLst>
    <p:sldId id="355" r:id="rId2"/>
    <p:sldId id="374" r:id="rId3"/>
    <p:sldId id="372" r:id="rId4"/>
    <p:sldId id="356" r:id="rId5"/>
    <p:sldId id="359" r:id="rId6"/>
    <p:sldId id="357" r:id="rId7"/>
    <p:sldId id="360" r:id="rId8"/>
    <p:sldId id="358" r:id="rId9"/>
    <p:sldId id="364" r:id="rId10"/>
    <p:sldId id="365" r:id="rId11"/>
    <p:sldId id="368" r:id="rId12"/>
    <p:sldId id="369" r:id="rId13"/>
    <p:sldId id="370" r:id="rId14"/>
    <p:sldId id="350" r:id="rId15"/>
    <p:sldId id="295" r:id="rId16"/>
    <p:sldId id="326" r:id="rId17"/>
    <p:sldId id="296" r:id="rId18"/>
    <p:sldId id="351" r:id="rId19"/>
    <p:sldId id="376" r:id="rId20"/>
    <p:sldId id="294" r:id="rId21"/>
    <p:sldId id="257" r:id="rId22"/>
    <p:sldId id="258" r:id="rId23"/>
    <p:sldId id="314" r:id="rId24"/>
    <p:sldId id="315" r:id="rId25"/>
    <p:sldId id="333" r:id="rId26"/>
    <p:sldId id="316" r:id="rId27"/>
    <p:sldId id="317" r:id="rId28"/>
    <p:sldId id="318" r:id="rId29"/>
    <p:sldId id="323" r:id="rId30"/>
    <p:sldId id="377" r:id="rId31"/>
    <p:sldId id="259" r:id="rId32"/>
    <p:sldId id="306" r:id="rId33"/>
    <p:sldId id="327" r:id="rId34"/>
    <p:sldId id="353" r:id="rId35"/>
    <p:sldId id="329" r:id="rId36"/>
    <p:sldId id="330" r:id="rId37"/>
    <p:sldId id="260" r:id="rId38"/>
    <p:sldId id="261" r:id="rId39"/>
    <p:sldId id="262" r:id="rId40"/>
    <p:sldId id="354" r:id="rId41"/>
    <p:sldId id="371" r:id="rId42"/>
    <p:sldId id="335" r:id="rId43"/>
    <p:sldId id="336" r:id="rId44"/>
    <p:sldId id="297" r:id="rId45"/>
    <p:sldId id="299" r:id="rId46"/>
    <p:sldId id="312" r:id="rId47"/>
    <p:sldId id="313" r:id="rId48"/>
    <p:sldId id="301" r:id="rId49"/>
    <p:sldId id="303" r:id="rId50"/>
    <p:sldId id="277" r:id="rId51"/>
    <p:sldId id="379" r:id="rId52"/>
    <p:sldId id="334" r:id="rId53"/>
    <p:sldId id="345" r:id="rId54"/>
    <p:sldId id="348" r:id="rId55"/>
    <p:sldId id="346" r:id="rId56"/>
  </p:sldIdLst>
  <p:sldSz cx="9144000" cy="6858000" type="screen4x3"/>
  <p:notesSz cx="7315200" cy="9601200"/>
  <p:defaultTextStyle>
    <a:defPPr>
      <a:defRPr lang="en-US"/>
    </a:defPPr>
    <a:lvl1pPr algn="l" rtl="0" fontAlgn="base">
      <a:spcBef>
        <a:spcPct val="0"/>
      </a:spcBef>
      <a:spcAft>
        <a:spcPct val="0"/>
      </a:spcAft>
      <a:defRPr sz="3600" kern="1200">
        <a:solidFill>
          <a:srgbClr val="3333CC"/>
        </a:solidFill>
        <a:latin typeface="Kristen ITC" pitchFamily="66" charset="0"/>
        <a:ea typeface="+mn-ea"/>
        <a:cs typeface="+mn-cs"/>
      </a:defRPr>
    </a:lvl1pPr>
    <a:lvl2pPr marL="457200" algn="l" rtl="0" fontAlgn="base">
      <a:spcBef>
        <a:spcPct val="0"/>
      </a:spcBef>
      <a:spcAft>
        <a:spcPct val="0"/>
      </a:spcAft>
      <a:defRPr sz="3600" kern="1200">
        <a:solidFill>
          <a:srgbClr val="3333CC"/>
        </a:solidFill>
        <a:latin typeface="Kristen ITC" pitchFamily="66" charset="0"/>
        <a:ea typeface="+mn-ea"/>
        <a:cs typeface="+mn-cs"/>
      </a:defRPr>
    </a:lvl2pPr>
    <a:lvl3pPr marL="914400" algn="l" rtl="0" fontAlgn="base">
      <a:spcBef>
        <a:spcPct val="0"/>
      </a:spcBef>
      <a:spcAft>
        <a:spcPct val="0"/>
      </a:spcAft>
      <a:defRPr sz="3600" kern="1200">
        <a:solidFill>
          <a:srgbClr val="3333CC"/>
        </a:solidFill>
        <a:latin typeface="Kristen ITC" pitchFamily="66" charset="0"/>
        <a:ea typeface="+mn-ea"/>
        <a:cs typeface="+mn-cs"/>
      </a:defRPr>
    </a:lvl3pPr>
    <a:lvl4pPr marL="1371600" algn="l" rtl="0" fontAlgn="base">
      <a:spcBef>
        <a:spcPct val="0"/>
      </a:spcBef>
      <a:spcAft>
        <a:spcPct val="0"/>
      </a:spcAft>
      <a:defRPr sz="3600" kern="1200">
        <a:solidFill>
          <a:srgbClr val="3333CC"/>
        </a:solidFill>
        <a:latin typeface="Kristen ITC" pitchFamily="66" charset="0"/>
        <a:ea typeface="+mn-ea"/>
        <a:cs typeface="+mn-cs"/>
      </a:defRPr>
    </a:lvl4pPr>
    <a:lvl5pPr marL="1828800" algn="l" rtl="0" fontAlgn="base">
      <a:spcBef>
        <a:spcPct val="0"/>
      </a:spcBef>
      <a:spcAft>
        <a:spcPct val="0"/>
      </a:spcAft>
      <a:defRPr sz="3600" kern="1200">
        <a:solidFill>
          <a:srgbClr val="3333CC"/>
        </a:solidFill>
        <a:latin typeface="Kristen ITC" pitchFamily="66" charset="0"/>
        <a:ea typeface="+mn-ea"/>
        <a:cs typeface="+mn-cs"/>
      </a:defRPr>
    </a:lvl5pPr>
    <a:lvl6pPr marL="2286000" algn="l" defTabSz="914400" rtl="0" eaLnBrk="1" latinLnBrk="0" hangingPunct="1">
      <a:defRPr sz="3600" kern="1200">
        <a:solidFill>
          <a:srgbClr val="3333CC"/>
        </a:solidFill>
        <a:latin typeface="Kristen ITC" pitchFamily="66" charset="0"/>
        <a:ea typeface="+mn-ea"/>
        <a:cs typeface="+mn-cs"/>
      </a:defRPr>
    </a:lvl6pPr>
    <a:lvl7pPr marL="2743200" algn="l" defTabSz="914400" rtl="0" eaLnBrk="1" latinLnBrk="0" hangingPunct="1">
      <a:defRPr sz="3600" kern="1200">
        <a:solidFill>
          <a:srgbClr val="3333CC"/>
        </a:solidFill>
        <a:latin typeface="Kristen ITC" pitchFamily="66" charset="0"/>
        <a:ea typeface="+mn-ea"/>
        <a:cs typeface="+mn-cs"/>
      </a:defRPr>
    </a:lvl7pPr>
    <a:lvl8pPr marL="3200400" algn="l" defTabSz="914400" rtl="0" eaLnBrk="1" latinLnBrk="0" hangingPunct="1">
      <a:defRPr sz="3600" kern="1200">
        <a:solidFill>
          <a:srgbClr val="3333CC"/>
        </a:solidFill>
        <a:latin typeface="Kristen ITC" pitchFamily="66" charset="0"/>
        <a:ea typeface="+mn-ea"/>
        <a:cs typeface="+mn-cs"/>
      </a:defRPr>
    </a:lvl8pPr>
    <a:lvl9pPr marL="3657600" algn="l" defTabSz="914400" rtl="0" eaLnBrk="1" latinLnBrk="0" hangingPunct="1">
      <a:defRPr sz="3600" kern="1200">
        <a:solidFill>
          <a:srgbClr val="3333CC"/>
        </a:solidFill>
        <a:latin typeface="Kristen ITC"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EBB3"/>
    <a:srgbClr val="B8E08C"/>
    <a:srgbClr val="A3BDDD"/>
    <a:srgbClr val="3333CC"/>
    <a:srgbClr val="6666FF"/>
    <a:srgbClr val="6600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6013" autoAdjust="0"/>
    <p:restoredTop sz="52276" autoAdjust="0"/>
  </p:normalViewPr>
  <p:slideViewPr>
    <p:cSldViewPr>
      <p:cViewPr varScale="1">
        <p:scale>
          <a:sx n="55" d="100"/>
          <a:sy n="55" d="100"/>
        </p:scale>
        <p:origin x="-13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004"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120188"/>
            <a:ext cx="7315200" cy="481012"/>
          </a:xfrm>
          <a:prstGeom prst="rect">
            <a:avLst/>
          </a:prstGeom>
        </p:spPr>
        <p:txBody>
          <a:bodyPr vert="horz" lIns="96653" tIns="48327" rIns="96653" bIns="48327" rtlCol="0" anchor="b"/>
          <a:lstStyle>
            <a:lvl1pPr algn="l" fontAlgn="auto">
              <a:spcBef>
                <a:spcPts val="0"/>
              </a:spcBef>
              <a:spcAft>
                <a:spcPts val="0"/>
              </a:spcAft>
              <a:defRPr sz="900">
                <a:solidFill>
                  <a:schemeClr val="tx1"/>
                </a:solidFill>
                <a:effectLst/>
                <a:latin typeface="+mn-lt"/>
              </a:defRPr>
            </a:lvl1pPr>
          </a:lstStyle>
          <a:p>
            <a:pPr>
              <a:defRPr/>
            </a:pPr>
            <a:r>
              <a:rPr lang="en-US"/>
              <a:t>The Children's Learning Institute at the University of Texas at Houston © </a:t>
            </a:r>
            <a:r>
              <a:rPr lang="en-US" smtClean="0"/>
              <a:t>2009 </a:t>
            </a:r>
            <a:r>
              <a:rPr lang="en-US"/>
              <a:t>University of Texas System and Texas Education Agency</a:t>
            </a:r>
          </a:p>
        </p:txBody>
      </p:sp>
      <p:sp>
        <p:nvSpPr>
          <p:cNvPr id="5" name="Slide Number Placeholder 4"/>
          <p:cNvSpPr>
            <a:spLocks noGrp="1"/>
          </p:cNvSpPr>
          <p:nvPr>
            <p:ph type="sldNum" sz="quarter" idx="3"/>
          </p:nvPr>
        </p:nvSpPr>
        <p:spPr>
          <a:xfrm>
            <a:off x="6837363" y="9118600"/>
            <a:ext cx="476250" cy="481013"/>
          </a:xfrm>
          <a:prstGeom prst="rect">
            <a:avLst/>
          </a:prstGeom>
        </p:spPr>
        <p:txBody>
          <a:bodyPr vert="horz" lIns="96653" tIns="48327" rIns="96653" bIns="48327" rtlCol="0" anchor="b"/>
          <a:lstStyle>
            <a:lvl1pPr algn="r" fontAlgn="auto">
              <a:spcBef>
                <a:spcPts val="0"/>
              </a:spcBef>
              <a:spcAft>
                <a:spcPts val="0"/>
              </a:spcAft>
              <a:defRPr sz="1200">
                <a:solidFill>
                  <a:schemeClr val="tx1"/>
                </a:solidFill>
                <a:effectLst/>
                <a:latin typeface="+mn-lt"/>
              </a:defRPr>
            </a:lvl1pPr>
          </a:lstStyle>
          <a:p>
            <a:pPr>
              <a:defRPr/>
            </a:pPr>
            <a:fld id="{C63BB1CA-E428-4C2E-8354-49A18F6A7F6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fontAlgn="auto">
              <a:spcBef>
                <a:spcPts val="0"/>
              </a:spcBef>
              <a:spcAft>
                <a:spcPts val="0"/>
              </a:spcAft>
              <a:defRPr sz="1200">
                <a:solidFill>
                  <a:schemeClr val="tx1"/>
                </a:solidFill>
                <a:effectLst/>
                <a:latin typeface="+mn-lt"/>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6653" tIns="48327" rIns="96653" bIns="48327" rtlCol="0"/>
          <a:lstStyle>
            <a:lvl1pPr algn="r" fontAlgn="auto">
              <a:spcBef>
                <a:spcPts val="0"/>
              </a:spcBef>
              <a:spcAft>
                <a:spcPts val="0"/>
              </a:spcAft>
              <a:defRPr sz="1200">
                <a:solidFill>
                  <a:schemeClr val="tx1"/>
                </a:solidFill>
                <a:effectLst/>
                <a:latin typeface="+mn-lt"/>
              </a:defRPr>
            </a:lvl1pPr>
          </a:lstStyle>
          <a:p>
            <a:pPr>
              <a:defRPr/>
            </a:pPr>
            <a:fld id="{78184794-FB62-4A11-B053-861069AE6168}" type="datetimeFigureOut">
              <a:rPr lang="en-US"/>
              <a:pPr>
                <a:defRPr/>
              </a:pPr>
              <a:t>2/19/2013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6653" tIns="48327" rIns="96653" bIns="483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8600"/>
            <a:ext cx="3170238" cy="481013"/>
          </a:xfrm>
          <a:prstGeom prst="rect">
            <a:avLst/>
          </a:prstGeom>
        </p:spPr>
        <p:txBody>
          <a:bodyPr vert="horz" lIns="96653" tIns="48327" rIns="96653" bIns="48327" rtlCol="0" anchor="b"/>
          <a:lstStyle>
            <a:lvl1pPr algn="l" fontAlgn="auto">
              <a:spcBef>
                <a:spcPts val="0"/>
              </a:spcBef>
              <a:spcAft>
                <a:spcPts val="0"/>
              </a:spcAft>
              <a:defRPr sz="1200">
                <a:solidFill>
                  <a:schemeClr val="tx1"/>
                </a:solidFill>
                <a:effectLst/>
                <a:latin typeface="+mn-lt"/>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6653" tIns="48327" rIns="96653" bIns="48327" rtlCol="0" anchor="b"/>
          <a:lstStyle>
            <a:lvl1pPr algn="r" fontAlgn="auto">
              <a:spcBef>
                <a:spcPts val="0"/>
              </a:spcBef>
              <a:spcAft>
                <a:spcPts val="0"/>
              </a:spcAft>
              <a:defRPr sz="1200">
                <a:solidFill>
                  <a:schemeClr val="tx1"/>
                </a:solidFill>
                <a:effectLst/>
                <a:latin typeface="+mn-lt"/>
              </a:defRPr>
            </a:lvl1pPr>
          </a:lstStyle>
          <a:p>
            <a:pPr>
              <a:defRPr/>
            </a:pPr>
            <a:fld id="{95C12EB5-231B-4A4C-AFE0-4EBF37F58E6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r>
              <a:rPr lang="en-US" b="1" dirty="0" smtClean="0"/>
              <a:t>Say: </a:t>
            </a:r>
            <a:r>
              <a:rPr lang="en-US" dirty="0" smtClean="0"/>
              <a:t>Welcome to </a:t>
            </a:r>
            <a:r>
              <a:rPr lang="en-US" i="1" dirty="0" smtClean="0"/>
              <a:t>Fluency:  The Bridge Between Word Recognition and Comprehension.</a:t>
            </a:r>
          </a:p>
          <a:p>
            <a:pPr>
              <a:defRPr/>
            </a:pPr>
            <a:endParaRPr lang="en-US" b="1" dirty="0" smtClean="0"/>
          </a:p>
          <a:p>
            <a:pPr>
              <a:defRPr/>
            </a:pPr>
            <a:r>
              <a:rPr lang="en-US" dirty="0" smtClean="0"/>
              <a:t>There are two handouts for the session.  There is the PowerPoint slides handout as well as the Additional Handouts. You will also find a teal Big Ideas card at your place setting. </a:t>
            </a:r>
          </a:p>
          <a:p>
            <a:pPr>
              <a:defRPr/>
            </a:pPr>
            <a:endParaRPr lang="en-US" dirty="0" smtClean="0"/>
          </a:p>
          <a:p>
            <a:pPr>
              <a:defRPr/>
            </a:pPr>
            <a:r>
              <a:rPr lang="en-US" dirty="0" smtClean="0"/>
              <a:t>On your table, you should have a stopwatch and a calculator.  There is only one set per table.  We will be using these later during the presentation. </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3B93CB23-F06E-46E2-8218-DBFF8D34D30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a:t>
            </a:r>
            <a:r>
              <a:rPr lang="en-US" i="1" smtClean="0"/>
              <a:t>Accuracy </a:t>
            </a:r>
            <a:r>
              <a:rPr lang="en-US" smtClean="0"/>
              <a:t>refers to the ability of a reader to read or decode text accurately.  To determine a student’s level of accuracy within a certain text, the student reads a passage aloud, and the teacher records the number of errors made by the student. </a:t>
            </a:r>
          </a:p>
          <a:p>
            <a:endParaRPr lang="en-US" smtClean="0"/>
          </a:p>
          <a:p>
            <a:r>
              <a:rPr lang="en-US" smtClean="0"/>
              <a:t> So, what is considered an error?</a:t>
            </a:r>
          </a:p>
          <a:p>
            <a:endParaRPr lang="en-US" smtClean="0"/>
          </a:p>
        </p:txBody>
      </p:sp>
      <p:sp>
        <p:nvSpPr>
          <p:cNvPr id="4" name="Slide Number Placeholder 3"/>
          <p:cNvSpPr>
            <a:spLocks noGrp="1"/>
          </p:cNvSpPr>
          <p:nvPr>
            <p:ph type="sldNum" sz="quarter" idx="5"/>
          </p:nvPr>
        </p:nvSpPr>
        <p:spPr/>
        <p:txBody>
          <a:bodyPr/>
          <a:lstStyle/>
          <a:p>
            <a:pPr>
              <a:defRPr/>
            </a:pPr>
            <a:fld id="{3EA9CC89-6A5D-4B43-9895-0A9230607DE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a:lnSpc>
                <a:spcPct val="90000"/>
              </a:lnSpc>
              <a:defRPr/>
            </a:pPr>
            <a:r>
              <a:rPr lang="en-US" b="1" dirty="0" smtClean="0"/>
              <a:t>Say:</a:t>
            </a:r>
            <a:r>
              <a:rPr lang="en-US" dirty="0" smtClean="0"/>
              <a:t> Here is a list of some of the commonly cited errors and non-errors used when assessing student reading for word reading accuracy.</a:t>
            </a:r>
          </a:p>
          <a:p>
            <a:pPr>
              <a:lnSpc>
                <a:spcPct val="90000"/>
              </a:lnSpc>
              <a:defRPr/>
            </a:pPr>
            <a:endParaRPr lang="en-US" dirty="0" smtClean="0"/>
          </a:p>
          <a:p>
            <a:pPr>
              <a:lnSpc>
                <a:spcPct val="150000"/>
              </a:lnSpc>
              <a:defRPr/>
            </a:pPr>
            <a:r>
              <a:rPr lang="en-US" b="1" i="1" u="sng" dirty="0" smtClean="0"/>
              <a:t>Errors </a:t>
            </a:r>
            <a:r>
              <a:rPr lang="en-US" u="sng" dirty="0" smtClean="0"/>
              <a:t> may include:</a:t>
            </a:r>
            <a:endParaRPr lang="en-US" b="1" i="1" u="sng" dirty="0" smtClean="0"/>
          </a:p>
          <a:p>
            <a:pPr>
              <a:lnSpc>
                <a:spcPct val="150000"/>
              </a:lnSpc>
              <a:defRPr/>
            </a:pPr>
            <a:r>
              <a:rPr lang="en-US" b="1" dirty="0" smtClean="0"/>
              <a:t>Omissions</a:t>
            </a:r>
            <a:r>
              <a:rPr lang="en-US" dirty="0" smtClean="0"/>
              <a:t>: leaving out a word or words.</a:t>
            </a:r>
          </a:p>
          <a:p>
            <a:pPr>
              <a:lnSpc>
                <a:spcPct val="150000"/>
              </a:lnSpc>
              <a:defRPr/>
            </a:pPr>
            <a:r>
              <a:rPr lang="en-US" b="1" dirty="0" smtClean="0"/>
              <a:t>Substitutions: </a:t>
            </a:r>
            <a:r>
              <a:rPr lang="en-US" dirty="0" smtClean="0"/>
              <a:t>saying another word in place of the word in the text.</a:t>
            </a:r>
          </a:p>
          <a:p>
            <a:pPr>
              <a:lnSpc>
                <a:spcPct val="150000"/>
              </a:lnSpc>
              <a:defRPr/>
            </a:pPr>
            <a:r>
              <a:rPr lang="en-US" b="1" dirty="0" smtClean="0"/>
              <a:t>Hesitations</a:t>
            </a:r>
            <a:r>
              <a:rPr lang="en-US" dirty="0" smtClean="0"/>
              <a:t>: stopping or hesitating for more than three seconds, at which point the teacher provides the word.  This is only counted as an error if the teacher provides the word (which s/he </a:t>
            </a:r>
            <a:r>
              <a:rPr lang="en-US" i="1" dirty="0" smtClean="0"/>
              <a:t>should</a:t>
            </a:r>
            <a:r>
              <a:rPr lang="en-US" dirty="0" smtClean="0"/>
              <a:t> do after 3-4 seconds when doing a fluency assessment).</a:t>
            </a:r>
          </a:p>
          <a:p>
            <a:pPr>
              <a:lnSpc>
                <a:spcPct val="150000"/>
              </a:lnSpc>
              <a:defRPr/>
            </a:pPr>
            <a:r>
              <a:rPr lang="en-US" b="1" dirty="0" smtClean="0"/>
              <a:t>Mispronunciations: </a:t>
            </a:r>
            <a:r>
              <a:rPr lang="en-US" dirty="0" smtClean="0"/>
              <a:t>leaving off or adding endings, or mispronouncing the word in a way that no longer makes sense.  Do not count mispronunciations of proper nouns. Note:  If a child has a speech issue in which he regularly replaces one sound (i.e., /f/) for another (i.e., /</a:t>
            </a:r>
            <a:r>
              <a:rPr lang="en-US" dirty="0" err="1" smtClean="0"/>
              <a:t>th</a:t>
            </a:r>
            <a:r>
              <a:rPr lang="en-US" dirty="0" smtClean="0"/>
              <a:t>/), it should not be counted as an error.</a:t>
            </a:r>
          </a:p>
          <a:p>
            <a:pPr>
              <a:lnSpc>
                <a:spcPct val="150000"/>
              </a:lnSpc>
              <a:defRPr/>
            </a:pPr>
            <a:r>
              <a:rPr lang="en-US" b="1" dirty="0" smtClean="0"/>
              <a:t>Reversals</a:t>
            </a:r>
            <a:r>
              <a:rPr lang="en-US" dirty="0" smtClean="0"/>
              <a:t>: changing the order of two or more words in a sentence.</a:t>
            </a:r>
          </a:p>
          <a:p>
            <a:pPr>
              <a:lnSpc>
                <a:spcPct val="90000"/>
              </a:lnSpc>
              <a:defRPr/>
            </a:pPr>
            <a:endParaRPr lang="en-US" b="1" dirty="0" smtClean="0"/>
          </a:p>
          <a:p>
            <a:pPr>
              <a:lnSpc>
                <a:spcPct val="90000"/>
              </a:lnSpc>
              <a:defRPr/>
            </a:pPr>
            <a:r>
              <a:rPr lang="en-US" b="1" i="1" u="sng" dirty="0" smtClean="0"/>
              <a:t>Non-errors</a:t>
            </a:r>
            <a:r>
              <a:rPr lang="en-US" u="sng" dirty="0" smtClean="0"/>
              <a:t>  may include:</a:t>
            </a:r>
          </a:p>
          <a:p>
            <a:pPr>
              <a:lnSpc>
                <a:spcPct val="90000"/>
              </a:lnSpc>
              <a:defRPr/>
            </a:pPr>
            <a:r>
              <a:rPr lang="en-US" b="1" dirty="0" smtClean="0"/>
              <a:t>Self-corrections:  </a:t>
            </a:r>
            <a:r>
              <a:rPr lang="en-US" dirty="0" smtClean="0"/>
              <a:t>realizing and correcting an error within three seconds.</a:t>
            </a:r>
          </a:p>
          <a:p>
            <a:pPr>
              <a:lnSpc>
                <a:spcPct val="90000"/>
              </a:lnSpc>
              <a:defRPr/>
            </a:pPr>
            <a:r>
              <a:rPr lang="en-US" b="1" dirty="0" smtClean="0"/>
              <a:t>Insertions:  </a:t>
            </a:r>
            <a:r>
              <a:rPr lang="en-US" dirty="0" smtClean="0"/>
              <a:t>adding an extra word which is not in print.</a:t>
            </a:r>
          </a:p>
          <a:p>
            <a:pPr>
              <a:lnSpc>
                <a:spcPct val="90000"/>
              </a:lnSpc>
              <a:defRPr/>
            </a:pPr>
            <a:r>
              <a:rPr lang="en-US" b="1" dirty="0" smtClean="0"/>
              <a:t>Repetitions:  </a:t>
            </a:r>
            <a:r>
              <a:rPr lang="en-US" dirty="0" smtClean="0"/>
              <a:t>repeating a word or phrase already read correctly.</a:t>
            </a:r>
          </a:p>
          <a:p>
            <a:pPr>
              <a:lnSpc>
                <a:spcPct val="90000"/>
              </a:lnSpc>
              <a:defRPr/>
            </a:pPr>
            <a:r>
              <a:rPr lang="en-US" dirty="0" smtClean="0"/>
              <a:t>Insertions and repetitions are not counted as errors because, if a timed fluency check is being done, the extra seconds used for insertions or repetitions are already considered in the calculations. </a:t>
            </a:r>
          </a:p>
          <a:p>
            <a:pPr>
              <a:lnSpc>
                <a:spcPct val="90000"/>
              </a:lnSpc>
              <a:defRPr/>
            </a:pPr>
            <a:endParaRPr lang="en-US" sz="1000" b="1" i="1" dirty="0" smtClean="0"/>
          </a:p>
          <a:p>
            <a:pPr>
              <a:lnSpc>
                <a:spcPct val="90000"/>
              </a:lnSpc>
              <a:defRPr/>
            </a:pPr>
            <a:endParaRPr lang="en-US" sz="1000"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DC0E2CAC-3B7B-45D7-B52A-9265075FEE0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To determine a student’s word reading accuracy, the teacher and student sit down together, each with a copy of the text.  Using a text containing word counts at the end of each line is particularly helpful for the teacher.  The teacher listens as the student reads a passage of text, marking any errors on the copy of the text.  When the student completes the reading, the teacher counts the total number of words read by the student </a:t>
            </a:r>
            <a:r>
              <a:rPr lang="en-US" b="1" smtClean="0"/>
              <a:t>(click)</a:t>
            </a:r>
            <a:r>
              <a:rPr lang="en-US" smtClean="0"/>
              <a:t>, then subtracts the number of errors made by the student </a:t>
            </a:r>
            <a:r>
              <a:rPr lang="en-US" b="1" smtClean="0"/>
              <a:t>(click)</a:t>
            </a:r>
            <a:r>
              <a:rPr lang="en-US" smtClean="0"/>
              <a:t>.  This results in the number of words which the student read correctly </a:t>
            </a:r>
            <a:r>
              <a:rPr lang="en-US" b="1" smtClean="0"/>
              <a:t>(click)</a:t>
            </a:r>
            <a:r>
              <a:rPr lang="en-US" smtClean="0"/>
              <a:t>.  By taking the number of words read correctly </a:t>
            </a:r>
            <a:r>
              <a:rPr lang="en-US" b="1" smtClean="0"/>
              <a:t>(click) </a:t>
            </a:r>
            <a:r>
              <a:rPr lang="en-US" smtClean="0"/>
              <a:t>and dividing it by the total number of words in the passage </a:t>
            </a:r>
            <a:r>
              <a:rPr lang="en-US" b="1" smtClean="0"/>
              <a:t>(click)</a:t>
            </a:r>
            <a:r>
              <a:rPr lang="en-US" smtClean="0"/>
              <a:t>, the teacher can determine the percentage of words which the student read correctly, known as the student’s rate of accuracy </a:t>
            </a:r>
            <a:r>
              <a:rPr lang="en-US" b="1" smtClean="0"/>
              <a:t>(click)</a:t>
            </a:r>
            <a:r>
              <a:rPr lang="en-US" smtClean="0"/>
              <a:t>.  </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D1013188-CD69-4945-BD3B-BC385FDE9D8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Once we determine a student’s accuracy rate (like we calculated on the last slide), we can then use this chart to determine the level of performance at which that student falls for that particular text.  Readers who score in the 95-100% range - the independent level - are able to read that text, or a text of similar difficulty, without assistance.  Those who score in the 90-94% range - the instructional level - can read that text, or a text of similar difficulty, with support.  Readers who score below 90% are performing at the frustrational level, and will find that text and other similar texts too challenging to read, even with assistance (TPRI, 2010).  </a:t>
            </a:r>
          </a:p>
          <a:p>
            <a:endParaRPr lang="en-US" smtClean="0"/>
          </a:p>
          <a:p>
            <a:r>
              <a:rPr lang="en-US" smtClean="0"/>
              <a:t>Knowing a student’s rate of accuracy can help teachers place students in appropriately-leveled text.</a:t>
            </a:r>
          </a:p>
          <a:p>
            <a:endParaRPr lang="en-US" smtClean="0"/>
          </a:p>
          <a:p>
            <a:endParaRPr lang="en-US" smtClean="0"/>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946F5EAF-B2AA-471E-B61F-132734077F5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First, let’s look at some meanings for the terms “automaticity” and “rate”.  </a:t>
            </a:r>
            <a:r>
              <a:rPr lang="en-US" i="1" smtClean="0"/>
              <a:t>The Literacy Dictionary </a:t>
            </a:r>
            <a:r>
              <a:rPr lang="en-US" smtClean="0"/>
              <a:t> defines them this way: </a:t>
            </a:r>
            <a:r>
              <a:rPr lang="en-US" b="1" smtClean="0"/>
              <a:t>(read slide).</a:t>
            </a:r>
          </a:p>
        </p:txBody>
      </p:sp>
      <p:sp>
        <p:nvSpPr>
          <p:cNvPr id="4" name="Slide Number Placeholder 3"/>
          <p:cNvSpPr>
            <a:spLocks noGrp="1"/>
          </p:cNvSpPr>
          <p:nvPr>
            <p:ph type="sldNum" sz="quarter" idx="5"/>
          </p:nvPr>
        </p:nvSpPr>
        <p:spPr/>
        <p:txBody>
          <a:bodyPr/>
          <a:lstStyle/>
          <a:p>
            <a:pPr>
              <a:defRPr/>
            </a:pPr>
            <a:fld id="{79C4BE82-D57E-4AED-B751-24DBC5762E4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Simply being an </a:t>
            </a:r>
            <a:r>
              <a:rPr lang="en-US" i="1" smtClean="0"/>
              <a:t>accurate </a:t>
            </a:r>
            <a:r>
              <a:rPr lang="en-US" smtClean="0"/>
              <a:t>reader may not guarantee that a child is a </a:t>
            </a:r>
            <a:r>
              <a:rPr lang="en-US" i="1" smtClean="0"/>
              <a:t>proficient </a:t>
            </a:r>
            <a:r>
              <a:rPr lang="en-US" smtClean="0"/>
              <a:t>reader—one who also reads with comprehension. </a:t>
            </a:r>
            <a:r>
              <a:rPr lang="en-US" i="1" smtClean="0"/>
              <a:t>Automaticity - </a:t>
            </a:r>
            <a:r>
              <a:rPr lang="en-US" smtClean="0"/>
              <a:t>an important component of fluency - is the rate at which a reader reads a passage.  When a student reads too slowly, it may interfere with his ability to comprehend the text.  The student applies so much effort to decoding regular words and recalling high-frequency words that he does not have the cognitive energy to devote to comprehending the material read.  Alternatively, there are students who put so much emphasis on </a:t>
            </a:r>
            <a:r>
              <a:rPr lang="en-US" i="1" smtClean="0"/>
              <a:t>quickly</a:t>
            </a:r>
            <a:r>
              <a:rPr lang="en-US" smtClean="0"/>
              <a:t> decoding a passage that reading becomes a kind of race to them.  As a result, they lose focus on comprehension of the text.  </a:t>
            </a:r>
          </a:p>
          <a:p>
            <a:endParaRPr lang="en-US" smtClean="0"/>
          </a:p>
          <a:p>
            <a:r>
              <a:rPr lang="en-US" smtClean="0"/>
              <a:t>Students who struggle with fluency often continue to be struggling readers into adulthood, unless attention and intervention is provided to adjust their fluency rate.</a:t>
            </a:r>
          </a:p>
        </p:txBody>
      </p:sp>
      <p:sp>
        <p:nvSpPr>
          <p:cNvPr id="4" name="Slide Number Placeholder 3"/>
          <p:cNvSpPr>
            <a:spLocks noGrp="1"/>
          </p:cNvSpPr>
          <p:nvPr>
            <p:ph type="sldNum" sz="quarter" idx="5"/>
          </p:nvPr>
        </p:nvSpPr>
        <p:spPr/>
        <p:txBody>
          <a:bodyPr/>
          <a:lstStyle/>
          <a:p>
            <a:pPr>
              <a:defRPr/>
            </a:pPr>
            <a:fld id="{B610DF25-8FB9-445A-ACEE-C5C6D670527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b="1" smtClean="0"/>
              <a:t>Say:</a:t>
            </a:r>
            <a:r>
              <a:rPr lang="en-US" sz="1000" smtClean="0"/>
              <a:t> To calculate rate, the teacher and student sit together, each with a copy of the text.  The teacher has a stopwatch.  On the teacher’s signal, the student begins reading the passage.  The teacher listens and follows along in the text, marking errors that the student makes (as we did when calculating accuracy).  When the student has read for one minute, the teacher signals the student to stop reading, and the teacher marks the last word read by the student within the minute. The teacher can now determine how many words were read in one minute. </a:t>
            </a:r>
            <a:r>
              <a:rPr lang="en-US" sz="1000" b="1" smtClean="0"/>
              <a:t>(Click.)</a:t>
            </a:r>
            <a:r>
              <a:rPr lang="en-US" sz="1000" smtClean="0"/>
              <a:t> The teacher then counts the number of errors made by the student, and subtracts that number from the total number of words read </a:t>
            </a:r>
            <a:r>
              <a:rPr lang="en-US" sz="1000" b="1" smtClean="0"/>
              <a:t>(click)</a:t>
            </a:r>
            <a:r>
              <a:rPr lang="en-US" sz="1000" smtClean="0"/>
              <a:t>.  The resulting number </a:t>
            </a:r>
            <a:r>
              <a:rPr lang="en-US" sz="1000" b="1" smtClean="0"/>
              <a:t>(click) </a:t>
            </a:r>
            <a:r>
              <a:rPr lang="en-US" sz="1000" smtClean="0"/>
              <a:t>is the wcpm, or words correct per minute, read by the student. </a:t>
            </a:r>
          </a:p>
          <a:p>
            <a:endParaRPr lang="en-US" sz="1000" smtClean="0"/>
          </a:p>
          <a:p>
            <a:r>
              <a:rPr lang="en-US" sz="1000" smtClean="0"/>
              <a:t>When conducting this evaluation, it is important to remind students to read at a normal rate.  Remember, fluency is not about reading </a:t>
            </a:r>
            <a:r>
              <a:rPr lang="en-US" sz="1000" i="1" smtClean="0"/>
              <a:t>fast</a:t>
            </a:r>
            <a:r>
              <a:rPr lang="en-US" sz="1000" smtClean="0"/>
              <a:t>—it is about reading with accuracy, automaticity, prosody, and comprehension.</a:t>
            </a:r>
          </a:p>
          <a:p>
            <a:endParaRPr lang="en-US" sz="1000" smtClean="0"/>
          </a:p>
        </p:txBody>
      </p:sp>
      <p:sp>
        <p:nvSpPr>
          <p:cNvPr id="4" name="Slide Number Placeholder 3"/>
          <p:cNvSpPr>
            <a:spLocks noGrp="1"/>
          </p:cNvSpPr>
          <p:nvPr>
            <p:ph type="sldNum" sz="quarter" idx="5"/>
          </p:nvPr>
        </p:nvSpPr>
        <p:spPr/>
        <p:txBody>
          <a:bodyPr/>
          <a:lstStyle/>
          <a:p>
            <a:pPr>
              <a:defRPr/>
            </a:pPr>
            <a:fld id="{007AFF9B-AAB4-4FF6-A7FD-9F6D0B18A87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b="1" smtClean="0"/>
              <a:t>Say:</a:t>
            </a:r>
            <a:r>
              <a:rPr lang="en-US" sz="1000" smtClean="0"/>
              <a:t> Researchers Hasbrouck and Tindal (2006) did an extensive study of oral reading fluency.  This table indicates the average oral reading fluency of students in grades 1 through 3 as determined by their study.  In other words, a child reading 53 words correct per minute in the spring of their first grade year is at the 50</a:t>
            </a:r>
            <a:r>
              <a:rPr lang="en-US" sz="1000" baseline="30000" smtClean="0"/>
              <a:t>th</a:t>
            </a:r>
            <a:r>
              <a:rPr lang="en-US" sz="1000" smtClean="0"/>
              <a:t> percentile in oral reading fluency on the passage read.  A third-grader reading 107 wcpm at the end of third grade is also at the 50</a:t>
            </a:r>
            <a:r>
              <a:rPr lang="en-US" sz="1000" baseline="30000" smtClean="0"/>
              <a:t>th</a:t>
            </a:r>
            <a:r>
              <a:rPr lang="en-US" sz="1000" smtClean="0"/>
              <a:t> percentile; to be at the 90</a:t>
            </a:r>
            <a:r>
              <a:rPr lang="en-US" sz="1000" baseline="30000" smtClean="0"/>
              <a:t>th</a:t>
            </a:r>
            <a:r>
              <a:rPr lang="en-US" sz="1000" smtClean="0"/>
              <a:t> percentile, a third-grader needs to read approximately 162 wcpm by the end of the year on a grade-level appropriate passage.</a:t>
            </a:r>
          </a:p>
          <a:p>
            <a:endParaRPr lang="en-US" sz="1000" smtClean="0"/>
          </a:p>
          <a:p>
            <a:r>
              <a:rPr lang="en-US" sz="1000" smtClean="0"/>
              <a:t>So… if a first-grade student is reading 60 wcpm at the end of the year, at approximately what percentile is he?  Turn and discuss with your partner.</a:t>
            </a:r>
          </a:p>
          <a:p>
            <a:endParaRPr lang="en-US" sz="1000" smtClean="0"/>
          </a:p>
          <a:p>
            <a:r>
              <a:rPr lang="en-US" sz="1000" b="1" smtClean="0"/>
              <a:t>(Allow participants a moment to discuss and determine the correct answer.)</a:t>
            </a:r>
            <a:endParaRPr lang="en-US" sz="1000" smtClean="0"/>
          </a:p>
          <a:p>
            <a:endParaRPr lang="en-US" sz="1000" smtClean="0"/>
          </a:p>
          <a:p>
            <a:r>
              <a:rPr lang="en-US" sz="1000" b="1" smtClean="0"/>
              <a:t>Say:</a:t>
            </a:r>
            <a:r>
              <a:rPr lang="en-US" sz="1000" smtClean="0"/>
              <a:t> If a third-grade student reads 89 wcpm at the middle of the year, at approximately what percentile is she?  Again, turn and discuss with your partner.</a:t>
            </a:r>
          </a:p>
          <a:p>
            <a:endParaRPr lang="en-US" sz="1000" smtClean="0"/>
          </a:p>
          <a:p>
            <a:r>
              <a:rPr lang="en-US" sz="1000" b="1" smtClean="0"/>
              <a:t>(Allow participants a moment to discuss and determine the correct answer.)</a:t>
            </a:r>
          </a:p>
          <a:p>
            <a:endParaRPr lang="en-US" sz="1000" b="1" smtClean="0"/>
          </a:p>
          <a:p>
            <a:r>
              <a:rPr lang="en-US" sz="1000" b="1" smtClean="0"/>
              <a:t>Note to presenter:  In both of these examples, the answer should be somewhere around the 50</a:t>
            </a:r>
            <a:r>
              <a:rPr lang="en-US" sz="1000" b="1" baseline="30000" smtClean="0"/>
              <a:t>th</a:t>
            </a:r>
            <a:r>
              <a:rPr lang="en-US" sz="1000" b="1" smtClean="0"/>
              <a:t> percentile.</a:t>
            </a:r>
          </a:p>
          <a:p>
            <a:endParaRPr lang="en-US" sz="1000" smtClean="0"/>
          </a:p>
        </p:txBody>
      </p:sp>
      <p:sp>
        <p:nvSpPr>
          <p:cNvPr id="4" name="Slide Number Placeholder 3"/>
          <p:cNvSpPr>
            <a:spLocks noGrp="1"/>
          </p:cNvSpPr>
          <p:nvPr>
            <p:ph type="sldNum" sz="quarter" idx="5"/>
          </p:nvPr>
        </p:nvSpPr>
        <p:spPr/>
        <p:txBody>
          <a:bodyPr/>
          <a:lstStyle/>
          <a:p>
            <a:pPr>
              <a:defRPr/>
            </a:pPr>
            <a:fld id="{54974A0F-387B-4501-9AD0-7E4B1FB4379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The third component of fluency is prosody.  According to </a:t>
            </a:r>
            <a:r>
              <a:rPr lang="en-US" i="1" smtClean="0"/>
              <a:t>The Literacy Dictionary, </a:t>
            </a:r>
            <a:r>
              <a:rPr lang="en-US" b="1" smtClean="0"/>
              <a:t>(read slide).</a:t>
            </a:r>
          </a:p>
        </p:txBody>
      </p:sp>
      <p:sp>
        <p:nvSpPr>
          <p:cNvPr id="4" name="Slide Number Placeholder 3"/>
          <p:cNvSpPr>
            <a:spLocks noGrp="1"/>
          </p:cNvSpPr>
          <p:nvPr>
            <p:ph type="sldNum" sz="quarter" idx="5"/>
          </p:nvPr>
        </p:nvSpPr>
        <p:spPr/>
        <p:txBody>
          <a:bodyPr/>
          <a:lstStyle/>
          <a:p>
            <a:pPr>
              <a:defRPr/>
            </a:pPr>
            <a:fld id="{4A9D534E-5242-46C3-8ABA-A8C8E54B3B2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According to Rasinski (2004), prosody also has a direct link to comprehension.  </a:t>
            </a:r>
            <a:r>
              <a:rPr lang="en-US" b="1" smtClean="0"/>
              <a:t>(Read slide.)</a:t>
            </a:r>
            <a:endParaRPr lang="en-US" smtClean="0"/>
          </a:p>
          <a:p>
            <a:endParaRPr lang="en-US" smtClean="0"/>
          </a:p>
          <a:p>
            <a:r>
              <a:rPr lang="en-US" smtClean="0"/>
              <a:t>Prosody involves reading with intonation, expressive interpretation, attention to punctuation—to put it simply, it means reading the way a person speaks.  A child who reads robotically - sounding out words in a monotone voice, putting equal emphasis on each word, ignoring punctuation - is unlikely to be able to comprehend what he has read.</a:t>
            </a:r>
          </a:p>
        </p:txBody>
      </p:sp>
      <p:sp>
        <p:nvSpPr>
          <p:cNvPr id="4" name="Slide Number Placeholder 3"/>
          <p:cNvSpPr>
            <a:spLocks noGrp="1"/>
          </p:cNvSpPr>
          <p:nvPr>
            <p:ph type="sldNum" sz="quarter" idx="5"/>
          </p:nvPr>
        </p:nvSpPr>
        <p:spPr/>
        <p:txBody>
          <a:bodyPr/>
          <a:lstStyle/>
          <a:p>
            <a:pPr>
              <a:defRPr/>
            </a:pPr>
            <a:fld id="{8C28AF1B-98D5-4D2E-89C4-1799A0BCC5A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defRPr/>
            </a:pPr>
            <a:r>
              <a:rPr lang="en-US" b="1" dirty="0" smtClean="0"/>
              <a:t>Say: </a:t>
            </a:r>
            <a:r>
              <a:rPr lang="en-US" dirty="0" smtClean="0"/>
              <a:t>Let’s look at our big Ideas card first. We will use this card today to help us track the important information we should take away from this session.</a:t>
            </a:r>
          </a:p>
          <a:p>
            <a:pPr>
              <a:defRPr/>
            </a:pPr>
            <a:endParaRPr lang="en-US" dirty="0" smtClean="0"/>
          </a:p>
          <a:p>
            <a:pPr>
              <a:defRPr/>
            </a:pPr>
            <a:r>
              <a:rPr lang="en-US" b="1" dirty="0" smtClean="0"/>
              <a:t>Click for first bullet to appear.</a:t>
            </a:r>
          </a:p>
          <a:p>
            <a:pPr>
              <a:defRPr/>
            </a:pPr>
            <a:endParaRPr lang="en-US" b="1" dirty="0" smtClean="0"/>
          </a:p>
          <a:p>
            <a:pPr>
              <a:defRPr/>
            </a:pPr>
            <a:r>
              <a:rPr lang="en-US" b="1" dirty="0" smtClean="0"/>
              <a:t>Say: </a:t>
            </a:r>
            <a:r>
              <a:rPr lang="en-US" dirty="0" smtClean="0"/>
              <a:t>On the first line, I would like you to write, “Fluency = Accuracy, rate and prosody.”</a:t>
            </a:r>
          </a:p>
          <a:p>
            <a:pPr>
              <a:defRPr/>
            </a:pPr>
            <a:endParaRPr lang="en-US" dirty="0" smtClean="0"/>
          </a:p>
          <a:p>
            <a:pPr>
              <a:defRPr/>
            </a:pPr>
            <a:r>
              <a:rPr lang="en-US" b="1" dirty="0" smtClean="0"/>
              <a:t>Say: </a:t>
            </a:r>
            <a:r>
              <a:rPr lang="en-US" dirty="0" smtClean="0"/>
              <a:t>We will learn today that there are three key components to fluency.</a:t>
            </a:r>
          </a:p>
          <a:p>
            <a:pPr>
              <a:defRPr/>
            </a:pPr>
            <a:endParaRPr lang="en-US" dirty="0" smtClean="0"/>
          </a:p>
          <a:p>
            <a:pPr>
              <a:defRPr/>
            </a:pPr>
            <a:r>
              <a:rPr lang="en-US" b="1" dirty="0" smtClean="0"/>
              <a:t>Click for second bullet to appear.</a:t>
            </a:r>
          </a:p>
          <a:p>
            <a:pPr>
              <a:defRPr/>
            </a:pPr>
            <a:endParaRPr lang="en-US" dirty="0" smtClean="0"/>
          </a:p>
          <a:p>
            <a:pPr>
              <a:defRPr/>
            </a:pPr>
            <a:r>
              <a:rPr lang="en-US" b="1" dirty="0" smtClean="0"/>
              <a:t>Say: </a:t>
            </a:r>
            <a:r>
              <a:rPr lang="en-US" dirty="0" smtClean="0"/>
              <a:t>On the second line, I would like you to write, “Model fluent reading.”</a:t>
            </a:r>
          </a:p>
          <a:p>
            <a:pPr>
              <a:defRPr/>
            </a:pPr>
            <a:endParaRPr lang="en-US" dirty="0" smtClean="0"/>
          </a:p>
          <a:p>
            <a:pPr>
              <a:defRPr/>
            </a:pPr>
            <a:r>
              <a:rPr lang="en-US" b="1" dirty="0" smtClean="0"/>
              <a:t>Say: </a:t>
            </a:r>
            <a:r>
              <a:rPr lang="en-US" dirty="0" smtClean="0"/>
              <a:t>As with all good teaching, we want to model for students what we expect them to do.</a:t>
            </a:r>
          </a:p>
          <a:p>
            <a:pPr>
              <a:defRPr/>
            </a:pPr>
            <a:endParaRPr lang="en-US" dirty="0" smtClean="0"/>
          </a:p>
          <a:p>
            <a:pPr>
              <a:defRPr/>
            </a:pPr>
            <a:r>
              <a:rPr lang="en-US" b="1" dirty="0" smtClean="0"/>
              <a:t>Click for third bullet to appear.</a:t>
            </a:r>
          </a:p>
          <a:p>
            <a:pPr>
              <a:defRPr/>
            </a:pPr>
            <a:endParaRPr lang="en-US" b="1" dirty="0" smtClean="0"/>
          </a:p>
          <a:p>
            <a:pPr>
              <a:defRPr/>
            </a:pPr>
            <a:r>
              <a:rPr lang="en-US" b="1" dirty="0" smtClean="0"/>
              <a:t>Say: </a:t>
            </a:r>
            <a:r>
              <a:rPr lang="en-US" dirty="0" smtClean="0"/>
              <a:t>On the next line, I would like you to write, “Opportunities for oral reading practice.”</a:t>
            </a:r>
          </a:p>
          <a:p>
            <a:pPr>
              <a:defRPr/>
            </a:pPr>
            <a:endParaRPr lang="en-US" dirty="0" smtClean="0"/>
          </a:p>
          <a:p>
            <a:pPr>
              <a:defRPr/>
            </a:pPr>
            <a:r>
              <a:rPr lang="en-US" b="1" dirty="0" smtClean="0"/>
              <a:t>Say: </a:t>
            </a:r>
            <a:r>
              <a:rPr lang="en-US" dirty="0" smtClean="0"/>
              <a:t>In order for students to improve their oral reading fluency, we need to provide multiple opportunities for them to practice.  Today we will discuss some proven methods for helping students to improve their fluency.  You’ll notice on the bottom of your Bid Ideas card there is a picture of a bridge.  Let’s think about how a bridge relates to fluency.</a:t>
            </a:r>
          </a:p>
          <a:p>
            <a:pPr>
              <a:defRPr/>
            </a:pPr>
            <a:endParaRPr lang="en-US" dirty="0" smtClean="0"/>
          </a:p>
          <a:p>
            <a:pPr>
              <a:defRPr/>
            </a:pPr>
            <a:endParaRPr lang="en-US" b="1" dirty="0" smtClean="0"/>
          </a:p>
          <a:p>
            <a:pPr>
              <a:defRPr/>
            </a:pPr>
            <a:endParaRPr lang="en-US" dirty="0" smtClean="0"/>
          </a:p>
          <a:p>
            <a:pPr>
              <a:defRPr/>
            </a:pPr>
            <a:endParaRPr lang="en-US" dirty="0" smtClean="0"/>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3C0B4269-11E8-4F94-A40F-AD5737EDCFA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The 2002 Oral Reading Study done by the National Assessment of Educational Progress (NAEP) developed an Oral Reading Fluency Scale to help teachers assess students’ reading prosody.</a:t>
            </a:r>
          </a:p>
          <a:p>
            <a:endParaRPr lang="en-US" smtClean="0"/>
          </a:p>
          <a:p>
            <a:r>
              <a:rPr lang="en-US" smtClean="0"/>
              <a:t>Look at Handout #3 with your partner.  Select one person to read the descriptors for Level 1 and 2, and the other will read the descriptors for Level 3 and 4.  After reading each descriptor, discuss what the different levels of prosody might look like and sound like in the classroom.</a:t>
            </a:r>
          </a:p>
          <a:p>
            <a:endParaRPr lang="en-US" smtClean="0"/>
          </a:p>
          <a:p>
            <a:r>
              <a:rPr lang="en-US" b="1" smtClean="0"/>
              <a:t>(Give participants time to discuss. Time permitting, allow participants to share answers with the whole group.)</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9637A09C-C2E5-46DC-BB41-900796DDA05D}"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Say:</a:t>
            </a:r>
            <a:r>
              <a:rPr lang="en-US" smtClean="0"/>
              <a:t> When we talk about fluency, we normally think of connected text fluency.  However, there are additional types of fluency that we will examine today.</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D72E35-F7CD-43AA-8395-F9178AF2E2B3}"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Read quote.</a:t>
            </a:r>
          </a:p>
          <a:p>
            <a:pPr eaLnBrk="1" hangingPunct="1">
              <a:spcBef>
                <a:spcPct val="0"/>
              </a:spcBef>
            </a:pPr>
            <a:endParaRPr lang="en-US" b="1" smtClean="0"/>
          </a:p>
          <a:p>
            <a:pPr eaLnBrk="1" hangingPunct="1">
              <a:spcBef>
                <a:spcPct val="0"/>
              </a:spcBef>
            </a:pPr>
            <a:r>
              <a:rPr lang="en-US" b="1" smtClean="0"/>
              <a:t>Say:</a:t>
            </a:r>
            <a:r>
              <a:rPr lang="en-US" smtClean="0"/>
              <a:t> Students of all grade levels can and should practice oral reading.  The next few slides will discuss ways students can work on developing fluency even before they are able to read connected text.</a:t>
            </a:r>
          </a:p>
          <a:p>
            <a:pPr eaLnBrk="1" hangingPunct="1">
              <a:spcBef>
                <a:spcPct val="0"/>
              </a:spcBef>
            </a:pPr>
            <a:endParaRPr lang="en-US" smtClean="0"/>
          </a:p>
          <a:p>
            <a:pPr eaLnBrk="1" hangingPunct="1">
              <a:spcBef>
                <a:spcPct val="0"/>
              </a:spcBef>
            </a:pPr>
            <a:endParaRPr lang="en-US" b="1"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88F27B-711A-441E-B082-C546787F02EC}"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The ultimate goal for a student is to be able to read grade-level text with accuracy, automaticity, prosody, and comprehension.  However, in order to develop connected text fluency, there are other types of fluency which are foundational.  These include letter naming/letter sound fluency, high-frequency word fluency, and high-frequency phrase fluency.  We are going to look at some specific activities teachers can use to build these skills.</a:t>
            </a:r>
          </a:p>
        </p:txBody>
      </p:sp>
      <p:sp>
        <p:nvSpPr>
          <p:cNvPr id="4" name="Slide Number Placeholder 3"/>
          <p:cNvSpPr>
            <a:spLocks noGrp="1"/>
          </p:cNvSpPr>
          <p:nvPr>
            <p:ph type="sldNum" sz="quarter" idx="5"/>
          </p:nvPr>
        </p:nvSpPr>
        <p:spPr/>
        <p:txBody>
          <a:bodyPr/>
          <a:lstStyle/>
          <a:p>
            <a:pPr>
              <a:defRPr/>
            </a:pPr>
            <a:fld id="{3169E647-4043-4AFE-9474-58766709043D}"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In the National Research Council’s book, </a:t>
            </a:r>
            <a:r>
              <a:rPr lang="en-US" i="1" smtClean="0"/>
              <a:t>Preventing Reading Difficulties in Young Children, </a:t>
            </a:r>
            <a:r>
              <a:rPr lang="en-US" smtClean="0"/>
              <a:t>predictors of early reading are discussed.  The surprising findings showed that </a:t>
            </a:r>
            <a:r>
              <a:rPr lang="en-US" b="1" smtClean="0"/>
              <a:t>(read quote on slide).</a:t>
            </a:r>
          </a:p>
          <a:p>
            <a:endParaRPr lang="en-US" b="1" smtClean="0"/>
          </a:p>
          <a:p>
            <a:r>
              <a:rPr lang="en-US" smtClean="0"/>
              <a:t>Louisa Moats (2009) reiterates the importance of letter naming fluency when she states, “The orthographic processing system stores information about print that is necessary for word recognition and spelling.</a:t>
            </a:r>
            <a:r>
              <a:rPr lang="en-US" i="1" smtClean="0"/>
              <a:t>  </a:t>
            </a:r>
            <a:r>
              <a:rPr lang="en-US" b="1" i="1" smtClean="0"/>
              <a:t>The speed with which letters are recognized and recalled is very important for proficient reading.</a:t>
            </a:r>
            <a:r>
              <a:rPr lang="en-US" b="1" smtClean="0"/>
              <a:t>  </a:t>
            </a:r>
            <a:r>
              <a:rPr lang="en-US" smtClean="0"/>
              <a:t>Obviously, print images must be associated with meaning for reading comprehension to occur.  Children with orthographic processing weaknesses will have trouble forming ‘sight word’ habits, will be poor spellers, and will often read slowly because they are sounding everything out long after they should be doing that” (p. 35).</a:t>
            </a:r>
          </a:p>
          <a:p>
            <a:endParaRPr lang="en-US" smtClean="0"/>
          </a:p>
        </p:txBody>
      </p:sp>
      <p:sp>
        <p:nvSpPr>
          <p:cNvPr id="4" name="Slide Number Placeholder 3"/>
          <p:cNvSpPr>
            <a:spLocks noGrp="1"/>
          </p:cNvSpPr>
          <p:nvPr>
            <p:ph type="sldNum" sz="quarter" idx="5"/>
          </p:nvPr>
        </p:nvSpPr>
        <p:spPr/>
        <p:txBody>
          <a:bodyPr/>
          <a:lstStyle/>
          <a:p>
            <a:pPr>
              <a:defRPr/>
            </a:pPr>
            <a:fld id="{F84D6E7F-595A-4966-8167-0404AD68A7A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By the beginning of first grade, students should be able to fluently name each letter of the alphabet, both capital and lowercase, in order and out of order.  Students should take no more than three seconds to name any letter.</a:t>
            </a:r>
          </a:p>
          <a:p>
            <a:endParaRPr lang="en-US" smtClean="0"/>
          </a:p>
          <a:p>
            <a:r>
              <a:rPr lang="en-US" smtClean="0"/>
              <a:t>Charts such as the ones in Handout 3 can help give daily practice to naming letters.  Also, the Florida Center for Reading Research website contains several activities appropriate for early elementary grades for letter naming fluency.  The website address can be found in the references for this presentation.</a:t>
            </a:r>
          </a:p>
        </p:txBody>
      </p:sp>
      <p:sp>
        <p:nvSpPr>
          <p:cNvPr id="4" name="Slide Number Placeholder 3"/>
          <p:cNvSpPr>
            <a:spLocks noGrp="1"/>
          </p:cNvSpPr>
          <p:nvPr>
            <p:ph type="sldNum" sz="quarter" idx="5"/>
          </p:nvPr>
        </p:nvSpPr>
        <p:spPr/>
        <p:txBody>
          <a:bodyPr/>
          <a:lstStyle/>
          <a:p>
            <a:pPr>
              <a:defRPr/>
            </a:pPr>
            <a:fld id="{B6A56949-3A28-4F41-8532-60CDEB01E7B2}"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Recent studies on reading indicate that a limited amount of word-reading practice, whether in the form of flash cards (Nicholson, 1998; Tan &amp; Nicholson, 1997), word banks (Bear, 1996), or word walls (Cunningham, 1995) can have a beneficial effect on students’ word-recognition skills.  In these activities, students read isolated words repeated times so that they become able to recognize them quickly and accurately.  </a:t>
            </a:r>
          </a:p>
          <a:p>
            <a:endParaRPr lang="en-US" smtClean="0"/>
          </a:p>
          <a:p>
            <a:r>
              <a:rPr lang="en-US" smtClean="0"/>
              <a:t>Fry (as cited in Rasinski, 2003, p. 94) developed a list of 300 words which he says make up two-thirds of all the words students will encounter in their elementary school reading.  The FCRR website also lists about 300 high-frequency words students should know by the end of grade 3.  These words, and corresponding activities to reinforce the learning of the words, are available for download at www.fcrr.org.  </a:t>
            </a:r>
          </a:p>
        </p:txBody>
      </p:sp>
      <p:sp>
        <p:nvSpPr>
          <p:cNvPr id="4" name="Slide Number Placeholder 3"/>
          <p:cNvSpPr>
            <a:spLocks noGrp="1"/>
          </p:cNvSpPr>
          <p:nvPr>
            <p:ph type="sldNum" sz="quarter" idx="5"/>
          </p:nvPr>
        </p:nvSpPr>
        <p:spPr/>
        <p:txBody>
          <a:bodyPr/>
          <a:lstStyle/>
          <a:p>
            <a:pPr>
              <a:defRPr/>
            </a:pPr>
            <a:fld id="{942A0662-49E7-4D82-A6EA-10E85EAF5F06}"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Learning words in isolation can be beneficial, but teachers should be cautious that students do not come to believe that reading is only about word identification.  Practicing only isolated words could lead to word-by-word reading, which may interfere with fluency.  Therefore, Rasinski (2003) and others recommend that students should also repeatedly read high-frequency words embedded in short sentences and phrases.  We’ll refer to this as “high-frequency phrase fluency”.  According to Rasinski (2003), “Repeated reading of a few phrases per week not only gives students the practice they need to learn high-frequency words, but also gives them practice in reading phrases, which is key to developing fluency and general proficiency.”</a:t>
            </a:r>
          </a:p>
        </p:txBody>
      </p:sp>
      <p:sp>
        <p:nvSpPr>
          <p:cNvPr id="4" name="Slide Number Placeholder 3"/>
          <p:cNvSpPr>
            <a:spLocks noGrp="1"/>
          </p:cNvSpPr>
          <p:nvPr>
            <p:ph type="sldNum" sz="quarter" idx="5"/>
          </p:nvPr>
        </p:nvSpPr>
        <p:spPr/>
        <p:txBody>
          <a:bodyPr/>
          <a:lstStyle/>
          <a:p>
            <a:pPr>
              <a:defRPr/>
            </a:pPr>
            <a:fld id="{1420CE10-7DAF-4B8B-8058-45DB3189F1C8}"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Read quote.</a:t>
            </a:r>
          </a:p>
          <a:p>
            <a:endParaRPr lang="en-US" b="1" smtClean="0"/>
          </a:p>
          <a:p>
            <a:r>
              <a:rPr lang="en-US" b="1" smtClean="0"/>
              <a:t>Say:</a:t>
            </a:r>
            <a:r>
              <a:rPr lang="en-US" smtClean="0"/>
              <a:t> Repeated reading of connected text, including stories and books, at a student’s independent or instructional level can increase the student’s level of fluency, including her accuracy, her rate, and her prosody.  In turn, fluency will promote comprehension, since the student is free to use cognitive energy to comprehend text, rather than spending all of her energy decoding.</a:t>
            </a:r>
          </a:p>
          <a:p>
            <a:endParaRPr lang="en-US" smtClean="0"/>
          </a:p>
        </p:txBody>
      </p:sp>
      <p:sp>
        <p:nvSpPr>
          <p:cNvPr id="4" name="Slide Number Placeholder 3"/>
          <p:cNvSpPr>
            <a:spLocks noGrp="1"/>
          </p:cNvSpPr>
          <p:nvPr>
            <p:ph type="sldNum" sz="quarter" idx="5"/>
          </p:nvPr>
        </p:nvSpPr>
        <p:spPr/>
        <p:txBody>
          <a:bodyPr/>
          <a:lstStyle/>
          <a:p>
            <a:pPr>
              <a:defRPr/>
            </a:pPr>
            <a:fld id="{2B815F4F-3D2E-4A57-80F4-C4C6FF3D044F}"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We’re going to look at some strategies teachers can use to help build reading fluency, particularly connected text fluency.</a:t>
            </a:r>
          </a:p>
        </p:txBody>
      </p:sp>
      <p:sp>
        <p:nvSpPr>
          <p:cNvPr id="4" name="Slide Number Placeholder 3"/>
          <p:cNvSpPr>
            <a:spLocks noGrp="1"/>
          </p:cNvSpPr>
          <p:nvPr>
            <p:ph type="sldNum" sz="quarter" idx="5"/>
          </p:nvPr>
        </p:nvSpPr>
        <p:spPr/>
        <p:txBody>
          <a:bodyPr/>
          <a:lstStyle/>
          <a:p>
            <a:pPr>
              <a:defRPr/>
            </a:pPr>
            <a:fld id="{260328C1-0293-4840-8B9D-1C07C16132AB}"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a:t>
            </a:r>
          </a:p>
          <a:p>
            <a:r>
              <a:rPr lang="en-US" smtClean="0"/>
              <a:t>In </a:t>
            </a:r>
            <a:r>
              <a:rPr lang="en-US" i="1" smtClean="0"/>
              <a:t>Assessing Reading Fluency</a:t>
            </a:r>
            <a:r>
              <a:rPr lang="en-US" smtClean="0"/>
              <a:t> (2004) , Dr. Timothy Rasinski says … </a:t>
            </a:r>
          </a:p>
          <a:p>
            <a:endParaRPr lang="en-US" b="1" smtClean="0"/>
          </a:p>
          <a:p>
            <a:r>
              <a:rPr lang="en-US" b="1" smtClean="0"/>
              <a:t>DO:</a:t>
            </a:r>
          </a:p>
          <a:p>
            <a:r>
              <a:rPr lang="en-US" smtClean="0"/>
              <a:t>Read slide. </a:t>
            </a:r>
          </a:p>
          <a:p>
            <a:endParaRPr lang="en-US" smtClean="0"/>
          </a:p>
          <a:p>
            <a:r>
              <a:rPr lang="en-US" b="1" smtClean="0"/>
              <a:t>Say:</a:t>
            </a:r>
          </a:p>
          <a:p>
            <a:r>
              <a:rPr lang="en-US" smtClean="0"/>
              <a:t>Fluency is the skill that allows students who can decode written text to be able to make sense of the text.  However, how many of you know or have had experience with students who can read text accurately and at  a reasonable pace, but they don’t seem to be able to comprehend what they read?  We’re going to look at what may be the cause of this problem, and learn and practice strategies which can enable students to develop the kind of fluency necessary for comprehension.</a:t>
            </a:r>
          </a:p>
          <a:p>
            <a:endParaRPr lang="en-US" smtClean="0"/>
          </a:p>
        </p:txBody>
      </p:sp>
      <p:sp>
        <p:nvSpPr>
          <p:cNvPr id="4" name="Slide Number Placeholder 3"/>
          <p:cNvSpPr>
            <a:spLocks noGrp="1"/>
          </p:cNvSpPr>
          <p:nvPr>
            <p:ph type="sldNum" sz="quarter" idx="5"/>
          </p:nvPr>
        </p:nvSpPr>
        <p:spPr/>
        <p:txBody>
          <a:bodyPr/>
          <a:lstStyle/>
          <a:p>
            <a:pPr>
              <a:defRPr/>
            </a:pPr>
            <a:fld id="{7D710CF3-761E-4C29-B7D7-E18EA6147FA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b="1" smtClean="0"/>
              <a:t>Do: </a:t>
            </a:r>
            <a:r>
              <a:rPr lang="en-US" sz="1000" smtClean="0"/>
              <a:t>Identify a small group of participants to take turns reading the information on the slide one sentence at a time.</a:t>
            </a:r>
          </a:p>
          <a:p>
            <a:pPr eaLnBrk="1" hangingPunct="1">
              <a:spcBef>
                <a:spcPct val="0"/>
              </a:spcBef>
            </a:pPr>
            <a:endParaRPr lang="en-US" sz="1000" smtClean="0"/>
          </a:p>
          <a:p>
            <a:pPr eaLnBrk="1" hangingPunct="1">
              <a:spcBef>
                <a:spcPct val="0"/>
              </a:spcBef>
            </a:pPr>
            <a:r>
              <a:rPr lang="en-US" sz="1000" b="1" smtClean="0"/>
              <a:t>Say: </a:t>
            </a:r>
            <a:r>
              <a:rPr lang="en-US" sz="1000" smtClean="0"/>
              <a:t>Does anyone know what this type of approach to reading is called? (Round Robin Reading)</a:t>
            </a:r>
            <a:endParaRPr lang="en-US" sz="1000" b="1" smtClean="0"/>
          </a:p>
        </p:txBody>
      </p:sp>
      <p:sp>
        <p:nvSpPr>
          <p:cNvPr id="4" name="Slide Number Placeholder 3"/>
          <p:cNvSpPr>
            <a:spLocks noGrp="1"/>
          </p:cNvSpPr>
          <p:nvPr>
            <p:ph type="sldNum" sz="quarter" idx="5"/>
          </p:nvPr>
        </p:nvSpPr>
        <p:spPr/>
        <p:txBody>
          <a:bodyPr/>
          <a:lstStyle/>
          <a:p>
            <a:pPr>
              <a:defRPr/>
            </a:pPr>
            <a:fld id="{E47B412A-56B1-43D3-9714-2B00D2FCE27B}"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Read quotes.</a:t>
            </a:r>
          </a:p>
          <a:p>
            <a:pPr eaLnBrk="1" hangingPunct="1">
              <a:spcBef>
                <a:spcPct val="0"/>
              </a:spcBef>
            </a:pPr>
            <a:endParaRPr lang="en-US" b="1"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DFF38B-7186-41C2-9DCD-08458E88C3DE}"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There are a number of more effective strategies teachers can use to help build oral reading fluency in students.  Today, we are going to examine four:  modeling fluent reading, providing support and scaffolds, ensuring multiple opportunities for practice, and phrasing.</a:t>
            </a:r>
          </a:p>
        </p:txBody>
      </p:sp>
      <p:sp>
        <p:nvSpPr>
          <p:cNvPr id="4" name="Slide Number Placeholder 3"/>
          <p:cNvSpPr>
            <a:spLocks noGrp="1"/>
          </p:cNvSpPr>
          <p:nvPr>
            <p:ph type="sldNum" sz="quarter" idx="5"/>
          </p:nvPr>
        </p:nvSpPr>
        <p:spPr/>
        <p:txBody>
          <a:bodyPr/>
          <a:lstStyle/>
          <a:p>
            <a:pPr>
              <a:defRPr/>
            </a:pPr>
            <a:fld id="{8C1E37A9-EE3F-4107-891B-0153D6D5D5EE}"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One of the most enjoyable and effective ways of promoting fluency is to effectively model fluent reading.  This can be done during the reading block, using literature from the student anthology; during math, science, social studies and other core subject areas, using both literary and informational texts related to the day’s objectives. Students of all ages enjoy listening to books being read aloud, provided the reader uses appropriate pace and prosody.</a:t>
            </a:r>
          </a:p>
          <a:p>
            <a:endParaRPr lang="en-US" smtClean="0"/>
          </a:p>
          <a:p>
            <a:r>
              <a:rPr lang="en-US" smtClean="0"/>
              <a:t>In order to model fluent reading, the teacher needs to read with expression and enthusiasm!  Draw the students into the story through the use of inflection, voice, and even emotion.  As you read to the students, you may want to do some “thinking aloud” where you stop and reflect on how the character in the story might sound, and how you might imitate his voice.  </a:t>
            </a:r>
          </a:p>
        </p:txBody>
      </p:sp>
      <p:sp>
        <p:nvSpPr>
          <p:cNvPr id="4" name="Slide Number Placeholder 3"/>
          <p:cNvSpPr>
            <a:spLocks noGrp="1"/>
          </p:cNvSpPr>
          <p:nvPr>
            <p:ph type="sldNum" sz="quarter" idx="5"/>
          </p:nvPr>
        </p:nvSpPr>
        <p:spPr/>
        <p:txBody>
          <a:bodyPr/>
          <a:lstStyle/>
          <a:p>
            <a:pPr>
              <a:defRPr/>
            </a:pPr>
            <a:fld id="{6234F39E-8819-4A28-9169-08DCDA0BF33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Say:</a:t>
            </a:r>
            <a:r>
              <a:rPr lang="en-US" smtClean="0"/>
              <a:t> Some non-examples of fluency commonly heard and seen in classrooms are represented here.  </a:t>
            </a:r>
            <a:r>
              <a:rPr lang="en-US" b="1" smtClean="0"/>
              <a:t>Robot Reading </a:t>
            </a:r>
            <a:r>
              <a:rPr lang="en-US" smtClean="0"/>
              <a:t>is reading in a monotone, flat voice void of expression.  </a:t>
            </a:r>
            <a:r>
              <a:rPr lang="en-US" b="1" smtClean="0"/>
              <a:t>Race Car Reading </a:t>
            </a:r>
            <a:r>
              <a:rPr lang="en-US" smtClean="0"/>
              <a:t>usually springs from a misunderstanding of the true meaning of fluency.  Students attempt to read as quickly as possible, without paying attention to prosody or comprehension.  </a:t>
            </a:r>
            <a:r>
              <a:rPr lang="en-US" b="1" smtClean="0"/>
              <a:t>Stop-and-Go Reading </a:t>
            </a:r>
            <a:r>
              <a:rPr lang="en-US" smtClean="0"/>
              <a:t>often reflects a student’s inability to decode words accurately, especially multisyllabic words and sometimes high-frequency words as well.  Students pause at a word they are not able to easily read, waiting for someone to give them the word, rather than using strategies to attempt to decode it.  </a:t>
            </a:r>
            <a:r>
              <a:rPr lang="en-US" b="1" smtClean="0"/>
              <a:t>Slow-and-Steady Reading </a:t>
            </a:r>
            <a:r>
              <a:rPr lang="en-US" smtClean="0"/>
              <a:t>is characterized by a lack of appropriate pace and/or prosody.  </a:t>
            </a:r>
          </a:p>
          <a:p>
            <a:pPr eaLnBrk="1" hangingPunct="1">
              <a:spcBef>
                <a:spcPct val="0"/>
              </a:spcBef>
            </a:pPr>
            <a:endParaRPr lang="en-US" smtClean="0"/>
          </a:p>
          <a:p>
            <a:pPr eaLnBrk="1" hangingPunct="1">
              <a:spcBef>
                <a:spcPct val="0"/>
              </a:spcBef>
            </a:pPr>
            <a:r>
              <a:rPr lang="en-US" smtClean="0"/>
              <a:t>As they model fluent reading, teachers may also want to explicitly model </a:t>
            </a:r>
            <a:r>
              <a:rPr lang="en-US" i="1" smtClean="0"/>
              <a:t>non-</a:t>
            </a:r>
            <a:r>
              <a:rPr lang="en-US" smtClean="0"/>
              <a:t>examples of fluent reading.  By explicitly explaining that these are </a:t>
            </a:r>
            <a:r>
              <a:rPr lang="en-US" i="1" smtClean="0"/>
              <a:t>non-</a:t>
            </a:r>
            <a:r>
              <a:rPr lang="en-US" smtClean="0"/>
              <a:t>examples, and comparing and contrasting them with examples of </a:t>
            </a:r>
            <a:r>
              <a:rPr lang="en-US" i="1" smtClean="0"/>
              <a:t>fluent </a:t>
            </a:r>
            <a:r>
              <a:rPr lang="en-US" smtClean="0"/>
              <a:t>reading, the teacher can help students gain a better understanding of what is expected of a fluent reader.</a:t>
            </a:r>
          </a:p>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Read slide.</a:t>
            </a:r>
          </a:p>
        </p:txBody>
      </p:sp>
      <p:sp>
        <p:nvSpPr>
          <p:cNvPr id="4" name="Slide Number Placeholder 3"/>
          <p:cNvSpPr>
            <a:spLocks noGrp="1"/>
          </p:cNvSpPr>
          <p:nvPr>
            <p:ph type="sldNum" sz="quarter" idx="5"/>
          </p:nvPr>
        </p:nvSpPr>
        <p:spPr/>
        <p:txBody>
          <a:bodyPr/>
          <a:lstStyle/>
          <a:p>
            <a:pPr>
              <a:defRPr/>
            </a:pPr>
            <a:fld id="{388B9721-E101-4F65-8C74-CD43ED489BCA}"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In addition to effectively modeling fluent reading, a teacher can also build student fluency by providing support of student oral reading. Three of the ways teachers can accomplish this are through echo reading, choral reading, and paired reading.</a:t>
            </a:r>
          </a:p>
        </p:txBody>
      </p:sp>
      <p:sp>
        <p:nvSpPr>
          <p:cNvPr id="4" name="Slide Number Placeholder 3"/>
          <p:cNvSpPr>
            <a:spLocks noGrp="1"/>
          </p:cNvSpPr>
          <p:nvPr>
            <p:ph type="sldNum" sz="quarter" idx="5"/>
          </p:nvPr>
        </p:nvSpPr>
        <p:spPr/>
        <p:txBody>
          <a:bodyPr/>
          <a:lstStyle/>
          <a:p>
            <a:pPr>
              <a:defRPr/>
            </a:pPr>
            <a:fld id="{3CDC5730-3477-4EBE-8F07-E2E1DC0FF5DF}"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Say:</a:t>
            </a:r>
            <a:r>
              <a:rPr lang="en-US" smtClean="0"/>
              <a:t> The first type of oral reading we’re going to discuss is echo reading.  It provides a high level of teacher support, so it can be used with stories that are more difficult for students.</a:t>
            </a:r>
          </a:p>
          <a:p>
            <a:pPr eaLnBrk="1" hangingPunct="1">
              <a:spcBef>
                <a:spcPct val="0"/>
              </a:spcBef>
            </a:pPr>
            <a:endParaRPr lang="en-US" smtClean="0"/>
          </a:p>
          <a:p>
            <a:pPr eaLnBrk="1" hangingPunct="1">
              <a:spcBef>
                <a:spcPct val="0"/>
              </a:spcBef>
            </a:pPr>
            <a:r>
              <a:rPr lang="en-US" b="1" smtClean="0"/>
              <a:t>Read slide.</a:t>
            </a:r>
          </a:p>
          <a:p>
            <a:pPr eaLnBrk="1" hangingPunct="1">
              <a:spcBef>
                <a:spcPct val="0"/>
              </a:spcBef>
            </a:pPr>
            <a:endParaRPr lang="en-US" b="1" smtClean="0"/>
          </a:p>
          <a:p>
            <a:pPr eaLnBrk="1" hangingPunct="1">
              <a:spcBef>
                <a:spcPct val="0"/>
              </a:spcBef>
            </a:pPr>
            <a:r>
              <a:rPr lang="en-US" b="1" smtClean="0"/>
              <a:t>Using the same passage as the round-robin exercise, practice echo reading.  Have a volunteer time how long the students are reading.</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ED5470-C220-4EBD-B1CF-9E950CBD68B6}"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Say: </a:t>
            </a:r>
            <a:r>
              <a:rPr lang="en-US" smtClean="0"/>
              <a:t>The second type of reading we’ll be discussing is choral reading.  It’s less supportive than echo reading, so we might use it on a story that is on many students’ instructional level, or when we’re reading a challenging story for the second or third time.</a:t>
            </a:r>
          </a:p>
          <a:p>
            <a:pPr eaLnBrk="1" hangingPunct="1">
              <a:spcBef>
                <a:spcPct val="0"/>
              </a:spcBef>
            </a:pPr>
            <a:endParaRPr lang="en-US" smtClean="0"/>
          </a:p>
          <a:p>
            <a:pPr eaLnBrk="1" hangingPunct="1">
              <a:spcBef>
                <a:spcPct val="0"/>
              </a:spcBef>
            </a:pPr>
            <a:r>
              <a:rPr lang="en-US" b="1" smtClean="0"/>
              <a:t>Read slide.</a:t>
            </a:r>
          </a:p>
          <a:p>
            <a:pPr eaLnBrk="1" hangingPunct="1">
              <a:spcBef>
                <a:spcPct val="0"/>
              </a:spcBef>
            </a:pPr>
            <a:endParaRPr lang="en-US" b="1" smtClean="0"/>
          </a:p>
          <a:p>
            <a:pPr eaLnBrk="1" hangingPunct="1">
              <a:spcBef>
                <a:spcPct val="0"/>
              </a:spcBef>
            </a:pPr>
            <a:r>
              <a:rPr lang="en-US" smtClean="0"/>
              <a:t>As students begin to read with more confidence, the teacher should decrease the volume of her voice so that students rely less on her model.  The teacher’s voice becomes a quiet “safety net.”  She can increase the volume of her voice during more challenging parts of the text.</a:t>
            </a:r>
          </a:p>
          <a:p>
            <a:pPr eaLnBrk="1" hangingPunct="1">
              <a:spcBef>
                <a:spcPct val="0"/>
              </a:spcBef>
            </a:pPr>
            <a:endParaRPr lang="en-US" b="1" smtClean="0"/>
          </a:p>
          <a:p>
            <a:pPr eaLnBrk="1" hangingPunct="1">
              <a:spcBef>
                <a:spcPct val="0"/>
              </a:spcBef>
            </a:pPr>
            <a:r>
              <a:rPr lang="en-US" b="1" smtClean="0"/>
              <a:t>Using the same passage as the round-robin exercise, practice choral reading.  Have a volunteer time how long the students are reading.</a:t>
            </a:r>
          </a:p>
          <a:p>
            <a:pPr eaLnBrk="1" hangingPunct="1">
              <a:spcBef>
                <a:spcPct val="0"/>
              </a:spcBef>
            </a:pPr>
            <a:endParaRPr lang="en-US" b="1" smtClean="0"/>
          </a:p>
          <a:p>
            <a:pPr eaLnBrk="1" hangingPunct="1">
              <a:spcBef>
                <a:spcPct val="0"/>
              </a:spcBef>
            </a:pPr>
            <a:endParaRPr lang="en-US" b="1"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F763FE-2F79-4737-A97D-1869168DC63F}"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Say: </a:t>
            </a:r>
            <a:r>
              <a:rPr lang="en-US" smtClean="0"/>
              <a:t>The last type of reading we will discuss is paired, or “buddy” reading.  It’s the least supportive of the types we’ve discussed, so it should be used when a passage is on students’ independent or instructional level.</a:t>
            </a:r>
          </a:p>
          <a:p>
            <a:pPr eaLnBrk="1" hangingPunct="1">
              <a:spcBef>
                <a:spcPct val="0"/>
              </a:spcBef>
            </a:pPr>
            <a:endParaRPr lang="en-US" smtClean="0"/>
          </a:p>
          <a:p>
            <a:pPr eaLnBrk="1" hangingPunct="1">
              <a:spcBef>
                <a:spcPct val="0"/>
              </a:spcBef>
            </a:pPr>
            <a:r>
              <a:rPr lang="en-US" b="1" smtClean="0"/>
              <a:t>Read slide.  </a:t>
            </a:r>
          </a:p>
          <a:p>
            <a:pPr eaLnBrk="1" hangingPunct="1">
              <a:spcBef>
                <a:spcPct val="0"/>
              </a:spcBef>
            </a:pPr>
            <a:endParaRPr lang="en-US" b="1" smtClean="0"/>
          </a:p>
          <a:p>
            <a:pPr eaLnBrk="1" hangingPunct="1">
              <a:spcBef>
                <a:spcPct val="0"/>
              </a:spcBef>
            </a:pPr>
            <a:r>
              <a:rPr lang="en-US" b="1" smtClean="0"/>
              <a:t>Say: </a:t>
            </a:r>
            <a:r>
              <a:rPr lang="en-US" smtClean="0"/>
              <a:t>The teacher needs to make certain the students are paired strategically rather than randomly.  A common effective practice is to pair a strong reader with an average reader, or an average reader with a struggling reader.  This way, one partner can better assist the other as they are reading.  If there is an odd number of students to be paired, a triad may be formed.  During paired reading, it is recommended that the teacher NOT be a reading partner, so that he is able to monitor and observe all of the readers. Be sure that the text is on a level that is either independent or instructional for BOTH readers.</a:t>
            </a:r>
            <a:endParaRPr lang="en-US" b="1"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5AF11A-2DA1-44FD-9EA1-1605ABBB19AB}"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The goals of today’s training include: </a:t>
            </a:r>
            <a:r>
              <a:rPr lang="en-US" b="1" smtClean="0"/>
              <a:t>(read slide).</a:t>
            </a:r>
            <a:endParaRPr lang="en-US" smtClean="0"/>
          </a:p>
        </p:txBody>
      </p:sp>
      <p:sp>
        <p:nvSpPr>
          <p:cNvPr id="4" name="Slide Number Placeholder 3"/>
          <p:cNvSpPr>
            <a:spLocks noGrp="1"/>
          </p:cNvSpPr>
          <p:nvPr>
            <p:ph type="sldNum" sz="quarter" idx="5"/>
          </p:nvPr>
        </p:nvSpPr>
        <p:spPr/>
        <p:txBody>
          <a:bodyPr/>
          <a:lstStyle/>
          <a:p>
            <a:pPr>
              <a:defRPr/>
            </a:pPr>
            <a:fld id="{2C63606B-CEAA-4958-B11F-E3C0A3A603FF}"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Remember that each of these three methods for giving students oral reading time can be used across content areas, and at any grade level.</a:t>
            </a:r>
          </a:p>
        </p:txBody>
      </p:sp>
      <p:sp>
        <p:nvSpPr>
          <p:cNvPr id="4" name="Slide Number Placeholder 3"/>
          <p:cNvSpPr>
            <a:spLocks noGrp="1"/>
          </p:cNvSpPr>
          <p:nvPr>
            <p:ph type="sldNum" sz="quarter" idx="5"/>
          </p:nvPr>
        </p:nvSpPr>
        <p:spPr/>
        <p:txBody>
          <a:bodyPr/>
          <a:lstStyle/>
          <a:p>
            <a:pPr>
              <a:defRPr/>
            </a:pPr>
            <a:fld id="{8BF7134E-FE8D-433A-9F17-C8A0BCE16B13}"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 </a:t>
            </a:r>
            <a:r>
              <a:rPr lang="en-US" smtClean="0"/>
              <a:t>Providing multiple opportunities for practice in reading connected text can be done using any of the aforementioned strategies, including echo reading, choral reading, and paired reading.  Other practices include whisper reading, Readers’ Theater, reading familiar song lyrics, Radio Reading, Poetry Club, and Mentor/Big Buddy Reading, to name a few.</a:t>
            </a:r>
          </a:p>
        </p:txBody>
      </p:sp>
      <p:sp>
        <p:nvSpPr>
          <p:cNvPr id="4" name="Slide Number Placeholder 3"/>
          <p:cNvSpPr>
            <a:spLocks noGrp="1"/>
          </p:cNvSpPr>
          <p:nvPr>
            <p:ph type="sldNum" sz="quarter" idx="5"/>
          </p:nvPr>
        </p:nvSpPr>
        <p:spPr/>
        <p:txBody>
          <a:bodyPr/>
          <a:lstStyle/>
          <a:p>
            <a:pPr>
              <a:defRPr/>
            </a:pPr>
            <a:fld id="{BF133E3A-64BC-434D-99AD-0DB5CD76689A}"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 </a:t>
            </a:r>
            <a:r>
              <a:rPr lang="en-US" smtClean="0"/>
              <a:t>Even before students are able to read connected text, it is possible to begin teaching them to pay attention to punctuation.  One simple and fun activity is to use letters of the alphabet to create “sentences” with punctuation.  Read the letters on this slide with me, paying attention to the punctuation and using appropriate inflection.</a:t>
            </a:r>
          </a:p>
          <a:p>
            <a:endParaRPr lang="en-US" smtClean="0"/>
          </a:p>
          <a:p>
            <a:r>
              <a:rPr lang="en-US" smtClean="0"/>
              <a:t>Ready?  Let’s begin.  A  B  C... </a:t>
            </a:r>
            <a:r>
              <a:rPr lang="en-US" b="1" smtClean="0"/>
              <a:t>(Read slide.)</a:t>
            </a:r>
          </a:p>
        </p:txBody>
      </p:sp>
      <p:sp>
        <p:nvSpPr>
          <p:cNvPr id="4" name="Slide Number Placeholder 3"/>
          <p:cNvSpPr>
            <a:spLocks noGrp="1"/>
          </p:cNvSpPr>
          <p:nvPr>
            <p:ph type="sldNum" sz="quarter" idx="5"/>
          </p:nvPr>
        </p:nvSpPr>
        <p:spPr/>
        <p:txBody>
          <a:bodyPr/>
          <a:lstStyle/>
          <a:p>
            <a:pPr>
              <a:defRPr/>
            </a:pPr>
            <a:fld id="{EDB0248A-28FF-4331-91D8-021DA703DC15}"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 </a:t>
            </a:r>
            <a:r>
              <a:rPr lang="en-US" smtClean="0"/>
              <a:t>Phrase-cueing text by marking phrase boundaries gives students added support in reading prosodically.  Single slashes can be used to indicate boundaries within a sentence, usually short pauses, and double slashes can be used for boundaries at the end of a sentence, indicating a longer pause.</a:t>
            </a:r>
          </a:p>
          <a:p>
            <a:endParaRPr lang="en-US" smtClean="0"/>
          </a:p>
          <a:p>
            <a:r>
              <a:rPr lang="en-US" smtClean="0"/>
              <a:t>I have phrase-cued a quote.  Listen as I read it.  Pay attention to the pauses I make.  </a:t>
            </a:r>
            <a:r>
              <a:rPr lang="en-US" b="1" smtClean="0"/>
              <a:t>(Read slide.)</a:t>
            </a:r>
          </a:p>
          <a:p>
            <a:endParaRPr lang="en-US" b="1" smtClean="0"/>
          </a:p>
          <a:p>
            <a:r>
              <a:rPr lang="en-US" smtClean="0"/>
              <a:t>Now, let’s read the slide together chorally, paying attention to the slashes.  </a:t>
            </a:r>
            <a:r>
              <a:rPr lang="en-US" b="1" smtClean="0"/>
              <a:t>(Read slide chorally.)</a:t>
            </a:r>
          </a:p>
          <a:p>
            <a:endParaRPr lang="en-US" b="1" smtClean="0"/>
          </a:p>
          <a:p>
            <a:r>
              <a:rPr lang="en-US" smtClean="0"/>
              <a:t>What kind of students might benefit from phrase-cued text?  When might you use phrase-cued text in your classroom?  Think... then turn and talk with your partner.</a:t>
            </a:r>
          </a:p>
        </p:txBody>
      </p:sp>
      <p:sp>
        <p:nvSpPr>
          <p:cNvPr id="4" name="Slide Number Placeholder 3"/>
          <p:cNvSpPr>
            <a:spLocks noGrp="1"/>
          </p:cNvSpPr>
          <p:nvPr>
            <p:ph type="sldNum" sz="quarter" idx="5"/>
          </p:nvPr>
        </p:nvSpPr>
        <p:spPr/>
        <p:txBody>
          <a:bodyPr/>
          <a:lstStyle/>
          <a:p>
            <a:pPr>
              <a:defRPr/>
            </a:pPr>
            <a:fld id="{393090F0-40CE-43EB-AEC1-57B13DB8C095}"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 </a:t>
            </a:r>
            <a:r>
              <a:rPr lang="en-US" smtClean="0"/>
              <a:t>Corrective feedback is an essential part of oral reading fluency practice.  Let’s look at a poem with which we are all familiar - </a:t>
            </a:r>
            <a:r>
              <a:rPr lang="en-US" i="1" smtClean="0"/>
              <a:t>Mary Had a Little Lamb - </a:t>
            </a:r>
            <a:r>
              <a:rPr lang="en-US" smtClean="0"/>
              <a:t>and see what kind of feedback should be given to students having difficulty with accuracy, prosody, or rate.</a:t>
            </a:r>
          </a:p>
        </p:txBody>
      </p:sp>
      <p:sp>
        <p:nvSpPr>
          <p:cNvPr id="4" name="Slide Number Placeholder 3"/>
          <p:cNvSpPr>
            <a:spLocks noGrp="1"/>
          </p:cNvSpPr>
          <p:nvPr>
            <p:ph type="sldNum" sz="quarter" idx="5"/>
          </p:nvPr>
        </p:nvSpPr>
        <p:spPr/>
        <p:txBody>
          <a:bodyPr/>
          <a:lstStyle/>
          <a:p>
            <a:pPr>
              <a:defRPr/>
            </a:pPr>
            <a:fld id="{91F59A0D-5080-40D1-9E1E-D6D69425A617}"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Let’s imagine that one or more of your students are still struggling with decoding some of the words in the stanza.  </a:t>
            </a:r>
            <a:r>
              <a:rPr lang="en-US" b="1" smtClean="0"/>
              <a:t>(Read slide.)</a:t>
            </a:r>
            <a:endParaRPr lang="en-US" smtClean="0"/>
          </a:p>
          <a:p>
            <a:endParaRPr lang="en-US" smtClean="0"/>
          </a:p>
          <a:p>
            <a:r>
              <a:rPr lang="en-US" smtClean="0"/>
              <a:t>What are some ways you could provide corrective feedback for a student struggling with accuracy?</a:t>
            </a:r>
          </a:p>
        </p:txBody>
      </p:sp>
      <p:sp>
        <p:nvSpPr>
          <p:cNvPr id="4" name="Slide Number Placeholder 3"/>
          <p:cNvSpPr>
            <a:spLocks noGrp="1"/>
          </p:cNvSpPr>
          <p:nvPr>
            <p:ph type="sldNum" sz="quarter" idx="5"/>
          </p:nvPr>
        </p:nvSpPr>
        <p:spPr/>
        <p:txBody>
          <a:bodyPr/>
          <a:lstStyle/>
          <a:p>
            <a:pPr>
              <a:defRPr/>
            </a:pPr>
            <a:fld id="{1B47179B-4D30-4651-85A4-AE8969D758F2}"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To begin, you could refer to specific spelling patterns and letter/sound associations which have been taught in order to help the student logically and accurately sound out the word.</a:t>
            </a:r>
          </a:p>
          <a:p>
            <a:endParaRPr lang="en-US" smtClean="0"/>
          </a:p>
          <a:p>
            <a:r>
              <a:rPr lang="en-US" b="1" smtClean="0"/>
              <a:t>(Read slide.)</a:t>
            </a:r>
          </a:p>
          <a:p>
            <a:endParaRPr lang="en-US" smtClean="0"/>
          </a:p>
        </p:txBody>
      </p:sp>
      <p:sp>
        <p:nvSpPr>
          <p:cNvPr id="4" name="Slide Number Placeholder 3"/>
          <p:cNvSpPr>
            <a:spLocks noGrp="1"/>
          </p:cNvSpPr>
          <p:nvPr>
            <p:ph type="sldNum" sz="quarter" idx="5"/>
          </p:nvPr>
        </p:nvSpPr>
        <p:spPr/>
        <p:txBody>
          <a:bodyPr/>
          <a:lstStyle/>
          <a:p>
            <a:pPr>
              <a:defRPr/>
            </a:pPr>
            <a:fld id="{08D8C503-7C1A-47FB-B3A7-0C52861C5D42}"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For compound words and other multisyllabic words, you could help the student identify the syllables and word parts in order to break them down and sound them out accurately.</a:t>
            </a:r>
          </a:p>
          <a:p>
            <a:endParaRPr lang="en-US" smtClean="0"/>
          </a:p>
          <a:p>
            <a:r>
              <a:rPr lang="en-US" smtClean="0"/>
              <a:t>For irregular or high-frequency words, the best approach may be to simply say the word for the student and have them repeat it back to you one or more times.</a:t>
            </a:r>
          </a:p>
          <a:p>
            <a:endParaRPr lang="en-US" smtClean="0"/>
          </a:p>
          <a:p>
            <a:r>
              <a:rPr lang="en-US" b="1" smtClean="0"/>
              <a:t>(Read slide.)</a:t>
            </a:r>
          </a:p>
          <a:p>
            <a:endParaRPr lang="en-US" smtClean="0"/>
          </a:p>
        </p:txBody>
      </p:sp>
      <p:sp>
        <p:nvSpPr>
          <p:cNvPr id="4" name="Slide Number Placeholder 3"/>
          <p:cNvSpPr>
            <a:spLocks noGrp="1"/>
          </p:cNvSpPr>
          <p:nvPr>
            <p:ph type="sldNum" sz="quarter" idx="5"/>
          </p:nvPr>
        </p:nvSpPr>
        <p:spPr/>
        <p:txBody>
          <a:bodyPr/>
          <a:lstStyle/>
          <a:p>
            <a:pPr>
              <a:defRPr/>
            </a:pPr>
            <a:fld id="{47E2E320-3737-48ED-B4B5-08284681DCA6}"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Here’s another example.  This student is having some issues with prosody.  </a:t>
            </a:r>
          </a:p>
          <a:p>
            <a:endParaRPr lang="en-US" smtClean="0"/>
          </a:p>
          <a:p>
            <a:r>
              <a:rPr lang="en-US" b="1" smtClean="0"/>
              <a:t>(Read stanza, pausing as punctuated.)</a:t>
            </a:r>
          </a:p>
          <a:p>
            <a:endParaRPr lang="en-US" b="1" smtClean="0"/>
          </a:p>
          <a:p>
            <a:r>
              <a:rPr lang="en-US" b="1" smtClean="0"/>
              <a:t>Say:</a:t>
            </a:r>
            <a:r>
              <a:rPr lang="en-US" smtClean="0"/>
              <a:t> In this case you might ask the student if the poem made sense to them as they read it.  Then, model reading the poem correctly.  Finally, as you read each line of the poem correctly, with the proper phrasing and intonation, have the student echo-read it back to you.</a:t>
            </a:r>
          </a:p>
        </p:txBody>
      </p:sp>
      <p:sp>
        <p:nvSpPr>
          <p:cNvPr id="4" name="Slide Number Placeholder 3"/>
          <p:cNvSpPr>
            <a:spLocks noGrp="1"/>
          </p:cNvSpPr>
          <p:nvPr>
            <p:ph type="sldNum" sz="quarter" idx="5"/>
          </p:nvPr>
        </p:nvSpPr>
        <p:spPr/>
        <p:txBody>
          <a:bodyPr/>
          <a:lstStyle/>
          <a:p>
            <a:pPr>
              <a:defRPr/>
            </a:pPr>
            <a:fld id="{C530662D-D5E6-4536-94B4-9C205825D692}"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Finally, this student is having difficulty with prosody.  </a:t>
            </a:r>
          </a:p>
          <a:p>
            <a:endParaRPr lang="en-US" b="1" smtClean="0"/>
          </a:p>
          <a:p>
            <a:r>
              <a:rPr lang="en-US" b="1" smtClean="0"/>
              <a:t>(Read stanza, making no breaks and reading quickly.)</a:t>
            </a:r>
          </a:p>
          <a:p>
            <a:endParaRPr lang="en-US" b="1" smtClean="0"/>
          </a:p>
          <a:p>
            <a:r>
              <a:rPr lang="en-US" b="1" smtClean="0"/>
              <a:t>Say:</a:t>
            </a:r>
            <a:r>
              <a:rPr lang="en-US" smtClean="0"/>
              <a:t> Here, you might ask the student if she read the poem in the same manner she usually talks.  Explain that good readers read using about the same rate they use when speaking.  You may want to ask the student to pretend that she is Mary, and read it the way Mary would read it - as if telling  a story.  Or, you could simply tell the student that she was reading so quickly, she was difficult to understand.  You could ask the student to read the poem again, but more slowly, so you can catch all the words and understand what it means.  Finally, modeling fluent reading or echo-reading with the student can help her understand what it means to read fluently, with the appropriate rate.</a:t>
            </a:r>
          </a:p>
        </p:txBody>
      </p:sp>
      <p:sp>
        <p:nvSpPr>
          <p:cNvPr id="4" name="Slide Number Placeholder 3"/>
          <p:cNvSpPr>
            <a:spLocks noGrp="1"/>
          </p:cNvSpPr>
          <p:nvPr>
            <p:ph type="sldNum" sz="quarter" idx="5"/>
          </p:nvPr>
        </p:nvSpPr>
        <p:spPr/>
        <p:txBody>
          <a:bodyPr/>
          <a:lstStyle/>
          <a:p>
            <a:pPr>
              <a:defRPr/>
            </a:pPr>
            <a:fld id="{D0432C28-FFA2-4718-8C58-A2DB970ED006}"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Today, we’ll be looking at fluency—what it is and what it is not, how it is measured, components of fluency, and how teachers can provide instruction that effectively supports the development of fluency across grade levels.</a:t>
            </a:r>
          </a:p>
          <a:p>
            <a:endParaRPr lang="en-US" smtClean="0"/>
          </a:p>
          <a:p>
            <a:r>
              <a:rPr lang="en-US" smtClean="0"/>
              <a:t>Let’s begin with a look at what research says about fluency.</a:t>
            </a:r>
          </a:p>
          <a:p>
            <a:endParaRPr lang="en-US" smtClean="0"/>
          </a:p>
        </p:txBody>
      </p:sp>
      <p:sp>
        <p:nvSpPr>
          <p:cNvPr id="4" name="Slide Number Placeholder 3"/>
          <p:cNvSpPr>
            <a:spLocks noGrp="1"/>
          </p:cNvSpPr>
          <p:nvPr>
            <p:ph type="sldNum" sz="quarter" idx="5"/>
          </p:nvPr>
        </p:nvSpPr>
        <p:spPr/>
        <p:txBody>
          <a:bodyPr/>
          <a:lstStyle/>
          <a:p>
            <a:pPr>
              <a:defRPr/>
            </a:pPr>
            <a:fld id="{62C1C0B9-409A-405D-9116-076FCA80FA15}"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Think for a moment - what’s important to remember about fluency instruction?  Of the things we have discussed, what will you take back and practice in your classroom? </a:t>
            </a:r>
            <a:r>
              <a:rPr lang="en-US" b="1" smtClean="0"/>
              <a:t>(Pause for 8 seconds.)</a:t>
            </a:r>
            <a:endParaRPr lang="en-US" smtClean="0"/>
          </a:p>
          <a:p>
            <a:endParaRPr lang="en-US" smtClean="0"/>
          </a:p>
          <a:p>
            <a:r>
              <a:rPr lang="en-US" smtClean="0"/>
              <a:t>Turn and talk with your partner about key insights from today’s look at fluency.</a:t>
            </a:r>
          </a:p>
          <a:p>
            <a:endParaRPr lang="en-US" smtClean="0"/>
          </a:p>
        </p:txBody>
      </p:sp>
      <p:sp>
        <p:nvSpPr>
          <p:cNvPr id="4" name="Slide Number Placeholder 3"/>
          <p:cNvSpPr>
            <a:spLocks noGrp="1"/>
          </p:cNvSpPr>
          <p:nvPr>
            <p:ph type="sldNum" sz="quarter" idx="5"/>
          </p:nvPr>
        </p:nvSpPr>
        <p:spPr/>
        <p:txBody>
          <a:bodyPr/>
          <a:lstStyle/>
          <a:p>
            <a:pPr>
              <a:defRPr/>
            </a:pPr>
            <a:fld id="{D2AFBC86-9311-4B8F-81FB-661F18F87F0B}"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defRPr/>
            </a:pPr>
            <a:r>
              <a:rPr lang="en-US" b="1" dirty="0" smtClean="0"/>
              <a:t>Say: </a:t>
            </a:r>
            <a:r>
              <a:rPr lang="en-US" dirty="0" smtClean="0"/>
              <a:t>Let’s revisit the “big ideas” for this session.</a:t>
            </a:r>
          </a:p>
          <a:p>
            <a:pPr>
              <a:defRPr/>
            </a:pPr>
            <a:r>
              <a:rPr lang="en-US" dirty="0" smtClean="0"/>
              <a:t> </a:t>
            </a:r>
          </a:p>
          <a:p>
            <a:pPr>
              <a:defRPr/>
            </a:pPr>
            <a:r>
              <a:rPr lang="en-US" dirty="0" smtClean="0"/>
              <a:t>First, we found out that there are three key components to fluency.  Accuracy, reading words correctly, rate, reading at an appropriate speed, and prosody, reading with expression and intonation.</a:t>
            </a:r>
          </a:p>
          <a:p>
            <a:pPr>
              <a:defRPr/>
            </a:pPr>
            <a:endParaRPr lang="en-US" dirty="0" smtClean="0"/>
          </a:p>
          <a:p>
            <a:pPr>
              <a:defRPr/>
            </a:pPr>
            <a:r>
              <a:rPr lang="en-US" dirty="0" smtClean="0"/>
              <a:t>We help our students become fluent readers by modeling for them what fluent reading sounds like and we provide multiple opportunities for our students to practice reading fluently.</a:t>
            </a:r>
          </a:p>
          <a:p>
            <a:pPr>
              <a:defRPr/>
            </a:pPr>
            <a:endParaRPr lang="en-US" dirty="0" smtClean="0"/>
          </a:p>
          <a:p>
            <a:pPr>
              <a:defRPr/>
            </a:pPr>
            <a:r>
              <a:rPr lang="en-US" dirty="0" smtClean="0"/>
              <a:t>As you leave this session today, we want to think about our next steps. We want to take what we have learned here and apply it in our classrooms so that we can truly impact student learning and achievement. Read the 3 steps on the back of this card.  Write down at the bottom what your commitment will be for teaching this strategy when you return to school.</a:t>
            </a:r>
          </a:p>
        </p:txBody>
      </p:sp>
      <p:sp>
        <p:nvSpPr>
          <p:cNvPr id="4" name="Slide Number Placeholder 3"/>
          <p:cNvSpPr>
            <a:spLocks noGrp="1"/>
          </p:cNvSpPr>
          <p:nvPr>
            <p:ph type="sldNum" sz="quarter" idx="5"/>
          </p:nvPr>
        </p:nvSpPr>
        <p:spPr/>
        <p:txBody>
          <a:bodyPr/>
          <a:lstStyle/>
          <a:p>
            <a:pPr>
              <a:defRPr/>
            </a:pPr>
            <a:fld id="{8F1AA9DC-53E7-4D3C-BA29-A68EFF323B96}"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Read slide.</a:t>
            </a:r>
          </a:p>
          <a:p>
            <a:endParaRPr lang="en-US" b="1" smtClean="0"/>
          </a:p>
        </p:txBody>
      </p:sp>
      <p:sp>
        <p:nvSpPr>
          <p:cNvPr id="4" name="Slide Number Placeholder 3"/>
          <p:cNvSpPr>
            <a:spLocks noGrp="1"/>
          </p:cNvSpPr>
          <p:nvPr>
            <p:ph type="sldNum" sz="quarter" idx="5"/>
          </p:nvPr>
        </p:nvSpPr>
        <p:spPr/>
        <p:txBody>
          <a:bodyPr/>
          <a:lstStyle/>
          <a:p>
            <a:pPr>
              <a:defRPr/>
            </a:pPr>
            <a:fld id="{08351D1E-0225-4E12-9D65-CCDA5020B85E}"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Researchers Sharon Vaughn and Sylvia Linan-Thompson explain that fluency is an “essential element of reading for K-3 students.  It is not something that only 2</a:t>
            </a:r>
            <a:r>
              <a:rPr lang="en-US" baseline="30000" smtClean="0"/>
              <a:t>nd</a:t>
            </a:r>
            <a:r>
              <a:rPr lang="en-US" smtClean="0"/>
              <a:t> and 3</a:t>
            </a:r>
            <a:r>
              <a:rPr lang="en-US" baseline="30000" smtClean="0"/>
              <a:t>rd</a:t>
            </a:r>
            <a:r>
              <a:rPr lang="en-US" smtClean="0"/>
              <a:t> grade teachers need to be concerned about.  Fluency develops over time and from the beginning stages of reading” (p. 50).</a:t>
            </a:r>
          </a:p>
          <a:p>
            <a:endParaRPr lang="en-US" smtClean="0"/>
          </a:p>
          <a:p>
            <a:r>
              <a:rPr lang="en-US" smtClean="0"/>
              <a:t>Fluency is one of the five essential components of reading, as determined by the National Reading Panel Report (2000).  According to the Report, “It is generally acknowledged that fluency is a critical component of skilled reading.  Nevertheless, it is often neglected in classroom instruction” (NRP, 2000, p. 3-1). </a:t>
            </a:r>
          </a:p>
          <a:p>
            <a:endParaRPr lang="en-US" smtClean="0"/>
          </a:p>
        </p:txBody>
      </p:sp>
      <p:sp>
        <p:nvSpPr>
          <p:cNvPr id="4" name="Slide Number Placeholder 3"/>
          <p:cNvSpPr>
            <a:spLocks noGrp="1"/>
          </p:cNvSpPr>
          <p:nvPr>
            <p:ph type="sldNum" sz="quarter" idx="5"/>
          </p:nvPr>
        </p:nvSpPr>
        <p:spPr/>
        <p:txBody>
          <a:bodyPr/>
          <a:lstStyle/>
          <a:p>
            <a:pPr>
              <a:defRPr/>
            </a:pPr>
            <a:fld id="{7915E751-0296-492F-9A94-588FA73EC5C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Research tells us that fluency is a critical component of reading.  So what exactly </a:t>
            </a:r>
            <a:r>
              <a:rPr lang="en-US" i="1" smtClean="0"/>
              <a:t>is</a:t>
            </a:r>
            <a:r>
              <a:rPr lang="en-US" smtClean="0"/>
              <a:t> fluency? </a:t>
            </a:r>
            <a:r>
              <a:rPr lang="en-US" i="1" smtClean="0"/>
              <a:t>The Literacy Dictionary</a:t>
            </a:r>
            <a:r>
              <a:rPr lang="en-US" smtClean="0"/>
              <a:t> (1995) defines fluency as “freedom from word-identification problems that might hinder comprehension in silent reading or the expression of ideas in oral reading; automaticity” (p. 85).</a:t>
            </a:r>
          </a:p>
          <a:p>
            <a:endParaRPr lang="en-US" smtClean="0"/>
          </a:p>
        </p:txBody>
      </p:sp>
      <p:sp>
        <p:nvSpPr>
          <p:cNvPr id="4" name="Slide Number Placeholder 3"/>
          <p:cNvSpPr>
            <a:spLocks noGrp="1"/>
          </p:cNvSpPr>
          <p:nvPr>
            <p:ph type="sldNum" sz="quarter" idx="5"/>
          </p:nvPr>
        </p:nvSpPr>
        <p:spPr/>
        <p:txBody>
          <a:bodyPr/>
          <a:lstStyle/>
          <a:p>
            <a:pPr>
              <a:defRPr/>
            </a:pPr>
            <a:fld id="{276F924E-CE2B-4DDC-A4CE-C90336B5359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b="1" smtClean="0"/>
              <a:t>Say:</a:t>
            </a:r>
            <a:r>
              <a:rPr lang="en-US" smtClean="0"/>
              <a:t> In his book, </a:t>
            </a:r>
            <a:r>
              <a:rPr lang="en-US" i="1" smtClean="0"/>
              <a:t>The Fluent Reader (2003), </a:t>
            </a:r>
            <a:r>
              <a:rPr lang="en-US" smtClean="0"/>
              <a:t>Dr. Timothy Rasinski explains that fluency refers to “the ability of readers to read quickly, effortlessly, and efficiently with good, meaningful expression” (p. 26).  He goes on to explain that a fluent reader requires very little cognitive energy to decode words; therefore, most of the reader’s attention can be given to comprehending what is read.</a:t>
            </a:r>
          </a:p>
          <a:p>
            <a:pPr>
              <a:lnSpc>
                <a:spcPct val="90000"/>
              </a:lnSpc>
            </a:pPr>
            <a:endParaRPr lang="en-US" smtClean="0"/>
          </a:p>
          <a:p>
            <a:pPr>
              <a:lnSpc>
                <a:spcPct val="90000"/>
              </a:lnSpc>
            </a:pPr>
            <a:r>
              <a:rPr lang="en-US" smtClean="0"/>
              <a:t>Obviously, then, fluency is something that is not easily and simply defined.  It involves decoding words effortlessly; recognizing irregular and high-frequency words automatically; yet it is more than word-reading accuracy.  Fluency involves reading at an appropriate rate—neither too quickly nor too slowly.  It involves paying attention not only to punctuation marks, but determining suitable interpretation of the passage through inflection, intonation, and voice to effectively communicate the meaning of the words on the page.  </a:t>
            </a:r>
          </a:p>
          <a:p>
            <a:pPr>
              <a:lnSpc>
                <a:spcPct val="90000"/>
              </a:lnSpc>
            </a:pPr>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F0F303F0-A0D0-4E1E-8059-70A740A3AC3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Say:</a:t>
            </a:r>
            <a:r>
              <a:rPr lang="en-US" smtClean="0"/>
              <a:t> Fluency is more than the sum of its parts.  However, it is generally accepted that fluency has three primary components:  accuracy, automaticity (or rate), and prosody.   Fluency includes reading individual letter names, isolated words, and connected text such as sentences and passages.  Children at all levels should move into reading connected text as soon as possible.  When students are able to read text successfully on their own, it allows them to develop more advanced word reading skills as well as increase fluency.</a:t>
            </a:r>
          </a:p>
          <a:p>
            <a:endParaRPr lang="en-US" smtClean="0"/>
          </a:p>
          <a:p>
            <a:r>
              <a:rPr lang="en-US" smtClean="0"/>
              <a:t>Let’s look in-depth at the three components of fluency and how we assess them:  accuracy, automaticity, and prosody.</a:t>
            </a:r>
          </a:p>
          <a:p>
            <a:endParaRPr lang="en-US" smtClean="0"/>
          </a:p>
        </p:txBody>
      </p:sp>
      <p:sp>
        <p:nvSpPr>
          <p:cNvPr id="4" name="Slide Number Placeholder 3"/>
          <p:cNvSpPr>
            <a:spLocks noGrp="1"/>
          </p:cNvSpPr>
          <p:nvPr>
            <p:ph type="sldNum" sz="quarter" idx="5"/>
          </p:nvPr>
        </p:nvSpPr>
        <p:spPr/>
        <p:txBody>
          <a:bodyPr/>
          <a:lstStyle/>
          <a:p>
            <a:pPr>
              <a:defRPr/>
            </a:pPr>
            <a:fld id="{CDD6C526-4DB8-4B57-B5F3-9066FA4FE66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green.jpg"/>
          <p:cNvPicPr>
            <a:picLocks noChangeAspect="1"/>
          </p:cNvPicPr>
          <p:nvPr userDrawn="1"/>
        </p:nvPicPr>
        <p:blipFill>
          <a:blip r:embed="rId2"/>
          <a:srcRect/>
          <a:stretch>
            <a:fillRect/>
          </a:stretch>
        </p:blipFill>
        <p:spPr bwMode="auto">
          <a:xfrm>
            <a:off x="0" y="0"/>
            <a:ext cx="9144000" cy="3013075"/>
          </a:xfrm>
          <a:prstGeom prst="rect">
            <a:avLst/>
          </a:prstGeom>
          <a:noFill/>
          <a:ln w="9525">
            <a:noFill/>
            <a:miter lim="800000"/>
            <a:headEnd/>
            <a:tailEnd/>
          </a:ln>
        </p:spPr>
      </p:pic>
      <p:sp>
        <p:nvSpPr>
          <p:cNvPr id="2" name="Title 1"/>
          <p:cNvSpPr>
            <a:spLocks noGrp="1"/>
          </p:cNvSpPr>
          <p:nvPr>
            <p:ph type="ctrTitle"/>
          </p:nvPr>
        </p:nvSpPr>
        <p:spPr>
          <a:xfrm>
            <a:off x="1295400" y="3254375"/>
            <a:ext cx="6629400" cy="1470025"/>
          </a:xfrm>
        </p:spPr>
        <p:txBody>
          <a:bodyPr>
            <a:noAutofit/>
          </a:bodyPr>
          <a:lstStyle>
            <a:lvl1pPr>
              <a:defRPr sz="4400">
                <a:solidFill>
                  <a:srgbClr val="5EAD16"/>
                </a:solidFill>
                <a:latin typeface="+mj-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2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a:xfrm>
            <a:off x="6705600" y="6356350"/>
            <a:ext cx="2133600" cy="365125"/>
          </a:xfrm>
        </p:spPr>
        <p:txBody>
          <a:bodyPr/>
          <a:lstStyle>
            <a:lvl1pPr>
              <a:defRPr>
                <a:solidFill>
                  <a:schemeClr val="bg1"/>
                </a:solidFill>
              </a:defRPr>
            </a:lvl1pPr>
          </a:lstStyle>
          <a:p>
            <a:pPr>
              <a:defRPr/>
            </a:pPr>
            <a:fld id="{1C3978C0-BCD5-425F-BF7D-562F22266CDB}" type="slidenum">
              <a:rPr/>
              <a:pPr>
                <a:defRPr/>
              </a:pPr>
              <a:t>‹#›</a:t>
            </a:fld>
            <a:endParaRPr/>
          </a:p>
        </p:txBody>
      </p:sp>
      <p:sp>
        <p:nvSpPr>
          <p:cNvPr id="6" name="Footer Placeholder 4"/>
          <p:cNvSpPr>
            <a:spLocks noGrp="1"/>
          </p:cNvSpPr>
          <p:nvPr>
            <p:ph type="ftr" sz="quarter" idx="11"/>
          </p:nvPr>
        </p:nvSpPr>
        <p:spPr/>
        <p:txBody>
          <a:bodyPr/>
          <a:lstStyle>
            <a:lvl1pPr algn="ctr">
              <a:defRPr sz="800">
                <a:solidFill>
                  <a:schemeClr val="tx1">
                    <a:tint val="75000"/>
                  </a:schemeClr>
                </a:solidFill>
                <a:latin typeface="Calibri" pitchFamily="34" charset="0"/>
              </a:defRPr>
            </a:lvl1pPr>
          </a:lstStyle>
          <a:p>
            <a:pPr>
              <a:defRPr/>
            </a:pPr>
            <a:r>
              <a:rPr lang="en-US"/>
              <a:t>© 2013 Texas Education Agency / The University of Texas System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9E5DD181-8B0E-4CAD-A642-EE5430DBA138}" type="slidenum">
              <a:rPr/>
              <a:pPr>
                <a:defRPr/>
              </a:pPr>
              <a:t>‹#›</a:t>
            </a:fld>
            <a:endParaRPr dirty="0"/>
          </a:p>
        </p:txBody>
      </p:sp>
      <p:sp>
        <p:nvSpPr>
          <p:cNvPr id="5" name="Footer Placeholder 4"/>
          <p:cNvSpPr>
            <a:spLocks noGrp="1"/>
          </p:cNvSpPr>
          <p:nvPr>
            <p:ph type="ftr" sz="quarter" idx="11"/>
          </p:nvPr>
        </p:nvSpPr>
        <p:spPr/>
        <p:txBody>
          <a:bodyPr/>
          <a:lstStyle>
            <a:lvl1pPr>
              <a:defRPr/>
            </a:lvl1pPr>
          </a:lstStyle>
          <a:p>
            <a:pPr>
              <a:defRPr/>
            </a:pPr>
            <a:r>
              <a:rPr lang="en-US"/>
              <a:t>© 2012 Texas Education Agency / The University of Texas System</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0403F761-A04A-4037-A794-13DB2D8B86EF}" type="slidenum">
              <a:rPr/>
              <a:pPr>
                <a:defRPr/>
              </a:pPr>
              <a:t>‹#›</a:t>
            </a:fld>
            <a:endParaRPr dirty="0"/>
          </a:p>
        </p:txBody>
      </p:sp>
      <p:sp>
        <p:nvSpPr>
          <p:cNvPr id="5" name="Footer Placeholder 4"/>
          <p:cNvSpPr>
            <a:spLocks noGrp="1"/>
          </p:cNvSpPr>
          <p:nvPr>
            <p:ph type="ftr" sz="quarter" idx="11"/>
          </p:nvPr>
        </p:nvSpPr>
        <p:spPr/>
        <p:txBody>
          <a:bodyPr/>
          <a:lstStyle>
            <a:lvl1pPr>
              <a:defRPr/>
            </a:lvl1pPr>
          </a:lstStyle>
          <a:p>
            <a:pPr>
              <a:defRPr/>
            </a:pPr>
            <a:r>
              <a:rPr lang="en-US"/>
              <a:t>© 2012 Texas Education Agency / The University of Texas System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sz="1000">
                <a:latin typeface="+mn-lt"/>
              </a:defRPr>
            </a:lvl1pPr>
          </a:lstStyle>
          <a:p>
            <a:pPr>
              <a:defRPr/>
            </a:pPr>
            <a:fld id="{88F44948-7345-4641-A80E-12FBDF8F9626}" type="slidenum">
              <a:rPr/>
              <a:pPr>
                <a:defRPr/>
              </a:pPr>
              <a:t>‹#›</a:t>
            </a:fld>
            <a:endParaRPr dirty="0"/>
          </a:p>
        </p:txBody>
      </p:sp>
      <p:sp>
        <p:nvSpPr>
          <p:cNvPr id="5" name="Footer Placeholder 4"/>
          <p:cNvSpPr>
            <a:spLocks noGrp="1"/>
          </p:cNvSpPr>
          <p:nvPr>
            <p:ph type="ftr" sz="quarter" idx="11"/>
          </p:nvPr>
        </p:nvSpPr>
        <p:spPr/>
        <p:txBody>
          <a:bodyPr/>
          <a:lstStyle>
            <a:lvl1pPr>
              <a:defRPr>
                <a:latin typeface="+mn-lt"/>
                <a:cs typeface="Kokila" pitchFamily="34" charset="0"/>
              </a:defRPr>
            </a:lvl1pPr>
          </a:lstStyle>
          <a:p>
            <a:pPr>
              <a:defRPr/>
            </a:pPr>
            <a:r>
              <a:rPr lang="en-US"/>
              <a:t>© 2013 Texas Education Agency / The University of Texas System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3C13A480-301B-4393-B078-5EB4D5A9EA29}" type="slidenum">
              <a:rPr/>
              <a:pPr>
                <a:defRPr/>
              </a:pPr>
              <a:t>‹#›</a:t>
            </a:fld>
            <a:endParaRPr dirty="0"/>
          </a:p>
        </p:txBody>
      </p:sp>
      <p:sp>
        <p:nvSpPr>
          <p:cNvPr id="5" name="Footer Placeholder 4"/>
          <p:cNvSpPr>
            <a:spLocks noGrp="1"/>
          </p:cNvSpPr>
          <p:nvPr>
            <p:ph type="ftr" sz="quarter" idx="11"/>
          </p:nvPr>
        </p:nvSpPr>
        <p:spPr/>
        <p:txBody>
          <a:bodyPr/>
          <a:lstStyle>
            <a:lvl1pPr>
              <a:defRPr/>
            </a:lvl1pPr>
          </a:lstStyle>
          <a:p>
            <a:pPr>
              <a:defRPr/>
            </a:pPr>
            <a:r>
              <a:rPr lang="en-US"/>
              <a:t>© 2013 Texas Education Agency / The University of Texas System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D30119A-C6B7-4E12-9D8B-309AB03B5F07}" type="slidenum">
              <a:rPr/>
              <a:pPr>
                <a:defRPr/>
              </a:pPr>
              <a:t>‹#›</a:t>
            </a:fld>
            <a:endParaRPr dirty="0"/>
          </a:p>
        </p:txBody>
      </p:sp>
      <p:sp>
        <p:nvSpPr>
          <p:cNvPr id="6" name="Footer Placeholder 4"/>
          <p:cNvSpPr>
            <a:spLocks noGrp="1"/>
          </p:cNvSpPr>
          <p:nvPr>
            <p:ph type="ftr" sz="quarter" idx="11"/>
          </p:nvPr>
        </p:nvSpPr>
        <p:spPr/>
        <p:txBody>
          <a:bodyPr/>
          <a:lstStyle>
            <a:lvl1pPr>
              <a:defRPr/>
            </a:lvl1pPr>
          </a:lstStyle>
          <a:p>
            <a:pPr>
              <a:defRPr/>
            </a:pPr>
            <a:r>
              <a:rPr lang="en-US"/>
              <a:t>© 2013 Texas Education Agency / The University of Texas System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4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600"/>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514600"/>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7F88E7CA-40DB-4CCB-B588-7C8CBD1B481F}" type="slidenum">
              <a:rPr/>
              <a:pPr>
                <a:defRPr/>
              </a:pPr>
              <a:t>‹#›</a:t>
            </a:fld>
            <a:endParaRPr dirty="0"/>
          </a:p>
        </p:txBody>
      </p:sp>
      <p:sp>
        <p:nvSpPr>
          <p:cNvPr id="8" name="Footer Placeholder 4"/>
          <p:cNvSpPr>
            <a:spLocks noGrp="1"/>
          </p:cNvSpPr>
          <p:nvPr>
            <p:ph type="ftr" sz="quarter" idx="11"/>
          </p:nvPr>
        </p:nvSpPr>
        <p:spPr/>
        <p:txBody>
          <a:bodyPr/>
          <a:lstStyle>
            <a:lvl1pPr>
              <a:defRPr/>
            </a:lvl1pPr>
          </a:lstStyle>
          <a:p>
            <a:pPr>
              <a:defRPr/>
            </a:pPr>
            <a:r>
              <a:rPr lang="en-US"/>
              <a:t>© 2012 Texas Education Agency / The University of Texas System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570119AD-6FBC-4479-8718-588CF4C91A13}" type="slidenum">
              <a:rPr/>
              <a:pPr>
                <a:defRPr/>
              </a:pPr>
              <a:t>‹#›</a:t>
            </a:fld>
            <a:endParaRPr dirty="0"/>
          </a:p>
        </p:txBody>
      </p:sp>
      <p:sp>
        <p:nvSpPr>
          <p:cNvPr id="4" name="Footer Placeholder 4"/>
          <p:cNvSpPr>
            <a:spLocks noGrp="1"/>
          </p:cNvSpPr>
          <p:nvPr>
            <p:ph type="ftr" sz="quarter" idx="11"/>
          </p:nvPr>
        </p:nvSpPr>
        <p:spPr/>
        <p:txBody>
          <a:bodyPr/>
          <a:lstStyle>
            <a:lvl1pPr>
              <a:defRPr/>
            </a:lvl1pPr>
          </a:lstStyle>
          <a:p>
            <a:pPr>
              <a:defRPr/>
            </a:pPr>
            <a:r>
              <a:rPr lang="en-US"/>
              <a:t>© 2013 Texas Education Agency / The University of Texas System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963F77A-1D66-4D9F-849B-2BC7F7B6299E}" type="slidenum">
              <a:rPr/>
              <a:pPr>
                <a:defRPr/>
              </a:pPr>
              <a:t>‹#›</a:t>
            </a:fld>
            <a:endParaRPr dirty="0"/>
          </a:p>
        </p:txBody>
      </p:sp>
      <p:sp>
        <p:nvSpPr>
          <p:cNvPr id="3" name="Footer Placeholder 4"/>
          <p:cNvSpPr>
            <a:spLocks noGrp="1"/>
          </p:cNvSpPr>
          <p:nvPr>
            <p:ph type="ftr" sz="quarter" idx="11"/>
          </p:nvPr>
        </p:nvSpPr>
        <p:spPr/>
        <p:txBody>
          <a:bodyPr/>
          <a:lstStyle>
            <a:lvl1pPr>
              <a:defRPr/>
            </a:lvl1pPr>
          </a:lstStyle>
          <a:p>
            <a:pPr>
              <a:defRPr/>
            </a:pPr>
            <a:r>
              <a:rPr lang="en-US"/>
              <a:t>© 2013 Texas Education Agency / The University of Texas System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90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76B37C8-E771-4568-985B-183685B10225}" type="slidenum">
              <a:rPr/>
              <a:pPr>
                <a:defRPr/>
              </a:pPr>
              <a:t>‹#›</a:t>
            </a:fld>
            <a:endParaRPr dirty="0"/>
          </a:p>
        </p:txBody>
      </p:sp>
      <p:sp>
        <p:nvSpPr>
          <p:cNvPr id="6" name="Footer Placeholder 4"/>
          <p:cNvSpPr>
            <a:spLocks noGrp="1"/>
          </p:cNvSpPr>
          <p:nvPr>
            <p:ph type="ftr" sz="quarter" idx="11"/>
          </p:nvPr>
        </p:nvSpPr>
        <p:spPr/>
        <p:txBody>
          <a:bodyPr/>
          <a:lstStyle>
            <a:lvl1pPr>
              <a:defRPr/>
            </a:lvl1pPr>
          </a:lstStyle>
          <a:p>
            <a:pPr>
              <a:defRPr/>
            </a:pPr>
            <a:r>
              <a:rPr lang="en-US"/>
              <a:t>© 2012 Texas Education Agency / The University of Texas System</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7369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BF02E0D-176E-4064-89C7-E6D1B8767D8E}" type="slidenum">
              <a:rPr/>
              <a:pPr>
                <a:defRPr/>
              </a:pPr>
              <a:t>‹#›</a:t>
            </a:fld>
            <a:endParaRPr dirty="0"/>
          </a:p>
        </p:txBody>
      </p:sp>
      <p:sp>
        <p:nvSpPr>
          <p:cNvPr id="6" name="Footer Placeholder 4"/>
          <p:cNvSpPr>
            <a:spLocks noGrp="1"/>
          </p:cNvSpPr>
          <p:nvPr>
            <p:ph type="ftr" sz="quarter" idx="11"/>
          </p:nvPr>
        </p:nvSpPr>
        <p:spPr/>
        <p:txBody>
          <a:bodyPr/>
          <a:lstStyle>
            <a:lvl1pPr>
              <a:defRPr/>
            </a:lvl1pPr>
          </a:lstStyle>
          <a:p>
            <a:pPr>
              <a:defRPr/>
            </a:pPr>
            <a:r>
              <a:rPr lang="en-US"/>
              <a:t>© 2012 Texas Education Agency / The University of Texas System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descr="green2.jpg"/>
          <p:cNvPicPr>
            <a:picLocks noChangeAspect="1"/>
          </p:cNvPicPr>
          <p:nvPr userDrawn="1"/>
        </p:nvPicPr>
        <p:blipFill>
          <a:blip r:embed="rId13"/>
          <a:srcRect/>
          <a:stretch>
            <a:fillRect/>
          </a:stretch>
        </p:blipFill>
        <p:spPr bwMode="auto">
          <a:xfrm>
            <a:off x="0" y="5688013"/>
            <a:ext cx="9144000" cy="1169987"/>
          </a:xfrm>
          <a:prstGeom prst="rect">
            <a:avLst/>
          </a:prstGeom>
          <a:noFill/>
          <a:ln w="9525">
            <a:noFill/>
            <a:miter lim="800000"/>
            <a:headEnd/>
            <a:tailEnd/>
          </a:ln>
        </p:spPr>
      </p:pic>
      <p:sp>
        <p:nvSpPr>
          <p:cNvPr id="1027" name="Title Placeholder 1"/>
          <p:cNvSpPr>
            <a:spLocks noGrp="1"/>
          </p:cNvSpPr>
          <p:nvPr>
            <p:ph type="title"/>
          </p:nvPr>
        </p:nvSpPr>
        <p:spPr bwMode="auto">
          <a:xfrm>
            <a:off x="457200" y="949325"/>
            <a:ext cx="8229600" cy="768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905000"/>
            <a:ext cx="8229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marL="0" algn="ctr" defTabSz="914400" rtl="0" eaLnBrk="1" latinLnBrk="0" hangingPunct="1">
              <a:defRPr lang="en-US" sz="1000" kern="1200">
                <a:solidFill>
                  <a:schemeClr val="tx1">
                    <a:tint val="75000"/>
                  </a:schemeClr>
                </a:solidFill>
                <a:latin typeface="+mn-lt"/>
                <a:ea typeface="+mn-ea"/>
                <a:cs typeface="+mn-cs"/>
              </a:defRPr>
            </a:lvl1pPr>
          </a:lstStyle>
          <a:p>
            <a:pPr>
              <a:defRPr/>
            </a:pPr>
            <a:fld id="{11D4B033-6211-4692-9925-7132FD41230E}" type="slidenum">
              <a:rPr/>
              <a:pPr>
                <a:defRPr/>
              </a:pPr>
              <a:t>‹#›</a:t>
            </a:fld>
            <a:endParaRPr dirty="0"/>
          </a:p>
        </p:txBody>
      </p:sp>
      <p:pic>
        <p:nvPicPr>
          <p:cNvPr id="1030" name="Picture 10" descr="green1.jpg"/>
          <p:cNvPicPr>
            <a:picLocks noChangeAspect="1"/>
          </p:cNvPicPr>
          <p:nvPr userDrawn="1"/>
        </p:nvPicPr>
        <p:blipFill>
          <a:blip r:embed="rId14"/>
          <a:srcRect/>
          <a:stretch>
            <a:fillRect/>
          </a:stretch>
        </p:blipFill>
        <p:spPr bwMode="auto">
          <a:xfrm>
            <a:off x="0" y="0"/>
            <a:ext cx="9144000" cy="819150"/>
          </a:xfrm>
          <a:prstGeom prst="rect">
            <a:avLst/>
          </a:prstGeom>
          <a:noFill/>
          <a:ln w="9525">
            <a:noFill/>
            <a:miter lim="800000"/>
            <a:headEnd/>
            <a:tailEnd/>
          </a:ln>
        </p:spPr>
      </p:pic>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latin typeface="Calibri" pitchFamily="34" charset="0"/>
              </a:defRPr>
            </a:lvl1pPr>
          </a:lstStyle>
          <a:p>
            <a:pPr>
              <a:defRPr/>
            </a:pPr>
            <a:r>
              <a:rPr lang="en-US"/>
              <a:t>© 2013 Texas Education Agency / The University of Texas System</a:t>
            </a:r>
          </a:p>
        </p:txBody>
      </p:sp>
    </p:spTree>
  </p:cSld>
  <p:clrMap bg1="lt1" tx1="dk1" bg2="lt2" tx2="dk2" accent1="accent1" accent2="accent2" accent3="accent3" accent4="accent4" accent5="accent5" accent6="accent6" hlink="hlink" folHlink="folHlink"/>
  <p:sldLayoutIdLst>
    <p:sldLayoutId id="2147484647" r:id="rId1"/>
    <p:sldLayoutId id="2147484648" r:id="rId2"/>
    <p:sldLayoutId id="2147484643" r:id="rId3"/>
    <p:sldLayoutId id="2147484644" r:id="rId4"/>
    <p:sldLayoutId id="2147484649" r:id="rId5"/>
    <p:sldLayoutId id="2147484645" r:id="rId6"/>
    <p:sldLayoutId id="2147484646" r:id="rId7"/>
    <p:sldLayoutId id="2147484650" r:id="rId8"/>
    <p:sldLayoutId id="2147484651" r:id="rId9"/>
    <p:sldLayoutId id="2147484652" r:id="rId10"/>
    <p:sldLayoutId id="2147484653" r:id="rId11"/>
  </p:sldLayoutIdLst>
  <p:hf hdr="0" dt="0"/>
  <p:txStyles>
    <p:titleStyle>
      <a:lvl1pPr algn="ctr" rtl="0" eaLnBrk="0" fontAlgn="base" hangingPunct="0">
        <a:spcBef>
          <a:spcPct val="0"/>
        </a:spcBef>
        <a:spcAft>
          <a:spcPct val="0"/>
        </a:spcAft>
        <a:defRPr sz="4000" kern="1200">
          <a:solidFill>
            <a:srgbClr val="5EAD16"/>
          </a:solidFill>
          <a:latin typeface="+mj-lt"/>
          <a:ea typeface="+mj-ea"/>
          <a:cs typeface="Adobe Arabic" pitchFamily="18" charset="-78"/>
        </a:defRPr>
      </a:lvl1pPr>
      <a:lvl2pPr algn="ctr" rtl="0" eaLnBrk="0" fontAlgn="base" hangingPunct="0">
        <a:spcBef>
          <a:spcPct val="0"/>
        </a:spcBef>
        <a:spcAft>
          <a:spcPct val="0"/>
        </a:spcAft>
        <a:defRPr sz="4000">
          <a:solidFill>
            <a:srgbClr val="5EAD16"/>
          </a:solidFill>
          <a:latin typeface="Calibri" pitchFamily="34" charset="0"/>
          <a:cs typeface="Adobe Arabic" pitchFamily="18" charset="-78"/>
        </a:defRPr>
      </a:lvl2pPr>
      <a:lvl3pPr algn="ctr" rtl="0" eaLnBrk="0" fontAlgn="base" hangingPunct="0">
        <a:spcBef>
          <a:spcPct val="0"/>
        </a:spcBef>
        <a:spcAft>
          <a:spcPct val="0"/>
        </a:spcAft>
        <a:defRPr sz="4000">
          <a:solidFill>
            <a:srgbClr val="5EAD16"/>
          </a:solidFill>
          <a:latin typeface="Calibri" pitchFamily="34" charset="0"/>
          <a:cs typeface="Adobe Arabic" pitchFamily="18" charset="-78"/>
        </a:defRPr>
      </a:lvl3pPr>
      <a:lvl4pPr algn="ctr" rtl="0" eaLnBrk="0" fontAlgn="base" hangingPunct="0">
        <a:spcBef>
          <a:spcPct val="0"/>
        </a:spcBef>
        <a:spcAft>
          <a:spcPct val="0"/>
        </a:spcAft>
        <a:defRPr sz="4000">
          <a:solidFill>
            <a:srgbClr val="5EAD16"/>
          </a:solidFill>
          <a:latin typeface="Calibri" pitchFamily="34" charset="0"/>
          <a:cs typeface="Adobe Arabic" pitchFamily="18" charset="-78"/>
        </a:defRPr>
      </a:lvl4pPr>
      <a:lvl5pPr algn="ctr" rtl="0" eaLnBrk="0" fontAlgn="base" hangingPunct="0">
        <a:spcBef>
          <a:spcPct val="0"/>
        </a:spcBef>
        <a:spcAft>
          <a:spcPct val="0"/>
        </a:spcAft>
        <a:defRPr sz="4000">
          <a:solidFill>
            <a:srgbClr val="5EAD16"/>
          </a:solidFill>
          <a:latin typeface="Calibri" pitchFamily="34" charset="0"/>
          <a:cs typeface="Adobe Arabic" pitchFamily="18" charset="-78"/>
        </a:defRPr>
      </a:lvl5pPr>
      <a:lvl6pPr marL="457200" algn="ctr" rtl="0" fontAlgn="base">
        <a:spcBef>
          <a:spcPct val="0"/>
        </a:spcBef>
        <a:spcAft>
          <a:spcPct val="0"/>
        </a:spcAft>
        <a:defRPr sz="4000">
          <a:solidFill>
            <a:srgbClr val="5EAD16"/>
          </a:solidFill>
          <a:latin typeface="Calibri" pitchFamily="34" charset="0"/>
          <a:cs typeface="Adobe Arabic" pitchFamily="18" charset="-78"/>
        </a:defRPr>
      </a:lvl6pPr>
      <a:lvl7pPr marL="914400" algn="ctr" rtl="0" fontAlgn="base">
        <a:spcBef>
          <a:spcPct val="0"/>
        </a:spcBef>
        <a:spcAft>
          <a:spcPct val="0"/>
        </a:spcAft>
        <a:defRPr sz="4000">
          <a:solidFill>
            <a:srgbClr val="5EAD16"/>
          </a:solidFill>
          <a:latin typeface="Calibri" pitchFamily="34" charset="0"/>
          <a:cs typeface="Adobe Arabic" pitchFamily="18" charset="-78"/>
        </a:defRPr>
      </a:lvl7pPr>
      <a:lvl8pPr marL="1371600" algn="ctr" rtl="0" fontAlgn="base">
        <a:spcBef>
          <a:spcPct val="0"/>
        </a:spcBef>
        <a:spcAft>
          <a:spcPct val="0"/>
        </a:spcAft>
        <a:defRPr sz="4000">
          <a:solidFill>
            <a:srgbClr val="5EAD16"/>
          </a:solidFill>
          <a:latin typeface="Calibri" pitchFamily="34" charset="0"/>
          <a:cs typeface="Adobe Arabic" pitchFamily="18" charset="-78"/>
        </a:defRPr>
      </a:lvl8pPr>
      <a:lvl9pPr marL="1828800" algn="ctr" rtl="0" fontAlgn="base">
        <a:spcBef>
          <a:spcPct val="0"/>
        </a:spcBef>
        <a:spcAft>
          <a:spcPct val="0"/>
        </a:spcAft>
        <a:defRPr sz="4000">
          <a:solidFill>
            <a:srgbClr val="5EAD16"/>
          </a:solidFill>
          <a:latin typeface="Calibri" pitchFamily="34" charset="0"/>
          <a:cs typeface="Adobe Arabic" pitchFamily="18" charset="-7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Adobe Arabic" pitchFamily="18" charset="-7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dobe Arabic" pitchFamily="18" charset="-78"/>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dobe Arabic" pitchFamily="18" charset="-78"/>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dobe Arabic" pitchFamily="18" charset="-78"/>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emf"/></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ctrTitle"/>
          </p:nvPr>
        </p:nvSpPr>
        <p:spPr>
          <a:xfrm>
            <a:off x="317500" y="2886075"/>
            <a:ext cx="5549900" cy="3962400"/>
          </a:xfrm>
        </p:spPr>
        <p:txBody>
          <a:bodyPr anchor="t"/>
          <a:lstStyle/>
          <a:p>
            <a:pPr eaLnBrk="1" hangingPunct="1"/>
            <a:r>
              <a:rPr lang="en-US" sz="6000" smtClean="0"/>
              <a:t>FLUENCY</a:t>
            </a:r>
            <a:r>
              <a:rPr lang="en-US" sz="4000" smtClean="0"/>
              <a:t/>
            </a:r>
            <a:br>
              <a:rPr lang="en-US" sz="4000" smtClean="0"/>
            </a:br>
            <a:r>
              <a:rPr lang="en-US" sz="4000" smtClean="0"/>
              <a:t>The Bridge Between Word Recognition and Comprehension</a:t>
            </a:r>
          </a:p>
        </p:txBody>
      </p:sp>
      <p:pic>
        <p:nvPicPr>
          <p:cNvPr id="9219" name="Picture 3" descr="bluebonnets and bridge.jpg"/>
          <p:cNvPicPr>
            <a:picLocks noChangeAspect="1"/>
          </p:cNvPicPr>
          <p:nvPr/>
        </p:nvPicPr>
        <p:blipFill>
          <a:blip r:embed="rId3"/>
          <a:srcRect/>
          <a:stretch>
            <a:fillRect/>
          </a:stretch>
        </p:blipFill>
        <p:spPr bwMode="auto">
          <a:xfrm>
            <a:off x="6019800" y="3098800"/>
            <a:ext cx="2057400" cy="2844800"/>
          </a:xfrm>
          <a:prstGeom prst="rect">
            <a:avLst/>
          </a:prstGeom>
          <a:noFill/>
          <a:ln w="9525">
            <a:noFill/>
            <a:miter lim="800000"/>
            <a:headEnd/>
            <a:tailEnd/>
          </a:ln>
        </p:spPr>
      </p:pic>
      <p:pic>
        <p:nvPicPr>
          <p:cNvPr id="9220" name="Picture 3" descr="UTH_2c+uthsch_vert_sml.jpg"/>
          <p:cNvPicPr>
            <a:picLocks noChangeAspect="1" noChangeArrowheads="1"/>
          </p:cNvPicPr>
          <p:nvPr/>
        </p:nvPicPr>
        <p:blipFill>
          <a:blip r:embed="rId4"/>
          <a:srcRect/>
          <a:stretch>
            <a:fillRect/>
          </a:stretch>
        </p:blipFill>
        <p:spPr bwMode="auto">
          <a:xfrm>
            <a:off x="317500" y="5943600"/>
            <a:ext cx="901700"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Accuracy</a:t>
            </a:r>
          </a:p>
        </p:txBody>
      </p:sp>
      <p:sp>
        <p:nvSpPr>
          <p:cNvPr id="19459" name="Content Placeholder 2"/>
          <p:cNvSpPr>
            <a:spLocks noGrp="1"/>
          </p:cNvSpPr>
          <p:nvPr>
            <p:ph idx="1"/>
          </p:nvPr>
        </p:nvSpPr>
        <p:spPr/>
        <p:txBody>
          <a:bodyPr/>
          <a:lstStyle/>
          <a:p>
            <a:pPr eaLnBrk="1" hangingPunct="1">
              <a:buFont typeface="Arial" charset="0"/>
              <a:buNone/>
            </a:pPr>
            <a:r>
              <a:rPr lang="en-US" b="1" smtClean="0"/>
              <a:t>Accuracy</a:t>
            </a:r>
            <a:r>
              <a:rPr lang="en-US" b="1" i="1" smtClean="0">
                <a:solidFill>
                  <a:srgbClr val="3333CC"/>
                </a:solidFill>
              </a:rPr>
              <a:t> </a:t>
            </a:r>
            <a:r>
              <a:rPr lang="en-US" smtClean="0"/>
              <a:t>refers to: </a:t>
            </a:r>
          </a:p>
          <a:p>
            <a:pPr eaLnBrk="1" hangingPunct="1">
              <a:buFont typeface="Arial" charset="0"/>
              <a:buNone/>
            </a:pPr>
            <a:endParaRPr lang="en-US" sz="800" smtClean="0"/>
          </a:p>
          <a:p>
            <a:pPr eaLnBrk="1" hangingPunct="1">
              <a:lnSpc>
                <a:spcPct val="90000"/>
              </a:lnSpc>
              <a:spcBef>
                <a:spcPct val="30000"/>
              </a:spcBef>
              <a:buFont typeface="Wingdings" pitchFamily="2" charset="2"/>
              <a:buChar char="§"/>
            </a:pPr>
            <a:r>
              <a:rPr lang="en-US" smtClean="0"/>
              <a:t>the ability of a reader to decode and/or recognize irregular and high-frequency words in text without error.</a:t>
            </a:r>
          </a:p>
          <a:p>
            <a:pPr eaLnBrk="1" hangingPunct="1">
              <a:lnSpc>
                <a:spcPct val="90000"/>
              </a:lnSpc>
              <a:spcBef>
                <a:spcPct val="30000"/>
              </a:spcBef>
              <a:buFont typeface="Wingdings" pitchFamily="2" charset="2"/>
              <a:buChar char="§"/>
            </a:pPr>
            <a:r>
              <a:rPr lang="en-US" smtClean="0"/>
              <a:t>the percentage of words a reader reads correctly.</a:t>
            </a:r>
            <a:endParaRPr lang="en-US" b="1" i="1" smtClean="0"/>
          </a:p>
          <a:p>
            <a:pPr eaLnBrk="1" hangingPunct="1"/>
            <a:endParaRPr lang="en-US" smtClean="0"/>
          </a:p>
        </p:txBody>
      </p:sp>
      <p:sp>
        <p:nvSpPr>
          <p:cNvPr id="4" name="Slide Number Placeholder 3"/>
          <p:cNvSpPr>
            <a:spLocks noGrp="1"/>
          </p:cNvSpPr>
          <p:nvPr>
            <p:ph type="sldNum" sz="quarter" idx="10"/>
          </p:nvPr>
        </p:nvSpPr>
        <p:spPr/>
        <p:txBody>
          <a:bodyPr/>
          <a:lstStyle/>
          <a:p>
            <a:pPr>
              <a:defRPr/>
            </a:pPr>
            <a:fld id="{3B896CAB-FB7D-416A-9B03-448B4914C665}" type="slidenum">
              <a:rPr/>
              <a:pPr>
                <a:defRPr/>
              </a:pPr>
              <a:t>10</a:t>
            </a:fld>
            <a:endParaRPr/>
          </a:p>
        </p:txBody>
      </p:sp>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914400"/>
            <a:ext cx="8686800" cy="768350"/>
          </a:xfrm>
        </p:spPr>
        <p:txBody>
          <a:bodyPr/>
          <a:lstStyle/>
          <a:p>
            <a:pPr eaLnBrk="1" hangingPunct="1"/>
            <a:r>
              <a:rPr lang="en-US" smtClean="0"/>
              <a:t>Determining Word Reading Accuracy</a:t>
            </a:r>
          </a:p>
        </p:txBody>
      </p:sp>
      <p:sp>
        <p:nvSpPr>
          <p:cNvPr id="20483" name="Text Placeholder 2"/>
          <p:cNvSpPr>
            <a:spLocks noGrp="1"/>
          </p:cNvSpPr>
          <p:nvPr>
            <p:ph type="body" idx="1"/>
          </p:nvPr>
        </p:nvSpPr>
        <p:spPr/>
        <p:txBody>
          <a:bodyPr/>
          <a:lstStyle/>
          <a:p>
            <a:pPr eaLnBrk="1" hangingPunct="1"/>
            <a:endParaRPr lang="en-US" smtClean="0"/>
          </a:p>
          <a:p>
            <a:pPr eaLnBrk="1" hangingPunct="1"/>
            <a:endParaRPr lang="en-US" smtClean="0"/>
          </a:p>
          <a:p>
            <a:pPr eaLnBrk="1" hangingPunct="1"/>
            <a:r>
              <a:rPr lang="en-US" sz="2800" smtClean="0"/>
              <a:t>Count as errors</a:t>
            </a:r>
          </a:p>
        </p:txBody>
      </p:sp>
      <p:sp>
        <p:nvSpPr>
          <p:cNvPr id="20484" name="Content Placeholder 3"/>
          <p:cNvSpPr>
            <a:spLocks noGrp="1"/>
          </p:cNvSpPr>
          <p:nvPr>
            <p:ph sz="half" idx="2"/>
          </p:nvPr>
        </p:nvSpPr>
        <p:spPr>
          <a:xfrm>
            <a:off x="457200" y="2514600"/>
            <a:ext cx="4040188" cy="3611563"/>
          </a:xfrm>
        </p:spPr>
        <p:txBody>
          <a:bodyPr/>
          <a:lstStyle/>
          <a:p>
            <a:pPr eaLnBrk="1" hangingPunct="1">
              <a:buFont typeface="Wingdings" pitchFamily="2" charset="2"/>
              <a:buChar char="§"/>
            </a:pPr>
            <a:r>
              <a:rPr lang="en-US" sz="2600" smtClean="0"/>
              <a:t>Omissions</a:t>
            </a:r>
          </a:p>
          <a:p>
            <a:pPr eaLnBrk="1" hangingPunct="1">
              <a:buFont typeface="Wingdings" pitchFamily="2" charset="2"/>
              <a:buChar char="§"/>
            </a:pPr>
            <a:r>
              <a:rPr lang="en-US" sz="2600" smtClean="0"/>
              <a:t>Substitutions</a:t>
            </a:r>
          </a:p>
          <a:p>
            <a:pPr eaLnBrk="1" hangingPunct="1">
              <a:buFont typeface="Wingdings" pitchFamily="2" charset="2"/>
              <a:buChar char="§"/>
            </a:pPr>
            <a:r>
              <a:rPr lang="en-US" sz="2600" smtClean="0"/>
              <a:t>Hesitations (more than three seconds)</a:t>
            </a:r>
          </a:p>
          <a:p>
            <a:pPr eaLnBrk="1" hangingPunct="1">
              <a:buFont typeface="Wingdings" pitchFamily="2" charset="2"/>
              <a:buChar char="§"/>
            </a:pPr>
            <a:r>
              <a:rPr lang="en-US" sz="2600" smtClean="0"/>
              <a:t>Mispronunciations (such as leaving off or adding –s, -ed, and –ing)</a:t>
            </a:r>
          </a:p>
          <a:p>
            <a:pPr eaLnBrk="1" hangingPunct="1">
              <a:buFont typeface="Wingdings" pitchFamily="2" charset="2"/>
              <a:buChar char="§"/>
            </a:pPr>
            <a:r>
              <a:rPr lang="en-US" sz="2600" smtClean="0"/>
              <a:t>Reversals</a:t>
            </a:r>
          </a:p>
          <a:p>
            <a:pPr eaLnBrk="1" hangingPunct="1"/>
            <a:endParaRPr lang="en-US" smtClean="0"/>
          </a:p>
        </p:txBody>
      </p:sp>
      <p:sp>
        <p:nvSpPr>
          <p:cNvPr id="20485" name="Text Placeholder 4"/>
          <p:cNvSpPr>
            <a:spLocks noGrp="1"/>
          </p:cNvSpPr>
          <p:nvPr>
            <p:ph type="body" sz="quarter" idx="3"/>
          </p:nvPr>
        </p:nvSpPr>
        <p:spPr>
          <a:xfrm>
            <a:off x="4724400" y="1905000"/>
            <a:ext cx="4041775" cy="639763"/>
          </a:xfrm>
        </p:spPr>
        <p:txBody>
          <a:bodyPr/>
          <a:lstStyle/>
          <a:p>
            <a:pPr eaLnBrk="1" hangingPunct="1"/>
            <a:r>
              <a:rPr lang="en-US" sz="2800" smtClean="0"/>
              <a:t>Do not count as errors</a:t>
            </a:r>
          </a:p>
        </p:txBody>
      </p:sp>
      <p:sp>
        <p:nvSpPr>
          <p:cNvPr id="20486" name="Content Placeholder 5"/>
          <p:cNvSpPr>
            <a:spLocks noGrp="1"/>
          </p:cNvSpPr>
          <p:nvPr>
            <p:ph sz="quarter" idx="4"/>
          </p:nvPr>
        </p:nvSpPr>
        <p:spPr>
          <a:xfrm>
            <a:off x="4800600" y="2514600"/>
            <a:ext cx="4041775" cy="3611563"/>
          </a:xfrm>
        </p:spPr>
        <p:txBody>
          <a:bodyPr/>
          <a:lstStyle/>
          <a:p>
            <a:pPr eaLnBrk="1" hangingPunct="1">
              <a:buFont typeface="Wingdings" pitchFamily="2" charset="2"/>
              <a:buChar char="§"/>
            </a:pPr>
            <a:r>
              <a:rPr lang="en-US" sz="2600" smtClean="0"/>
              <a:t>Self-corrections (within three seconds)</a:t>
            </a:r>
          </a:p>
          <a:p>
            <a:pPr eaLnBrk="1" hangingPunct="1">
              <a:buFont typeface="Wingdings" pitchFamily="2" charset="2"/>
              <a:buChar char="§"/>
            </a:pPr>
            <a:r>
              <a:rPr lang="en-US" sz="2600" smtClean="0"/>
              <a:t>Insertions </a:t>
            </a:r>
          </a:p>
          <a:p>
            <a:pPr eaLnBrk="1" hangingPunct="1">
              <a:buFont typeface="Wingdings" pitchFamily="2" charset="2"/>
              <a:buChar char="§"/>
            </a:pPr>
            <a:r>
              <a:rPr lang="en-US" sz="2600" smtClean="0"/>
              <a:t>Repetitions</a:t>
            </a:r>
          </a:p>
          <a:p>
            <a:pPr eaLnBrk="1" hangingPunct="1"/>
            <a:endParaRPr lang="en-US" smtClean="0"/>
          </a:p>
        </p:txBody>
      </p:sp>
      <p:sp>
        <p:nvSpPr>
          <p:cNvPr id="7" name="Slide Number Placeholder 6"/>
          <p:cNvSpPr>
            <a:spLocks noGrp="1"/>
          </p:cNvSpPr>
          <p:nvPr>
            <p:ph type="sldNum" sz="quarter" idx="10"/>
          </p:nvPr>
        </p:nvSpPr>
        <p:spPr/>
        <p:txBody>
          <a:bodyPr/>
          <a:lstStyle/>
          <a:p>
            <a:pPr>
              <a:defRPr/>
            </a:pPr>
            <a:fld id="{D5E594AC-73B5-4C7B-9697-985B367011DC}" type="slidenum">
              <a:rPr smtClean="0"/>
              <a:pPr>
                <a:defRPr/>
              </a:pPr>
              <a:t>11</a:t>
            </a:fld>
            <a:endParaRPr dirty="0"/>
          </a:p>
        </p:txBody>
      </p:sp>
      <p:sp>
        <p:nvSpPr>
          <p:cNvPr id="10" name="Footer Placeholder 4"/>
          <p:cNvSpPr>
            <a:spLocks noGrp="1"/>
          </p:cNvSpPr>
          <p:nvPr>
            <p:ph type="ftr" sz="quarter" idx="11"/>
          </p:nvPr>
        </p:nvSpPr>
        <p:spPr/>
        <p:txBody>
          <a:bodyPr/>
          <a:lstStyle/>
          <a:p>
            <a:pPr>
              <a:defRPr/>
            </a:pPr>
            <a:r>
              <a:rPr lang="en-US" sz="900" dirty="0" smtClean="0"/>
              <a:t>© 2013 Texas Education Agency / The University of Texas System</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Determining Word Reading Accuracy</a:t>
            </a:r>
          </a:p>
        </p:txBody>
      </p:sp>
      <p:sp>
        <p:nvSpPr>
          <p:cNvPr id="4" name="Slide Number Placeholder 3"/>
          <p:cNvSpPr>
            <a:spLocks noGrp="1"/>
          </p:cNvSpPr>
          <p:nvPr>
            <p:ph type="sldNum" sz="quarter" idx="10"/>
          </p:nvPr>
        </p:nvSpPr>
        <p:spPr/>
        <p:txBody>
          <a:bodyPr/>
          <a:lstStyle/>
          <a:p>
            <a:pPr>
              <a:defRPr/>
            </a:pPr>
            <a:fld id="{66A97B13-61CE-41D1-BD8F-DC45C095A355}" type="slidenum">
              <a:rPr/>
              <a:pPr>
                <a:defRPr/>
              </a:pPr>
              <a:t>12</a:t>
            </a:fld>
            <a:endParaRPr dirty="0"/>
          </a:p>
        </p:txBody>
      </p:sp>
      <p:grpSp>
        <p:nvGrpSpPr>
          <p:cNvPr id="21508" name="Group 5"/>
          <p:cNvGrpSpPr>
            <a:grpSpLocks/>
          </p:cNvGrpSpPr>
          <p:nvPr/>
        </p:nvGrpSpPr>
        <p:grpSpPr bwMode="auto">
          <a:xfrm>
            <a:off x="838200" y="1828800"/>
            <a:ext cx="7467600" cy="4764088"/>
            <a:chOff x="838200" y="1828800"/>
            <a:chExt cx="7467600" cy="4764088"/>
          </a:xfrm>
        </p:grpSpPr>
        <p:sp>
          <p:nvSpPr>
            <p:cNvPr id="7" name="Rectangle 6"/>
            <p:cNvSpPr/>
            <p:nvPr/>
          </p:nvSpPr>
          <p:spPr>
            <a:xfrm>
              <a:off x="838200" y="4038600"/>
              <a:ext cx="7467600" cy="2209800"/>
            </a:xfrm>
            <a:prstGeom prst="rect">
              <a:avLst/>
            </a:prstGeom>
            <a:solidFill>
              <a:srgbClr val="92D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TextBox 9"/>
            <p:cNvSpPr txBox="1">
              <a:spLocks noChangeArrowheads="1"/>
            </p:cNvSpPr>
            <p:nvPr/>
          </p:nvSpPr>
          <p:spPr bwMode="auto">
            <a:xfrm>
              <a:off x="968375" y="4038600"/>
              <a:ext cx="2155825" cy="2554288"/>
            </a:xfrm>
            <a:prstGeom prst="rect">
              <a:avLst/>
            </a:prstGeom>
            <a:noFill/>
            <a:ln w="9525">
              <a:noFill/>
              <a:miter lim="800000"/>
              <a:headEnd/>
              <a:tailEnd/>
            </a:ln>
          </p:spPr>
          <p:txBody>
            <a:bodyPr>
              <a:spAutoFit/>
            </a:bodyPr>
            <a:lstStyle/>
            <a:p>
              <a:pPr algn="ctr">
                <a:defRPr/>
              </a:pPr>
              <a:r>
                <a:rPr lang="en-US" sz="3200" dirty="0">
                  <a:solidFill>
                    <a:schemeClr val="tx1"/>
                  </a:solidFill>
                  <a:latin typeface="+mn-lt"/>
                </a:rPr>
                <a:t># of </a:t>
              </a:r>
            </a:p>
            <a:p>
              <a:pPr algn="ctr">
                <a:defRPr/>
              </a:pPr>
              <a:r>
                <a:rPr lang="en-US" sz="3200" dirty="0">
                  <a:solidFill>
                    <a:schemeClr val="tx1"/>
                  </a:solidFill>
                  <a:latin typeface="+mn-lt"/>
                </a:rPr>
                <a:t>words</a:t>
              </a:r>
            </a:p>
            <a:p>
              <a:pPr algn="ctr">
                <a:defRPr/>
              </a:pPr>
              <a:r>
                <a:rPr lang="en-US" sz="3200" dirty="0">
                  <a:solidFill>
                    <a:schemeClr val="tx1"/>
                  </a:solidFill>
                  <a:latin typeface="+mn-lt"/>
                </a:rPr>
                <a:t>read</a:t>
              </a:r>
            </a:p>
            <a:p>
              <a:pPr algn="ctr">
                <a:defRPr/>
              </a:pPr>
              <a:r>
                <a:rPr lang="en-US" sz="3200" dirty="0">
                  <a:solidFill>
                    <a:schemeClr val="tx1"/>
                  </a:solidFill>
                  <a:latin typeface="+mn-lt"/>
                </a:rPr>
                <a:t>correctly</a:t>
              </a:r>
            </a:p>
            <a:p>
              <a:pPr algn="ctr">
                <a:defRPr/>
              </a:pPr>
              <a:endParaRPr lang="en-US" sz="3200" dirty="0">
                <a:solidFill>
                  <a:schemeClr val="tx1"/>
                </a:solidFill>
                <a:latin typeface="+mn-lt"/>
              </a:endParaRPr>
            </a:p>
          </p:txBody>
        </p:sp>
        <p:sp>
          <p:nvSpPr>
            <p:cNvPr id="9" name="TextBox 10"/>
            <p:cNvSpPr txBox="1">
              <a:spLocks noChangeArrowheads="1"/>
            </p:cNvSpPr>
            <p:nvPr/>
          </p:nvSpPr>
          <p:spPr bwMode="auto">
            <a:xfrm>
              <a:off x="2819400" y="4495800"/>
              <a:ext cx="784225" cy="584200"/>
            </a:xfrm>
            <a:prstGeom prst="rect">
              <a:avLst/>
            </a:prstGeom>
            <a:noFill/>
            <a:ln w="9525">
              <a:noFill/>
              <a:miter lim="800000"/>
              <a:headEnd/>
              <a:tailEnd/>
            </a:ln>
          </p:spPr>
          <p:txBody>
            <a:bodyPr>
              <a:spAutoFit/>
            </a:bodyPr>
            <a:lstStyle/>
            <a:p>
              <a:pPr algn="ctr">
                <a:defRPr/>
              </a:pPr>
              <a:r>
                <a:rPr lang="en-US" sz="3200" b="1" dirty="0">
                  <a:solidFill>
                    <a:schemeClr val="tx1"/>
                  </a:solidFill>
                  <a:latin typeface="+mn-lt"/>
                </a:rPr>
                <a:t>/</a:t>
              </a:r>
            </a:p>
          </p:txBody>
        </p:sp>
        <p:sp>
          <p:nvSpPr>
            <p:cNvPr id="10" name="TextBox 11"/>
            <p:cNvSpPr txBox="1">
              <a:spLocks noChangeArrowheads="1"/>
            </p:cNvSpPr>
            <p:nvPr/>
          </p:nvSpPr>
          <p:spPr bwMode="auto">
            <a:xfrm>
              <a:off x="3657600" y="4114800"/>
              <a:ext cx="1371600" cy="2062163"/>
            </a:xfrm>
            <a:prstGeom prst="rect">
              <a:avLst/>
            </a:prstGeom>
            <a:noFill/>
            <a:ln w="9525">
              <a:noFill/>
              <a:miter lim="800000"/>
              <a:headEnd/>
              <a:tailEnd/>
            </a:ln>
          </p:spPr>
          <p:txBody>
            <a:bodyPr>
              <a:spAutoFit/>
            </a:bodyPr>
            <a:lstStyle/>
            <a:p>
              <a:pPr algn="ctr">
                <a:defRPr/>
              </a:pPr>
              <a:r>
                <a:rPr lang="en-US" sz="3200" dirty="0">
                  <a:solidFill>
                    <a:schemeClr val="tx1"/>
                  </a:solidFill>
                  <a:latin typeface="+mn-lt"/>
                </a:rPr>
                <a:t># of </a:t>
              </a:r>
            </a:p>
            <a:p>
              <a:pPr algn="ctr">
                <a:defRPr/>
              </a:pPr>
              <a:r>
                <a:rPr lang="en-US" sz="3200" dirty="0">
                  <a:solidFill>
                    <a:schemeClr val="tx1"/>
                  </a:solidFill>
                  <a:latin typeface="+mn-lt"/>
                </a:rPr>
                <a:t>words</a:t>
              </a:r>
            </a:p>
            <a:p>
              <a:pPr algn="ctr">
                <a:defRPr/>
              </a:pPr>
              <a:r>
                <a:rPr lang="en-US" sz="3200" dirty="0">
                  <a:solidFill>
                    <a:schemeClr val="tx1"/>
                  </a:solidFill>
                  <a:latin typeface="+mn-lt"/>
                </a:rPr>
                <a:t>read</a:t>
              </a:r>
            </a:p>
            <a:p>
              <a:pPr algn="ctr">
                <a:defRPr/>
              </a:pPr>
              <a:endParaRPr lang="en-US" sz="3200" dirty="0">
                <a:solidFill>
                  <a:schemeClr val="tx1"/>
                </a:solidFill>
                <a:latin typeface="+mn-lt"/>
              </a:endParaRPr>
            </a:p>
          </p:txBody>
        </p:sp>
        <p:sp>
          <p:nvSpPr>
            <p:cNvPr id="11" name="TextBox 12"/>
            <p:cNvSpPr txBox="1">
              <a:spLocks noChangeArrowheads="1"/>
            </p:cNvSpPr>
            <p:nvPr/>
          </p:nvSpPr>
          <p:spPr bwMode="auto">
            <a:xfrm>
              <a:off x="5159375" y="4495800"/>
              <a:ext cx="784225" cy="584200"/>
            </a:xfrm>
            <a:prstGeom prst="rect">
              <a:avLst/>
            </a:prstGeom>
            <a:noFill/>
            <a:ln w="9525">
              <a:noFill/>
              <a:miter lim="800000"/>
              <a:headEnd/>
              <a:tailEnd/>
            </a:ln>
          </p:spPr>
          <p:txBody>
            <a:bodyPr>
              <a:spAutoFit/>
            </a:bodyPr>
            <a:lstStyle/>
            <a:p>
              <a:pPr algn="ctr">
                <a:defRPr/>
              </a:pPr>
              <a:r>
                <a:rPr lang="en-US" sz="3200" b="1" dirty="0">
                  <a:solidFill>
                    <a:schemeClr val="tx1"/>
                  </a:solidFill>
                  <a:latin typeface="+mn-lt"/>
                </a:rPr>
                <a:t>=</a:t>
              </a:r>
            </a:p>
          </p:txBody>
        </p:sp>
        <p:sp>
          <p:nvSpPr>
            <p:cNvPr id="12" name="TextBox 13"/>
            <p:cNvSpPr txBox="1">
              <a:spLocks noChangeArrowheads="1"/>
            </p:cNvSpPr>
            <p:nvPr/>
          </p:nvSpPr>
          <p:spPr bwMode="auto">
            <a:xfrm>
              <a:off x="5737225" y="4267200"/>
              <a:ext cx="1958975" cy="1570038"/>
            </a:xfrm>
            <a:prstGeom prst="rect">
              <a:avLst/>
            </a:prstGeom>
            <a:noFill/>
            <a:ln w="9525">
              <a:noFill/>
              <a:miter lim="800000"/>
              <a:headEnd/>
              <a:tailEnd/>
            </a:ln>
          </p:spPr>
          <p:txBody>
            <a:bodyPr>
              <a:spAutoFit/>
            </a:bodyPr>
            <a:lstStyle/>
            <a:p>
              <a:pPr algn="ctr">
                <a:defRPr/>
              </a:pPr>
              <a:r>
                <a:rPr lang="en-US" sz="3200" dirty="0">
                  <a:solidFill>
                    <a:schemeClr val="tx1"/>
                  </a:solidFill>
                  <a:latin typeface="+mn-lt"/>
                </a:rPr>
                <a:t>%</a:t>
              </a:r>
            </a:p>
            <a:p>
              <a:pPr algn="ctr">
                <a:defRPr/>
              </a:pPr>
              <a:r>
                <a:rPr lang="en-US" sz="3200" dirty="0">
                  <a:solidFill>
                    <a:schemeClr val="tx1"/>
                  </a:solidFill>
                  <a:latin typeface="+mn-lt"/>
                </a:rPr>
                <a:t>accurate</a:t>
              </a:r>
            </a:p>
            <a:p>
              <a:pPr algn="ctr">
                <a:defRPr/>
              </a:pPr>
              <a:endParaRPr lang="en-US" sz="3200" dirty="0">
                <a:solidFill>
                  <a:schemeClr val="tx1"/>
                </a:solidFill>
                <a:latin typeface="+mn-lt"/>
              </a:endParaRPr>
            </a:p>
          </p:txBody>
        </p:sp>
        <p:sp>
          <p:nvSpPr>
            <p:cNvPr id="13" name="Rectangle 12"/>
            <p:cNvSpPr/>
            <p:nvPr/>
          </p:nvSpPr>
          <p:spPr>
            <a:xfrm>
              <a:off x="838200" y="1874838"/>
              <a:ext cx="7467600" cy="2057400"/>
            </a:xfrm>
            <a:prstGeom prst="rect">
              <a:avLst/>
            </a:prstGeom>
            <a:solidFill>
              <a:srgbClr val="92D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4" name="TextBox 4"/>
            <p:cNvSpPr txBox="1">
              <a:spLocks noChangeArrowheads="1"/>
            </p:cNvSpPr>
            <p:nvPr/>
          </p:nvSpPr>
          <p:spPr bwMode="auto">
            <a:xfrm>
              <a:off x="1371600" y="1828800"/>
              <a:ext cx="1371600" cy="2432050"/>
            </a:xfrm>
            <a:prstGeom prst="rect">
              <a:avLst/>
            </a:prstGeom>
            <a:noFill/>
            <a:ln w="9525">
              <a:noFill/>
              <a:miter lim="800000"/>
              <a:headEnd/>
              <a:tailEnd/>
            </a:ln>
          </p:spPr>
          <p:txBody>
            <a:bodyPr>
              <a:spAutoFit/>
            </a:bodyPr>
            <a:lstStyle/>
            <a:p>
              <a:pPr algn="ctr">
                <a:defRPr/>
              </a:pPr>
              <a:endParaRPr lang="en-US" sz="2400" dirty="0">
                <a:solidFill>
                  <a:schemeClr val="tx1"/>
                </a:solidFill>
                <a:latin typeface="+mn-lt"/>
              </a:endParaRPr>
            </a:p>
            <a:p>
              <a:pPr algn="ctr">
                <a:defRPr/>
              </a:pPr>
              <a:r>
                <a:rPr lang="en-US" sz="3200" dirty="0">
                  <a:solidFill>
                    <a:schemeClr val="tx1"/>
                  </a:solidFill>
                  <a:latin typeface="+mn-lt"/>
                </a:rPr>
                <a:t># of </a:t>
              </a:r>
            </a:p>
            <a:p>
              <a:pPr algn="ctr">
                <a:defRPr/>
              </a:pPr>
              <a:r>
                <a:rPr lang="en-US" sz="3200" dirty="0">
                  <a:solidFill>
                    <a:schemeClr val="tx1"/>
                  </a:solidFill>
                  <a:latin typeface="+mn-lt"/>
                </a:rPr>
                <a:t>words</a:t>
              </a:r>
            </a:p>
            <a:p>
              <a:pPr algn="ctr">
                <a:defRPr/>
              </a:pPr>
              <a:r>
                <a:rPr lang="en-US" sz="3200" dirty="0">
                  <a:solidFill>
                    <a:schemeClr val="tx1"/>
                  </a:solidFill>
                  <a:latin typeface="+mn-lt"/>
                </a:rPr>
                <a:t>read</a:t>
              </a:r>
            </a:p>
            <a:p>
              <a:pPr algn="ctr">
                <a:defRPr/>
              </a:pPr>
              <a:endParaRPr lang="en-US" sz="3200" dirty="0">
                <a:solidFill>
                  <a:schemeClr val="tx1"/>
                </a:solidFill>
                <a:latin typeface="+mn-lt"/>
              </a:endParaRPr>
            </a:p>
          </p:txBody>
        </p:sp>
        <p:sp>
          <p:nvSpPr>
            <p:cNvPr id="15" name="TextBox 5"/>
            <p:cNvSpPr txBox="1">
              <a:spLocks noChangeArrowheads="1"/>
            </p:cNvSpPr>
            <p:nvPr/>
          </p:nvSpPr>
          <p:spPr bwMode="auto">
            <a:xfrm>
              <a:off x="3657600" y="2362200"/>
              <a:ext cx="1470025" cy="1570038"/>
            </a:xfrm>
            <a:prstGeom prst="rect">
              <a:avLst/>
            </a:prstGeom>
            <a:noFill/>
            <a:ln w="9525">
              <a:noFill/>
              <a:miter lim="800000"/>
              <a:headEnd/>
              <a:tailEnd/>
            </a:ln>
          </p:spPr>
          <p:txBody>
            <a:bodyPr>
              <a:spAutoFit/>
            </a:bodyPr>
            <a:lstStyle/>
            <a:p>
              <a:pPr algn="ctr">
                <a:defRPr/>
              </a:pPr>
              <a:r>
                <a:rPr lang="en-US" sz="3200" dirty="0">
                  <a:solidFill>
                    <a:schemeClr val="tx1"/>
                  </a:solidFill>
                  <a:latin typeface="+mn-lt"/>
                </a:rPr>
                <a:t># of </a:t>
              </a:r>
            </a:p>
            <a:p>
              <a:pPr algn="ctr">
                <a:defRPr/>
              </a:pPr>
              <a:r>
                <a:rPr lang="en-US" sz="3200" dirty="0">
                  <a:solidFill>
                    <a:schemeClr val="tx1"/>
                  </a:solidFill>
                  <a:latin typeface="+mn-lt"/>
                </a:rPr>
                <a:t>errors</a:t>
              </a:r>
            </a:p>
            <a:p>
              <a:pPr algn="ctr">
                <a:defRPr/>
              </a:pPr>
              <a:endParaRPr lang="en-US" sz="3200" dirty="0">
                <a:solidFill>
                  <a:schemeClr val="tx1"/>
                </a:solidFill>
                <a:latin typeface="+mn-lt"/>
              </a:endParaRPr>
            </a:p>
          </p:txBody>
        </p:sp>
        <p:sp>
          <p:nvSpPr>
            <p:cNvPr id="16" name="TextBox 6"/>
            <p:cNvSpPr txBox="1">
              <a:spLocks noChangeArrowheads="1"/>
            </p:cNvSpPr>
            <p:nvPr/>
          </p:nvSpPr>
          <p:spPr bwMode="auto">
            <a:xfrm>
              <a:off x="5638800" y="1905000"/>
              <a:ext cx="2155825" cy="2554288"/>
            </a:xfrm>
            <a:prstGeom prst="rect">
              <a:avLst/>
            </a:prstGeom>
            <a:noFill/>
            <a:ln w="9525">
              <a:noFill/>
              <a:miter lim="800000"/>
              <a:headEnd/>
              <a:tailEnd/>
            </a:ln>
          </p:spPr>
          <p:txBody>
            <a:bodyPr>
              <a:spAutoFit/>
            </a:bodyPr>
            <a:lstStyle/>
            <a:p>
              <a:pPr algn="ctr">
                <a:defRPr/>
              </a:pPr>
              <a:r>
                <a:rPr lang="en-US" sz="3200" dirty="0">
                  <a:solidFill>
                    <a:schemeClr val="tx1"/>
                  </a:solidFill>
                  <a:latin typeface="+mn-lt"/>
                </a:rPr>
                <a:t># of </a:t>
              </a:r>
            </a:p>
            <a:p>
              <a:pPr algn="ctr">
                <a:defRPr/>
              </a:pPr>
              <a:r>
                <a:rPr lang="en-US" sz="3200" dirty="0">
                  <a:solidFill>
                    <a:schemeClr val="tx1"/>
                  </a:solidFill>
                  <a:latin typeface="+mn-lt"/>
                </a:rPr>
                <a:t>words</a:t>
              </a:r>
            </a:p>
            <a:p>
              <a:pPr algn="ctr">
                <a:defRPr/>
              </a:pPr>
              <a:r>
                <a:rPr lang="en-US" sz="3200" dirty="0">
                  <a:solidFill>
                    <a:schemeClr val="tx1"/>
                  </a:solidFill>
                  <a:latin typeface="+mn-lt"/>
                </a:rPr>
                <a:t>read</a:t>
              </a:r>
            </a:p>
            <a:p>
              <a:pPr algn="ctr">
                <a:defRPr/>
              </a:pPr>
              <a:r>
                <a:rPr lang="en-US" sz="3200" dirty="0">
                  <a:solidFill>
                    <a:schemeClr val="tx1"/>
                  </a:solidFill>
                  <a:latin typeface="+mn-lt"/>
                </a:rPr>
                <a:t>correctly</a:t>
              </a:r>
            </a:p>
            <a:p>
              <a:pPr algn="ctr">
                <a:defRPr/>
              </a:pPr>
              <a:endParaRPr lang="en-US" sz="3200" dirty="0">
                <a:solidFill>
                  <a:schemeClr val="tx1"/>
                </a:solidFill>
                <a:latin typeface="+mn-lt"/>
              </a:endParaRPr>
            </a:p>
          </p:txBody>
        </p:sp>
        <p:sp>
          <p:nvSpPr>
            <p:cNvPr id="17" name="TextBox 7"/>
            <p:cNvSpPr txBox="1">
              <a:spLocks noChangeArrowheads="1"/>
            </p:cNvSpPr>
            <p:nvPr/>
          </p:nvSpPr>
          <p:spPr bwMode="auto">
            <a:xfrm>
              <a:off x="2819400" y="2133600"/>
              <a:ext cx="784225" cy="1570038"/>
            </a:xfrm>
            <a:prstGeom prst="rect">
              <a:avLst/>
            </a:prstGeom>
            <a:noFill/>
            <a:ln w="9525">
              <a:noFill/>
              <a:miter lim="800000"/>
              <a:headEnd/>
              <a:tailEnd/>
            </a:ln>
          </p:spPr>
          <p:txBody>
            <a:bodyPr>
              <a:spAutoFit/>
            </a:bodyPr>
            <a:lstStyle/>
            <a:p>
              <a:pPr algn="ctr">
                <a:defRPr/>
              </a:pPr>
              <a:endParaRPr lang="en-US" sz="3200" b="1" dirty="0">
                <a:solidFill>
                  <a:schemeClr val="tx1"/>
                </a:solidFill>
                <a:latin typeface="+mn-lt"/>
              </a:endParaRPr>
            </a:p>
            <a:p>
              <a:pPr algn="ctr">
                <a:defRPr/>
              </a:pPr>
              <a:r>
                <a:rPr lang="en-US" sz="3200" b="1" dirty="0">
                  <a:solidFill>
                    <a:schemeClr val="tx1"/>
                  </a:solidFill>
                  <a:latin typeface="+mn-lt"/>
                </a:rPr>
                <a:t>–</a:t>
              </a:r>
              <a:endParaRPr lang="en-US" sz="1600" b="1" dirty="0">
                <a:solidFill>
                  <a:schemeClr val="tx1"/>
                </a:solidFill>
                <a:latin typeface="+mn-lt"/>
              </a:endParaRPr>
            </a:p>
            <a:p>
              <a:pPr algn="ctr">
                <a:defRPr/>
              </a:pPr>
              <a:endParaRPr lang="en-US" sz="3200" b="1" dirty="0">
                <a:solidFill>
                  <a:schemeClr val="tx1"/>
                </a:solidFill>
                <a:latin typeface="+mn-lt"/>
              </a:endParaRPr>
            </a:p>
          </p:txBody>
        </p:sp>
        <p:sp>
          <p:nvSpPr>
            <p:cNvPr id="18" name="TextBox 8"/>
            <p:cNvSpPr txBox="1">
              <a:spLocks noChangeArrowheads="1"/>
            </p:cNvSpPr>
            <p:nvPr/>
          </p:nvSpPr>
          <p:spPr bwMode="auto">
            <a:xfrm>
              <a:off x="5105400" y="2667000"/>
              <a:ext cx="784225" cy="584200"/>
            </a:xfrm>
            <a:prstGeom prst="rect">
              <a:avLst/>
            </a:prstGeom>
            <a:noFill/>
            <a:ln w="9525">
              <a:noFill/>
              <a:miter lim="800000"/>
              <a:headEnd/>
              <a:tailEnd/>
            </a:ln>
          </p:spPr>
          <p:txBody>
            <a:bodyPr>
              <a:spAutoFit/>
            </a:bodyPr>
            <a:lstStyle/>
            <a:p>
              <a:pPr algn="ctr">
                <a:defRPr/>
              </a:pPr>
              <a:r>
                <a:rPr lang="en-US" sz="3200" b="1" dirty="0">
                  <a:solidFill>
                    <a:schemeClr val="tx1"/>
                  </a:solidFill>
                  <a:latin typeface="+mn-lt"/>
                </a:rPr>
                <a:t>=</a:t>
              </a:r>
            </a:p>
          </p:txBody>
        </p:sp>
      </p:grpSp>
      <p:sp>
        <p:nvSpPr>
          <p:cNvPr id="20"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Levels of Performance for </a:t>
            </a:r>
            <a:br>
              <a:rPr lang="en-US" smtClean="0"/>
            </a:br>
            <a:r>
              <a:rPr lang="en-US" smtClean="0"/>
              <a:t>Word Reading Accuracy</a:t>
            </a:r>
          </a:p>
        </p:txBody>
      </p:sp>
      <p:sp>
        <p:nvSpPr>
          <p:cNvPr id="3" name="Slide Number Placeholder 2"/>
          <p:cNvSpPr>
            <a:spLocks noGrp="1"/>
          </p:cNvSpPr>
          <p:nvPr>
            <p:ph type="sldNum" sz="quarter" idx="10"/>
          </p:nvPr>
        </p:nvSpPr>
        <p:spPr/>
        <p:txBody>
          <a:bodyPr/>
          <a:lstStyle/>
          <a:p>
            <a:pPr>
              <a:defRPr/>
            </a:pPr>
            <a:fld id="{C6A1D815-E332-4460-B212-78A2006A2B97}" type="slidenum">
              <a:rPr/>
              <a:pPr>
                <a:defRPr/>
              </a:pPr>
              <a:t>13</a:t>
            </a:fld>
            <a:endParaRPr dirty="0"/>
          </a:p>
        </p:txBody>
      </p:sp>
      <p:graphicFrame>
        <p:nvGraphicFramePr>
          <p:cNvPr id="6" name="Content Placeholder 4"/>
          <p:cNvGraphicFramePr>
            <a:graphicFrameLocks/>
          </p:cNvGraphicFramePr>
          <p:nvPr/>
        </p:nvGraphicFramePr>
        <p:xfrm>
          <a:off x="1219200" y="2438400"/>
          <a:ext cx="6858000" cy="2838452"/>
        </p:xfrm>
        <a:graphic>
          <a:graphicData uri="http://schemas.openxmlformats.org/drawingml/2006/table">
            <a:tbl>
              <a:tblPr>
                <a:tableStyleId>{8799B23B-EC83-4686-B30A-512413B5E67A}</a:tableStyleId>
              </a:tblPr>
              <a:tblGrid>
                <a:gridCol w="3429000"/>
                <a:gridCol w="3429000"/>
              </a:tblGrid>
              <a:tr h="709613">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2400" b="1" u="none" strike="noStrike" cap="none" normalizeH="0" baseline="0" dirty="0" smtClean="0">
                          <a:ln>
                            <a:noFill/>
                          </a:ln>
                          <a:effectLst/>
                        </a:rPr>
                        <a:t>Level of Performance</a:t>
                      </a:r>
                      <a:endParaRPr kumimoji="0" lang="en-US" sz="2400" b="1" i="0" u="none" strike="noStrike" cap="none" normalizeH="0" baseline="0" dirty="0" smtClean="0">
                        <a:ln>
                          <a:noFill/>
                        </a:ln>
                        <a:solidFill>
                          <a:srgbClr val="FFFFFF"/>
                        </a:solidFill>
                        <a:effectLst/>
                        <a:latin typeface="Arial" charset="0"/>
                      </a:endParaRPr>
                    </a:p>
                  </a:txBody>
                  <a:tcPr anchor="ctr" horzOverflow="overflow">
                    <a:solidFill>
                      <a:srgbClr val="B8E08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2400" b="1" u="none" strike="noStrike" cap="none" normalizeH="0" baseline="0" dirty="0" smtClean="0">
                          <a:ln>
                            <a:noFill/>
                          </a:ln>
                          <a:effectLst/>
                        </a:rPr>
                        <a:t>Accuracy</a:t>
                      </a:r>
                      <a:endParaRPr kumimoji="0" lang="en-US" sz="2400" b="1" i="0" u="none" strike="noStrike" cap="none" normalizeH="0" baseline="0" dirty="0" smtClean="0">
                        <a:ln>
                          <a:noFill/>
                        </a:ln>
                        <a:solidFill>
                          <a:srgbClr val="FFFFFF"/>
                        </a:solidFill>
                        <a:effectLst/>
                        <a:latin typeface="Arial" charset="0"/>
                      </a:endParaRPr>
                    </a:p>
                  </a:txBody>
                  <a:tcPr anchor="ctr" horzOverflow="overflow">
                    <a:solidFill>
                      <a:srgbClr val="B8E08C"/>
                    </a:solidFill>
                  </a:tcPr>
                </a:tc>
              </a:tr>
              <a:tr h="709613">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2400" u="none" strike="noStrike" cap="none" normalizeH="0" baseline="0" dirty="0" smtClean="0">
                          <a:ln>
                            <a:noFill/>
                          </a:ln>
                          <a:effectLst/>
                        </a:rPr>
                        <a:t>Independent Level</a:t>
                      </a:r>
                      <a:endParaRPr kumimoji="0" lang="en-US" sz="24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2400" u="none" strike="noStrike" cap="none" normalizeH="0" baseline="0" dirty="0" smtClean="0">
                          <a:ln>
                            <a:noFill/>
                          </a:ln>
                          <a:solidFill>
                            <a:schemeClr val="tx1"/>
                          </a:solidFill>
                          <a:effectLst/>
                        </a:rPr>
                        <a:t>95-100%</a:t>
                      </a:r>
                      <a:endParaRPr kumimoji="0" lang="en-US" sz="2400" b="0" i="0" u="none" strike="noStrike" cap="none" normalizeH="0" baseline="0" dirty="0" smtClean="0">
                        <a:ln>
                          <a:noFill/>
                        </a:ln>
                        <a:solidFill>
                          <a:schemeClr val="tx1"/>
                        </a:solidFill>
                        <a:effectLst/>
                        <a:latin typeface="Arial" charset="0"/>
                      </a:endParaRPr>
                    </a:p>
                  </a:txBody>
                  <a:tcPr anchor="ctr" horzOverflow="overflow"/>
                </a:tc>
              </a:tr>
              <a:tr h="709613">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2400" u="none" strike="noStrike" cap="none" normalizeH="0" baseline="0" dirty="0" smtClean="0">
                          <a:ln>
                            <a:noFill/>
                          </a:ln>
                          <a:effectLst/>
                        </a:rPr>
                        <a:t>Instructional Level</a:t>
                      </a:r>
                      <a:endParaRPr kumimoji="0" lang="en-US" sz="24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2400" u="none" strike="noStrike" cap="none" normalizeH="0" baseline="0" dirty="0" smtClean="0">
                          <a:ln>
                            <a:noFill/>
                          </a:ln>
                          <a:solidFill>
                            <a:schemeClr val="tx1"/>
                          </a:solidFill>
                          <a:effectLst/>
                        </a:rPr>
                        <a:t>90-94%</a:t>
                      </a:r>
                      <a:endParaRPr kumimoji="0" lang="en-US" sz="2400" b="0" i="0" u="none" strike="noStrike" cap="none" normalizeH="0" baseline="0" dirty="0" smtClean="0">
                        <a:ln>
                          <a:noFill/>
                        </a:ln>
                        <a:solidFill>
                          <a:schemeClr val="tx1"/>
                        </a:solidFill>
                        <a:effectLst/>
                        <a:latin typeface="Arial" charset="0"/>
                      </a:endParaRPr>
                    </a:p>
                  </a:txBody>
                  <a:tcPr anchor="ctr" horzOverflow="overflow"/>
                </a:tc>
              </a:tr>
              <a:tr h="709613">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2400" u="none" strike="noStrike" cap="none" normalizeH="0" baseline="0" dirty="0" smtClean="0">
                          <a:ln>
                            <a:noFill/>
                          </a:ln>
                          <a:effectLst/>
                        </a:rPr>
                        <a:t>Frustrational Level</a:t>
                      </a:r>
                      <a:endParaRPr kumimoji="0" lang="en-US" sz="24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2400" u="none" strike="noStrike" cap="none" normalizeH="0" baseline="0" dirty="0" smtClean="0">
                          <a:ln>
                            <a:noFill/>
                          </a:ln>
                          <a:solidFill>
                            <a:schemeClr val="tx1"/>
                          </a:solidFill>
                          <a:effectLst/>
                        </a:rPr>
                        <a:t>&lt;90%</a:t>
                      </a:r>
                      <a:endParaRPr kumimoji="0" lang="en-US" sz="2400" b="0" i="0" u="none" strike="noStrike" cap="none" normalizeH="0" baseline="0" dirty="0" smtClean="0">
                        <a:ln>
                          <a:noFill/>
                        </a:ln>
                        <a:solidFill>
                          <a:schemeClr val="tx1"/>
                        </a:solidFill>
                        <a:effectLst/>
                        <a:latin typeface="Arial" charset="0"/>
                      </a:endParaRPr>
                    </a:p>
                  </a:txBody>
                  <a:tcPr anchor="ctr" horzOverflow="overflow"/>
                </a:tc>
              </a:tr>
            </a:tbl>
          </a:graphicData>
        </a:graphic>
      </p:graphicFrame>
      <p:sp>
        <p:nvSpPr>
          <p:cNvPr id="8"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02EBD21E-8DF1-447F-ADE9-C205BA9049BB}" type="slidenum">
              <a:rPr/>
              <a:pPr fontAlgn="auto">
                <a:spcBef>
                  <a:spcPts val="0"/>
                </a:spcBef>
                <a:spcAft>
                  <a:spcPts val="0"/>
                </a:spcAft>
                <a:defRPr/>
              </a:pPr>
              <a:t>14</a:t>
            </a:fld>
            <a:endParaRPr/>
          </a:p>
        </p:txBody>
      </p:sp>
      <p:sp>
        <p:nvSpPr>
          <p:cNvPr id="23555" name="Title 1"/>
          <p:cNvSpPr>
            <a:spLocks noGrp="1"/>
          </p:cNvSpPr>
          <p:nvPr>
            <p:ph type="title" idx="4294967295"/>
          </p:nvPr>
        </p:nvSpPr>
        <p:spPr>
          <a:xfrm>
            <a:off x="342900" y="609600"/>
            <a:ext cx="8229600" cy="1143000"/>
          </a:xfrm>
        </p:spPr>
        <p:txBody>
          <a:bodyPr/>
          <a:lstStyle/>
          <a:p>
            <a:pPr eaLnBrk="1" hangingPunct="1"/>
            <a:r>
              <a:rPr lang="en-US" smtClean="0">
                <a:solidFill>
                  <a:srgbClr val="3333CC"/>
                </a:solidFill>
              </a:rPr>
              <a:t> </a:t>
            </a:r>
            <a:r>
              <a:rPr lang="en-US" smtClean="0"/>
              <a:t>Automaticity and Rate</a:t>
            </a:r>
          </a:p>
        </p:txBody>
      </p:sp>
      <p:sp>
        <p:nvSpPr>
          <p:cNvPr id="2" name="Content Placeholder 2"/>
          <p:cNvSpPr>
            <a:spLocks noGrp="1"/>
          </p:cNvSpPr>
          <p:nvPr>
            <p:ph idx="4294967295"/>
          </p:nvPr>
        </p:nvSpPr>
        <p:spPr>
          <a:xfrm>
            <a:off x="381000" y="1754188"/>
            <a:ext cx="8001000" cy="3990975"/>
          </a:xfrm>
        </p:spPr>
        <p:txBody>
          <a:bodyPr rtlCol="0">
            <a:normAutofit/>
          </a:bodyPr>
          <a:lstStyle/>
          <a:p>
            <a:pPr eaLnBrk="1" fontAlgn="auto" hangingPunct="1">
              <a:spcAft>
                <a:spcPts val="0"/>
              </a:spcAft>
              <a:buFont typeface="Wingdings 2" pitchFamily="18" charset="2"/>
              <a:buNone/>
              <a:defRPr/>
            </a:pPr>
            <a:r>
              <a:rPr lang="en-US" b="1" i="1" dirty="0" smtClean="0">
                <a:solidFill>
                  <a:srgbClr val="3333CC"/>
                </a:solidFill>
                <a:effectLst>
                  <a:outerShdw blurRad="38100" dist="38100" dir="2700000" algn="tl">
                    <a:srgbClr val="000000"/>
                  </a:outerShdw>
                </a:effectLst>
              </a:rPr>
              <a:t>   </a:t>
            </a:r>
            <a:r>
              <a:rPr lang="en-US" sz="3600" b="1" dirty="0" smtClean="0"/>
              <a:t>Automaticity</a:t>
            </a:r>
            <a:r>
              <a:rPr lang="en-US" sz="3600" b="1" i="1" dirty="0" smtClean="0">
                <a:effectLst>
                  <a:outerShdw blurRad="38100" dist="38100" dir="2700000" algn="tl">
                    <a:srgbClr val="000000"/>
                  </a:outerShdw>
                </a:effectLst>
              </a:rPr>
              <a:t> </a:t>
            </a:r>
            <a:r>
              <a:rPr lang="en-US" dirty="0" smtClean="0"/>
              <a:t>is the “fluent processing of information that requires little effort or attention, as sight-word recognition.”</a:t>
            </a:r>
          </a:p>
          <a:p>
            <a:pPr eaLnBrk="1" fontAlgn="auto" hangingPunct="1">
              <a:spcAft>
                <a:spcPts val="0"/>
              </a:spcAft>
              <a:buFont typeface="Wingdings 2" pitchFamily="18" charset="2"/>
              <a:buNone/>
              <a:defRPr/>
            </a:pPr>
            <a:endParaRPr lang="en-US" dirty="0" smtClean="0"/>
          </a:p>
          <a:p>
            <a:pPr eaLnBrk="1" fontAlgn="auto" hangingPunct="1">
              <a:spcAft>
                <a:spcPts val="0"/>
              </a:spcAft>
              <a:buFont typeface="Wingdings 2" pitchFamily="18" charset="2"/>
              <a:buNone/>
              <a:defRPr/>
            </a:pPr>
            <a:endParaRPr lang="en-US" sz="2000" b="1" i="1" dirty="0" smtClean="0">
              <a:effectLst>
                <a:outerShdw blurRad="38100" dist="38100" dir="2700000" algn="tl">
                  <a:srgbClr val="000000"/>
                </a:outerShdw>
              </a:effectLst>
            </a:endParaRPr>
          </a:p>
          <a:p>
            <a:pPr eaLnBrk="1" fontAlgn="auto" hangingPunct="1">
              <a:spcAft>
                <a:spcPts val="0"/>
              </a:spcAft>
              <a:buFont typeface="Wingdings 2" pitchFamily="18" charset="2"/>
              <a:buNone/>
              <a:defRPr/>
            </a:pPr>
            <a:r>
              <a:rPr lang="en-US" b="1" i="1" dirty="0" smtClean="0">
                <a:effectLst>
                  <a:outerShdw blurRad="38100" dist="38100" dir="2700000" algn="tl">
                    <a:srgbClr val="000000"/>
                  </a:outerShdw>
                </a:effectLst>
              </a:rPr>
              <a:t>   </a:t>
            </a:r>
            <a:r>
              <a:rPr lang="en-US" b="1" dirty="0" smtClean="0"/>
              <a:t>Rate </a:t>
            </a:r>
            <a:r>
              <a:rPr lang="en-US" dirty="0" smtClean="0"/>
              <a:t>is “how fast a person reads... ; reading speed.”</a:t>
            </a:r>
          </a:p>
          <a:p>
            <a:pPr eaLnBrk="1" fontAlgn="auto" hangingPunct="1">
              <a:spcAft>
                <a:spcPts val="0"/>
              </a:spcAft>
              <a:buFont typeface="Arial" pitchFamily="34" charset="0"/>
              <a:buChar char="•"/>
              <a:defRPr/>
            </a:pPr>
            <a:endParaRPr lang="en-US" dirty="0" smtClean="0"/>
          </a:p>
        </p:txBody>
      </p:sp>
      <p:sp>
        <p:nvSpPr>
          <p:cNvPr id="23557" name="TextBox 5"/>
          <p:cNvSpPr txBox="1">
            <a:spLocks noChangeArrowheads="1"/>
          </p:cNvSpPr>
          <p:nvPr/>
        </p:nvSpPr>
        <p:spPr bwMode="auto">
          <a:xfrm>
            <a:off x="533400" y="3489325"/>
            <a:ext cx="7848600" cy="396875"/>
          </a:xfrm>
          <a:prstGeom prst="rect">
            <a:avLst/>
          </a:prstGeom>
          <a:noFill/>
          <a:ln w="9525">
            <a:noFill/>
            <a:miter lim="800000"/>
            <a:headEnd/>
            <a:tailEnd/>
          </a:ln>
        </p:spPr>
        <p:txBody>
          <a:bodyPr>
            <a:spAutoFit/>
          </a:bodyPr>
          <a:lstStyle/>
          <a:p>
            <a:pPr algn="r"/>
            <a:r>
              <a:rPr lang="en-US" sz="2000">
                <a:solidFill>
                  <a:schemeClr val="tx1"/>
                </a:solidFill>
                <a:latin typeface="Calibri" pitchFamily="34" charset="0"/>
              </a:rPr>
              <a:t>(Harris &amp; Hodges, 2004, p. 16)</a:t>
            </a:r>
          </a:p>
        </p:txBody>
      </p:sp>
      <p:sp>
        <p:nvSpPr>
          <p:cNvPr id="23558" name="TextBox 5"/>
          <p:cNvSpPr txBox="1">
            <a:spLocks noChangeArrowheads="1"/>
          </p:cNvSpPr>
          <p:nvPr/>
        </p:nvSpPr>
        <p:spPr bwMode="auto">
          <a:xfrm>
            <a:off x="531813" y="5486400"/>
            <a:ext cx="7848600" cy="396875"/>
          </a:xfrm>
          <a:prstGeom prst="rect">
            <a:avLst/>
          </a:prstGeom>
          <a:noFill/>
          <a:ln w="9525">
            <a:noFill/>
            <a:miter lim="800000"/>
            <a:headEnd/>
            <a:tailEnd/>
          </a:ln>
        </p:spPr>
        <p:txBody>
          <a:bodyPr>
            <a:spAutoFit/>
          </a:bodyPr>
          <a:lstStyle/>
          <a:p>
            <a:pPr algn="r"/>
            <a:r>
              <a:rPr lang="en-US" sz="2000">
                <a:solidFill>
                  <a:schemeClr val="tx1"/>
                </a:solidFill>
                <a:latin typeface="Calibri" pitchFamily="34" charset="0"/>
              </a:rPr>
              <a:t>(Harris &amp; Hodges, 2004, p. 202)</a:t>
            </a:r>
          </a:p>
        </p:txBody>
      </p:sp>
      <p:sp>
        <p:nvSpPr>
          <p:cNvPr id="9"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4C5D3F9F-C3CB-4D1D-B905-09B9682E70F6}" type="slidenum">
              <a:rPr/>
              <a:pPr fontAlgn="auto">
                <a:spcBef>
                  <a:spcPts val="0"/>
                </a:spcBef>
                <a:spcAft>
                  <a:spcPts val="0"/>
                </a:spcAft>
                <a:defRPr/>
              </a:pPr>
              <a:t>15</a:t>
            </a:fld>
            <a:endParaRPr/>
          </a:p>
        </p:txBody>
      </p:sp>
      <p:sp>
        <p:nvSpPr>
          <p:cNvPr id="24579" name="Content Placeholder 2"/>
          <p:cNvSpPr>
            <a:spLocks noGrp="1"/>
          </p:cNvSpPr>
          <p:nvPr>
            <p:ph idx="4294967295"/>
          </p:nvPr>
        </p:nvSpPr>
        <p:spPr>
          <a:xfrm>
            <a:off x="609600" y="1905000"/>
            <a:ext cx="8077200" cy="4572000"/>
          </a:xfrm>
        </p:spPr>
        <p:txBody>
          <a:bodyPr/>
          <a:lstStyle/>
          <a:p>
            <a:pPr eaLnBrk="1" hangingPunct="1">
              <a:buFont typeface="Wingdings" pitchFamily="2" charset="2"/>
              <a:buChar char="§"/>
            </a:pPr>
            <a:r>
              <a:rPr lang="en-US" smtClean="0"/>
              <a:t>Perfetti (1977, 1985) suggests that slow word reading interferes with automaticity, and thus impairs reading comprehension.</a:t>
            </a:r>
          </a:p>
          <a:p>
            <a:pPr eaLnBrk="1" hangingPunct="1">
              <a:buFont typeface="Wingdings" pitchFamily="2" charset="2"/>
              <a:buNone/>
            </a:pPr>
            <a:endParaRPr lang="en-US" sz="2000" smtClean="0"/>
          </a:p>
          <a:p>
            <a:pPr eaLnBrk="1" hangingPunct="1">
              <a:buFont typeface="Wingdings" pitchFamily="2" charset="2"/>
              <a:buChar char="§"/>
            </a:pPr>
            <a:r>
              <a:rPr lang="en-US" smtClean="0"/>
              <a:t>Torgeson, Wagner, &amp; Rashotte (1994) indicate that many students who have reading difficulties have significant problems with fluency and continue to be slow readers into adolescence and adulthood.</a:t>
            </a:r>
          </a:p>
        </p:txBody>
      </p:sp>
      <p:sp>
        <p:nvSpPr>
          <p:cNvPr id="24582" name="Title 4"/>
          <p:cNvSpPr>
            <a:spLocks/>
          </p:cNvSpPr>
          <p:nvPr/>
        </p:nvSpPr>
        <p:spPr bwMode="auto">
          <a:xfrm>
            <a:off x="685800" y="990600"/>
            <a:ext cx="7772400" cy="838200"/>
          </a:xfrm>
          <a:prstGeom prst="rect">
            <a:avLst/>
          </a:prstGeom>
          <a:noFill/>
          <a:ln w="9525">
            <a:noFill/>
            <a:miter lim="800000"/>
            <a:headEnd/>
            <a:tailEnd/>
          </a:ln>
          <a:effectLst/>
        </p:spPr>
        <p:txBody>
          <a:bodyPr anchor="ctr"/>
          <a:lstStyle/>
          <a:p>
            <a:pPr algn="ctr">
              <a:defRPr/>
            </a:pPr>
            <a:r>
              <a:rPr lang="en-US" sz="4000" dirty="0">
                <a:solidFill>
                  <a:srgbClr val="5EAD16"/>
                </a:solidFill>
                <a:latin typeface="+mj-lt"/>
                <a:ea typeface="+mj-ea"/>
                <a:cs typeface="Adobe Arabic" pitchFamily="18" charset="-78"/>
              </a:rPr>
              <a:t>Related Research</a:t>
            </a:r>
          </a:p>
        </p:txBody>
      </p:sp>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686800" y="6416675"/>
            <a:ext cx="544513" cy="365125"/>
          </a:xfrm>
        </p:spPr>
        <p:txBody>
          <a:bodyPr/>
          <a:lstStyle/>
          <a:p>
            <a:pPr fontAlgn="auto">
              <a:spcBef>
                <a:spcPts val="0"/>
              </a:spcBef>
              <a:spcAft>
                <a:spcPts val="0"/>
              </a:spcAft>
              <a:defRPr/>
            </a:pPr>
            <a:fld id="{2AF5185A-D10D-4246-8A28-0AE4B78479CA}" type="slidenum">
              <a:rPr/>
              <a:pPr fontAlgn="auto">
                <a:spcBef>
                  <a:spcPts val="0"/>
                </a:spcBef>
                <a:spcAft>
                  <a:spcPts val="0"/>
                </a:spcAft>
                <a:defRPr/>
              </a:pPr>
              <a:t>16</a:t>
            </a:fld>
            <a:endParaRPr dirty="0"/>
          </a:p>
        </p:txBody>
      </p:sp>
      <p:grpSp>
        <p:nvGrpSpPr>
          <p:cNvPr id="25603" name="Group 1"/>
          <p:cNvGrpSpPr>
            <a:grpSpLocks/>
          </p:cNvGrpSpPr>
          <p:nvPr/>
        </p:nvGrpSpPr>
        <p:grpSpPr bwMode="auto">
          <a:xfrm>
            <a:off x="773113" y="2514600"/>
            <a:ext cx="7620000" cy="3421063"/>
            <a:chOff x="1143000" y="1752600"/>
            <a:chExt cx="7620000" cy="3421797"/>
          </a:xfrm>
        </p:grpSpPr>
        <p:sp>
          <p:nvSpPr>
            <p:cNvPr id="25606" name="TextBox 4"/>
            <p:cNvSpPr txBox="1">
              <a:spLocks noChangeArrowheads="1"/>
            </p:cNvSpPr>
            <p:nvPr/>
          </p:nvSpPr>
          <p:spPr bwMode="auto">
            <a:xfrm>
              <a:off x="1143000" y="1752600"/>
              <a:ext cx="2370138" cy="2554288"/>
            </a:xfrm>
            <a:prstGeom prst="rect">
              <a:avLst/>
            </a:prstGeom>
            <a:noFill/>
            <a:ln w="9525">
              <a:noFill/>
              <a:miter lim="800000"/>
              <a:headEnd/>
              <a:tailEnd/>
            </a:ln>
          </p:spPr>
          <p:txBody>
            <a:bodyPr>
              <a:spAutoFit/>
            </a:bodyPr>
            <a:lstStyle/>
            <a:p>
              <a:pPr algn="ctr"/>
              <a:r>
                <a:rPr lang="en-US" sz="3200">
                  <a:solidFill>
                    <a:schemeClr val="tx1"/>
                  </a:solidFill>
                  <a:latin typeface="Arial" charset="0"/>
                </a:rPr>
                <a:t># of </a:t>
              </a:r>
            </a:p>
            <a:p>
              <a:pPr algn="ctr"/>
              <a:r>
                <a:rPr lang="en-US" sz="3200">
                  <a:solidFill>
                    <a:schemeClr val="tx1"/>
                  </a:solidFill>
                  <a:latin typeface="Arial" charset="0"/>
                </a:rPr>
                <a:t>words</a:t>
              </a:r>
            </a:p>
            <a:p>
              <a:pPr algn="ctr"/>
              <a:r>
                <a:rPr lang="en-US" sz="3200">
                  <a:solidFill>
                    <a:schemeClr val="tx1"/>
                  </a:solidFill>
                  <a:latin typeface="Arial" charset="0"/>
                </a:rPr>
                <a:t>read in</a:t>
              </a:r>
            </a:p>
            <a:p>
              <a:pPr algn="ctr"/>
              <a:r>
                <a:rPr lang="en-US" sz="3200">
                  <a:solidFill>
                    <a:schemeClr val="tx1"/>
                  </a:solidFill>
                  <a:latin typeface="Arial" charset="0"/>
                </a:rPr>
                <a:t>one minute</a:t>
              </a:r>
            </a:p>
            <a:p>
              <a:pPr algn="ctr"/>
              <a:endParaRPr lang="en-US" sz="3200">
                <a:solidFill>
                  <a:schemeClr val="tx1"/>
                </a:solidFill>
                <a:latin typeface="Arial" charset="0"/>
              </a:endParaRPr>
            </a:p>
          </p:txBody>
        </p:sp>
        <p:sp>
          <p:nvSpPr>
            <p:cNvPr id="25607" name="TextBox 5"/>
            <p:cNvSpPr txBox="1">
              <a:spLocks noChangeArrowheads="1"/>
            </p:cNvSpPr>
            <p:nvPr/>
          </p:nvSpPr>
          <p:spPr bwMode="auto">
            <a:xfrm>
              <a:off x="3505200" y="2286000"/>
              <a:ext cx="1546225" cy="1570038"/>
            </a:xfrm>
            <a:prstGeom prst="rect">
              <a:avLst/>
            </a:prstGeom>
            <a:noFill/>
            <a:ln w="9525">
              <a:noFill/>
              <a:miter lim="800000"/>
              <a:headEnd/>
              <a:tailEnd/>
            </a:ln>
          </p:spPr>
          <p:txBody>
            <a:bodyPr>
              <a:spAutoFit/>
            </a:bodyPr>
            <a:lstStyle/>
            <a:p>
              <a:pPr algn="ctr"/>
              <a:r>
                <a:rPr lang="en-US" sz="3200">
                  <a:solidFill>
                    <a:schemeClr val="tx1"/>
                  </a:solidFill>
                  <a:latin typeface="Arial" charset="0"/>
                </a:rPr>
                <a:t># of </a:t>
              </a:r>
            </a:p>
            <a:p>
              <a:pPr algn="ctr"/>
              <a:r>
                <a:rPr lang="en-US" sz="3200">
                  <a:solidFill>
                    <a:schemeClr val="tx1"/>
                  </a:solidFill>
                  <a:latin typeface="Arial" charset="0"/>
                </a:rPr>
                <a:t>errors</a:t>
              </a:r>
            </a:p>
            <a:p>
              <a:pPr algn="ctr"/>
              <a:endParaRPr lang="en-US" sz="3200">
                <a:solidFill>
                  <a:schemeClr val="tx1"/>
                </a:solidFill>
                <a:latin typeface="Arial" charset="0"/>
              </a:endParaRPr>
            </a:p>
          </p:txBody>
        </p:sp>
        <p:sp>
          <p:nvSpPr>
            <p:cNvPr id="25608" name="TextBox 6"/>
            <p:cNvSpPr txBox="1">
              <a:spLocks noChangeArrowheads="1"/>
            </p:cNvSpPr>
            <p:nvPr/>
          </p:nvSpPr>
          <p:spPr bwMode="auto">
            <a:xfrm>
              <a:off x="5181600" y="1752600"/>
              <a:ext cx="3581400" cy="2554288"/>
            </a:xfrm>
            <a:prstGeom prst="rect">
              <a:avLst/>
            </a:prstGeom>
            <a:noFill/>
            <a:ln w="9525">
              <a:noFill/>
              <a:miter lim="800000"/>
              <a:headEnd/>
              <a:tailEnd/>
            </a:ln>
          </p:spPr>
          <p:txBody>
            <a:bodyPr>
              <a:spAutoFit/>
            </a:bodyPr>
            <a:lstStyle/>
            <a:p>
              <a:pPr algn="ctr"/>
              <a:r>
                <a:rPr lang="en-US" sz="3200">
                  <a:solidFill>
                    <a:schemeClr val="tx1"/>
                  </a:solidFill>
                  <a:latin typeface="Arial" charset="0"/>
                </a:rPr>
                <a:t># of words</a:t>
              </a:r>
            </a:p>
            <a:p>
              <a:pPr algn="ctr"/>
              <a:r>
                <a:rPr lang="en-US" sz="3200">
                  <a:solidFill>
                    <a:schemeClr val="tx1"/>
                  </a:solidFill>
                  <a:latin typeface="Arial" charset="0"/>
                </a:rPr>
                <a:t>read correctly</a:t>
              </a:r>
            </a:p>
            <a:p>
              <a:pPr algn="ctr"/>
              <a:r>
                <a:rPr lang="en-US" sz="3200">
                  <a:solidFill>
                    <a:schemeClr val="tx1"/>
                  </a:solidFill>
                  <a:latin typeface="Arial" charset="0"/>
                </a:rPr>
                <a:t>in one minute</a:t>
              </a:r>
            </a:p>
            <a:p>
              <a:pPr algn="ctr"/>
              <a:r>
                <a:rPr lang="en-US" sz="3200">
                  <a:solidFill>
                    <a:schemeClr val="tx1"/>
                  </a:solidFill>
                  <a:latin typeface="Arial" charset="0"/>
                </a:rPr>
                <a:t>(wcpm)</a:t>
              </a:r>
            </a:p>
            <a:p>
              <a:pPr algn="ctr"/>
              <a:endParaRPr lang="en-US" sz="3200">
                <a:solidFill>
                  <a:schemeClr val="tx1"/>
                </a:solidFill>
                <a:latin typeface="Arial" charset="0"/>
              </a:endParaRPr>
            </a:p>
          </p:txBody>
        </p:sp>
        <p:sp>
          <p:nvSpPr>
            <p:cNvPr id="25609" name="TextBox 7"/>
            <p:cNvSpPr txBox="1">
              <a:spLocks noChangeArrowheads="1"/>
            </p:cNvSpPr>
            <p:nvPr/>
          </p:nvSpPr>
          <p:spPr bwMode="auto">
            <a:xfrm>
              <a:off x="2895600" y="2438400"/>
              <a:ext cx="825500" cy="584200"/>
            </a:xfrm>
            <a:prstGeom prst="rect">
              <a:avLst/>
            </a:prstGeom>
            <a:noFill/>
            <a:ln w="9525">
              <a:noFill/>
              <a:miter lim="800000"/>
              <a:headEnd/>
              <a:tailEnd/>
            </a:ln>
          </p:spPr>
          <p:txBody>
            <a:bodyPr>
              <a:spAutoFit/>
            </a:bodyPr>
            <a:lstStyle/>
            <a:p>
              <a:pPr algn="ctr"/>
              <a:r>
                <a:rPr lang="en-US" sz="3200" b="1">
                  <a:solidFill>
                    <a:schemeClr val="tx1"/>
                  </a:solidFill>
                  <a:latin typeface="Calibri" pitchFamily="34" charset="0"/>
                </a:rPr>
                <a:t>–</a:t>
              </a:r>
              <a:endParaRPr lang="en-US" sz="3200" b="1">
                <a:solidFill>
                  <a:schemeClr val="tx1"/>
                </a:solidFill>
                <a:latin typeface="Arial" charset="0"/>
              </a:endParaRPr>
            </a:p>
          </p:txBody>
        </p:sp>
        <p:sp>
          <p:nvSpPr>
            <p:cNvPr id="25610" name="TextBox 8"/>
            <p:cNvSpPr txBox="1">
              <a:spLocks noChangeArrowheads="1"/>
            </p:cNvSpPr>
            <p:nvPr/>
          </p:nvSpPr>
          <p:spPr bwMode="auto">
            <a:xfrm>
              <a:off x="5029200" y="2514600"/>
              <a:ext cx="825500" cy="584200"/>
            </a:xfrm>
            <a:prstGeom prst="rect">
              <a:avLst/>
            </a:prstGeom>
            <a:noFill/>
            <a:ln w="9525">
              <a:noFill/>
              <a:miter lim="800000"/>
              <a:headEnd/>
              <a:tailEnd/>
            </a:ln>
          </p:spPr>
          <p:txBody>
            <a:bodyPr>
              <a:spAutoFit/>
            </a:bodyPr>
            <a:lstStyle/>
            <a:p>
              <a:pPr algn="ctr"/>
              <a:r>
                <a:rPr lang="en-US" sz="3200" b="1">
                  <a:solidFill>
                    <a:schemeClr val="tx1"/>
                  </a:solidFill>
                  <a:latin typeface="Arial" charset="0"/>
                </a:rPr>
                <a:t>=</a:t>
              </a:r>
            </a:p>
          </p:txBody>
        </p:sp>
        <p:grpSp>
          <p:nvGrpSpPr>
            <p:cNvPr id="25611" name="Group 14"/>
            <p:cNvGrpSpPr>
              <a:grpSpLocks/>
            </p:cNvGrpSpPr>
            <p:nvPr/>
          </p:nvGrpSpPr>
          <p:grpSpPr bwMode="auto">
            <a:xfrm>
              <a:off x="1512887" y="4343400"/>
              <a:ext cx="4341813" cy="830997"/>
              <a:chOff x="1512887" y="5029200"/>
              <a:chExt cx="4341813" cy="830997"/>
            </a:xfrm>
          </p:grpSpPr>
          <p:sp>
            <p:nvSpPr>
              <p:cNvPr id="25613" name="TextBox 8"/>
              <p:cNvSpPr txBox="1">
                <a:spLocks noChangeArrowheads="1"/>
              </p:cNvSpPr>
              <p:nvPr/>
            </p:nvSpPr>
            <p:spPr bwMode="auto">
              <a:xfrm>
                <a:off x="1512887" y="5029200"/>
                <a:ext cx="1306513" cy="830997"/>
              </a:xfrm>
              <a:prstGeom prst="rect">
                <a:avLst/>
              </a:prstGeom>
              <a:noFill/>
              <a:ln w="9525">
                <a:noFill/>
                <a:miter lim="800000"/>
                <a:headEnd/>
                <a:tailEnd/>
              </a:ln>
            </p:spPr>
            <p:txBody>
              <a:bodyPr>
                <a:spAutoFit/>
              </a:bodyPr>
              <a:lstStyle/>
              <a:p>
                <a:pPr algn="ctr"/>
                <a:r>
                  <a:rPr lang="en-US" sz="4800">
                    <a:solidFill>
                      <a:schemeClr val="tx1"/>
                    </a:solidFill>
                    <a:latin typeface="Arial" charset="0"/>
                  </a:rPr>
                  <a:t>100</a:t>
                </a:r>
              </a:p>
            </p:txBody>
          </p:sp>
          <p:sp>
            <p:nvSpPr>
              <p:cNvPr id="25614" name="TextBox 7"/>
              <p:cNvSpPr txBox="1">
                <a:spLocks noChangeArrowheads="1"/>
              </p:cNvSpPr>
              <p:nvPr/>
            </p:nvSpPr>
            <p:spPr bwMode="auto">
              <a:xfrm>
                <a:off x="2895600" y="5105400"/>
                <a:ext cx="825500" cy="584200"/>
              </a:xfrm>
              <a:prstGeom prst="rect">
                <a:avLst/>
              </a:prstGeom>
              <a:noFill/>
              <a:ln w="9525">
                <a:noFill/>
                <a:miter lim="800000"/>
                <a:headEnd/>
                <a:tailEnd/>
              </a:ln>
            </p:spPr>
            <p:txBody>
              <a:bodyPr>
                <a:spAutoFit/>
              </a:bodyPr>
              <a:lstStyle/>
              <a:p>
                <a:pPr algn="ctr"/>
                <a:r>
                  <a:rPr lang="en-US" sz="3200" b="1">
                    <a:solidFill>
                      <a:schemeClr val="tx1"/>
                    </a:solidFill>
                    <a:latin typeface="Calibri" pitchFamily="34" charset="0"/>
                  </a:rPr>
                  <a:t>–</a:t>
                </a:r>
                <a:endParaRPr lang="en-US" sz="3200" b="1">
                  <a:solidFill>
                    <a:schemeClr val="tx1"/>
                  </a:solidFill>
                  <a:latin typeface="Arial" charset="0"/>
                </a:endParaRPr>
              </a:p>
            </p:txBody>
          </p:sp>
          <p:sp>
            <p:nvSpPr>
              <p:cNvPr id="25615" name="TextBox 11"/>
              <p:cNvSpPr txBox="1">
                <a:spLocks noChangeArrowheads="1"/>
              </p:cNvSpPr>
              <p:nvPr/>
            </p:nvSpPr>
            <p:spPr bwMode="auto">
              <a:xfrm>
                <a:off x="3886200" y="5029200"/>
                <a:ext cx="914400" cy="830263"/>
              </a:xfrm>
              <a:prstGeom prst="rect">
                <a:avLst/>
              </a:prstGeom>
              <a:noFill/>
              <a:ln w="9525">
                <a:noFill/>
                <a:miter lim="800000"/>
                <a:headEnd/>
                <a:tailEnd/>
              </a:ln>
            </p:spPr>
            <p:txBody>
              <a:bodyPr>
                <a:spAutoFit/>
              </a:bodyPr>
              <a:lstStyle/>
              <a:p>
                <a:pPr algn="ctr"/>
                <a:r>
                  <a:rPr lang="en-US" sz="4800">
                    <a:solidFill>
                      <a:schemeClr val="tx1"/>
                    </a:solidFill>
                    <a:latin typeface="Arial" charset="0"/>
                  </a:rPr>
                  <a:t>5</a:t>
                </a:r>
              </a:p>
            </p:txBody>
          </p:sp>
          <p:sp>
            <p:nvSpPr>
              <p:cNvPr id="25616" name="TextBox 8"/>
              <p:cNvSpPr txBox="1">
                <a:spLocks noChangeArrowheads="1"/>
              </p:cNvSpPr>
              <p:nvPr/>
            </p:nvSpPr>
            <p:spPr bwMode="auto">
              <a:xfrm>
                <a:off x="5029200" y="5105400"/>
                <a:ext cx="825500" cy="584200"/>
              </a:xfrm>
              <a:prstGeom prst="rect">
                <a:avLst/>
              </a:prstGeom>
              <a:noFill/>
              <a:ln w="9525">
                <a:noFill/>
                <a:miter lim="800000"/>
                <a:headEnd/>
                <a:tailEnd/>
              </a:ln>
            </p:spPr>
            <p:txBody>
              <a:bodyPr>
                <a:spAutoFit/>
              </a:bodyPr>
              <a:lstStyle/>
              <a:p>
                <a:pPr algn="ctr"/>
                <a:r>
                  <a:rPr lang="en-US" sz="3200" b="1">
                    <a:solidFill>
                      <a:schemeClr val="tx1"/>
                    </a:solidFill>
                    <a:latin typeface="Arial" charset="0"/>
                  </a:rPr>
                  <a:t>=</a:t>
                </a:r>
              </a:p>
            </p:txBody>
          </p:sp>
        </p:grpSp>
        <p:sp>
          <p:nvSpPr>
            <p:cNvPr id="25612" name="TextBox 13"/>
            <p:cNvSpPr txBox="1">
              <a:spLocks noChangeArrowheads="1"/>
            </p:cNvSpPr>
            <p:nvPr/>
          </p:nvSpPr>
          <p:spPr bwMode="auto">
            <a:xfrm>
              <a:off x="5638800" y="4343400"/>
              <a:ext cx="2743200" cy="830263"/>
            </a:xfrm>
            <a:prstGeom prst="rect">
              <a:avLst/>
            </a:prstGeom>
            <a:noFill/>
            <a:ln w="9525">
              <a:noFill/>
              <a:miter lim="800000"/>
              <a:headEnd/>
              <a:tailEnd/>
            </a:ln>
          </p:spPr>
          <p:txBody>
            <a:bodyPr>
              <a:spAutoFit/>
            </a:bodyPr>
            <a:lstStyle/>
            <a:p>
              <a:pPr algn="ctr"/>
              <a:r>
                <a:rPr lang="en-US" sz="4800">
                  <a:solidFill>
                    <a:schemeClr val="tx1"/>
                  </a:solidFill>
                  <a:latin typeface="Arial" charset="0"/>
                </a:rPr>
                <a:t>95 wcpm </a:t>
              </a:r>
            </a:p>
          </p:txBody>
        </p:sp>
      </p:grpSp>
      <p:sp>
        <p:nvSpPr>
          <p:cNvPr id="19466" name="Title 4" descr="Denim"/>
          <p:cNvSpPr>
            <a:spLocks/>
          </p:cNvSpPr>
          <p:nvPr/>
        </p:nvSpPr>
        <p:spPr bwMode="auto">
          <a:xfrm>
            <a:off x="458788" y="895350"/>
            <a:ext cx="8229600" cy="1143000"/>
          </a:xfrm>
          <a:prstGeom prst="rect">
            <a:avLst/>
          </a:prstGeom>
          <a:noFill/>
          <a:ln>
            <a:noFill/>
          </a:ln>
        </p:spPr>
        <p:txBody>
          <a:bodyPr anchor="ctr"/>
          <a:lstStyle/>
          <a:p>
            <a:pPr algn="ctr">
              <a:defRPr/>
            </a:pPr>
            <a:r>
              <a:rPr lang="en-US" sz="4000" dirty="0">
                <a:solidFill>
                  <a:srgbClr val="5EAD16"/>
                </a:solidFill>
                <a:latin typeface="+mj-lt"/>
                <a:ea typeface="+mj-ea"/>
                <a:cs typeface="Adobe Arabic" pitchFamily="18" charset="-78"/>
              </a:rPr>
              <a:t>Determining </a:t>
            </a:r>
            <a:br>
              <a:rPr lang="en-US" sz="4000" dirty="0">
                <a:solidFill>
                  <a:srgbClr val="5EAD16"/>
                </a:solidFill>
                <a:latin typeface="+mj-lt"/>
                <a:ea typeface="+mj-ea"/>
                <a:cs typeface="Adobe Arabic" pitchFamily="18" charset="-78"/>
              </a:rPr>
            </a:br>
            <a:r>
              <a:rPr lang="en-US" sz="4000" dirty="0">
                <a:solidFill>
                  <a:srgbClr val="5EAD16"/>
                </a:solidFill>
                <a:latin typeface="+mj-lt"/>
                <a:ea typeface="+mj-ea"/>
                <a:cs typeface="Adobe Arabic" pitchFamily="18" charset="-78"/>
              </a:rPr>
              <a:t>Automaticity / Rate</a:t>
            </a:r>
          </a:p>
        </p:txBody>
      </p:sp>
      <p:sp>
        <p:nvSpPr>
          <p:cNvPr id="18"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7FF4C7D6-E2BF-40C3-9C7E-ECE6B7D2EDF8}" type="slidenum">
              <a:rPr/>
              <a:pPr fontAlgn="auto">
                <a:spcBef>
                  <a:spcPts val="0"/>
                </a:spcBef>
                <a:spcAft>
                  <a:spcPts val="0"/>
                </a:spcAft>
                <a:defRPr/>
              </a:pPr>
              <a:t>17</a:t>
            </a:fld>
            <a:endParaRPr/>
          </a:p>
        </p:txBody>
      </p:sp>
      <p:sp>
        <p:nvSpPr>
          <p:cNvPr id="26627" name="Content Placeholder 2"/>
          <p:cNvSpPr>
            <a:spLocks noGrp="1"/>
          </p:cNvSpPr>
          <p:nvPr>
            <p:ph type="title" idx="4294967295"/>
          </p:nvPr>
        </p:nvSpPr>
        <p:spPr>
          <a:xfrm>
            <a:off x="152400" y="762000"/>
            <a:ext cx="8839200" cy="1143000"/>
          </a:xfrm>
        </p:spPr>
        <p:txBody>
          <a:bodyPr/>
          <a:lstStyle/>
          <a:p>
            <a:pPr eaLnBrk="1" hangingPunct="1">
              <a:lnSpc>
                <a:spcPct val="85000"/>
              </a:lnSpc>
            </a:pPr>
            <a:r>
              <a:rPr lang="en-US" smtClean="0"/>
              <a:t>2006 Hasbrouck &amp; Tindal </a:t>
            </a:r>
            <a:br>
              <a:rPr lang="en-US" smtClean="0"/>
            </a:br>
            <a:r>
              <a:rPr lang="en-US" smtClean="0"/>
              <a:t>Oral Reading Fluency Data</a:t>
            </a:r>
          </a:p>
        </p:txBody>
      </p:sp>
      <p:graphicFrame>
        <p:nvGraphicFramePr>
          <p:cNvPr id="26673" name="Group 49"/>
          <p:cNvGraphicFramePr>
            <a:graphicFrameLocks noGrp="1"/>
          </p:cNvGraphicFramePr>
          <p:nvPr/>
        </p:nvGraphicFramePr>
        <p:xfrm>
          <a:off x="1219200" y="1965325"/>
          <a:ext cx="6858000" cy="4206874"/>
        </p:xfrm>
        <a:graphic>
          <a:graphicData uri="http://schemas.openxmlformats.org/drawingml/2006/table">
            <a:tbl>
              <a:tblPr/>
              <a:tblGrid>
                <a:gridCol w="1049338"/>
                <a:gridCol w="1693862"/>
                <a:gridCol w="1371600"/>
                <a:gridCol w="1371600"/>
                <a:gridCol w="1371600"/>
              </a:tblGrid>
              <a:tr h="640177">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smtClean="0">
                          <a:ln>
                            <a:noFill/>
                          </a:ln>
                          <a:solidFill>
                            <a:srgbClr val="FFFFFF"/>
                          </a:solidFill>
                          <a:effectLst/>
                          <a:latin typeface="Arial" charset="0"/>
                        </a:rPr>
                        <a:t>Grade</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smtClean="0">
                          <a:ln>
                            <a:noFill/>
                          </a:ln>
                          <a:solidFill>
                            <a:srgbClr val="FFFFFF"/>
                          </a:solidFill>
                          <a:effectLst/>
                          <a:latin typeface="Arial" charset="0"/>
                        </a:rPr>
                        <a:t>Percentile</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smtClean="0">
                          <a:ln>
                            <a:noFill/>
                          </a:ln>
                          <a:solidFill>
                            <a:srgbClr val="FFFFFF"/>
                          </a:solidFill>
                          <a:effectLst/>
                          <a:latin typeface="Arial" charset="0"/>
                        </a:rPr>
                        <a:t>Fall</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smtClean="0">
                          <a:ln>
                            <a:noFill/>
                          </a:ln>
                          <a:solidFill>
                            <a:srgbClr val="FFFFFF"/>
                          </a:solidFill>
                          <a:effectLst/>
                          <a:latin typeface="Arial" charset="0"/>
                        </a:rPr>
                        <a:t>WCPM</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smtClean="0">
                          <a:ln>
                            <a:noFill/>
                          </a:ln>
                          <a:solidFill>
                            <a:srgbClr val="FFFFFF"/>
                          </a:solidFill>
                          <a:effectLst/>
                          <a:latin typeface="Arial" charset="0"/>
                        </a:rPr>
                        <a:t>Winter</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smtClean="0">
                          <a:ln>
                            <a:noFill/>
                          </a:ln>
                          <a:solidFill>
                            <a:srgbClr val="FFFFFF"/>
                          </a:solidFill>
                          <a:effectLst/>
                          <a:latin typeface="Arial" charset="0"/>
                        </a:rPr>
                        <a:t>WCPM</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smtClean="0">
                          <a:ln>
                            <a:noFill/>
                          </a:ln>
                          <a:solidFill>
                            <a:srgbClr val="FFFFFF"/>
                          </a:solidFill>
                          <a:effectLst/>
                          <a:latin typeface="Arial" charset="0"/>
                        </a:rPr>
                        <a:t>Spring</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smtClean="0">
                          <a:ln>
                            <a:noFill/>
                          </a:ln>
                          <a:solidFill>
                            <a:srgbClr val="FFFFFF"/>
                          </a:solidFill>
                          <a:effectLst/>
                          <a:latin typeface="Arial" charset="0"/>
                        </a:rPr>
                        <a:t>WCPM</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r>
              <a:tr h="1188899">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smtClean="0">
                          <a:ln>
                            <a:noFill/>
                          </a:ln>
                          <a:solidFill>
                            <a:srgbClr val="000000"/>
                          </a:solidFill>
                          <a:effectLst/>
                          <a:latin typeface="Arial" charset="0"/>
                        </a:rPr>
                        <a:t>1</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E08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90</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75</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FF0000"/>
                          </a:solidFill>
                          <a:effectLst/>
                          <a:latin typeface="Arial" charset="0"/>
                        </a:rPr>
                        <a:t>50</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E08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endParaRPr kumimoji="0" lang="en-US" sz="1800" b="0" i="0" u="none" strike="noStrike" cap="none" normalizeH="0" baseline="0" dirty="0" smtClean="0">
                        <a:ln>
                          <a:noFill/>
                        </a:ln>
                        <a:solidFill>
                          <a:srgbClr val="000000"/>
                        </a:solidFill>
                        <a:effectLst/>
                        <a:latin typeface="Arial"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E08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81</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47</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23</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E08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111</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82</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FF0000"/>
                          </a:solidFill>
                          <a:effectLst/>
                          <a:latin typeface="Arial" charset="0"/>
                        </a:rPr>
                        <a:t>53</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28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E08C"/>
                    </a:solidFill>
                  </a:tcPr>
                </a:tc>
              </a:tr>
              <a:tr h="1188899">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smtClean="0">
                          <a:ln>
                            <a:noFill/>
                          </a:ln>
                          <a:solidFill>
                            <a:srgbClr val="000000"/>
                          </a:solidFill>
                          <a:effectLst/>
                          <a:latin typeface="Arial" charset="0"/>
                        </a:rPr>
                        <a:t>2</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B3"/>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90</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75</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FF0000"/>
                          </a:solidFill>
                          <a:effectLst/>
                          <a:latin typeface="Arial" charset="0"/>
                        </a:rPr>
                        <a:t>50</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B3"/>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106</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79</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51</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B3"/>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125</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100</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72</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42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B3"/>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142</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117</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FF0000"/>
                          </a:solidFill>
                          <a:effectLst/>
                          <a:latin typeface="Arial" charset="0"/>
                        </a:rPr>
                        <a:t>89</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61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B3"/>
                    </a:solidFill>
                  </a:tcPr>
                </a:tc>
              </a:tr>
              <a:tr h="1188899">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1" i="0" u="none" strike="noStrike" cap="none" normalizeH="0" baseline="0" dirty="0" smtClean="0">
                          <a:ln>
                            <a:noFill/>
                          </a:ln>
                          <a:solidFill>
                            <a:srgbClr val="000000"/>
                          </a:solidFill>
                          <a:effectLst/>
                          <a:latin typeface="Arial" charset="0"/>
                        </a:rPr>
                        <a:t>3</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E08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90</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75</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FF0000"/>
                          </a:solidFill>
                          <a:effectLst/>
                          <a:latin typeface="Arial" charset="0"/>
                        </a:rPr>
                        <a:t>50</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E08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128</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99</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71</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44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E08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146</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120</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92</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62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E08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162</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137</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FF0000"/>
                          </a:solidFill>
                          <a:effectLst/>
                          <a:latin typeface="Arial" charset="0"/>
                        </a:rPr>
                        <a:t>107</a:t>
                      </a:r>
                    </a:p>
                    <a:p>
                      <a:pPr marL="0" marR="0" lvl="0" indent="0" algn="ctr" defTabSz="914400" rtl="0" eaLnBrk="1" fontAlgn="base" latinLnBrk="0" hangingPunct="1">
                        <a:lnSpc>
                          <a:spcPct val="100000"/>
                        </a:lnSpc>
                        <a:spcBef>
                          <a:spcPct val="0"/>
                        </a:spcBef>
                        <a:spcAft>
                          <a:spcPct val="0"/>
                        </a:spcAft>
                        <a:buClr>
                          <a:schemeClr val="hlink"/>
                        </a:buClr>
                        <a:buSzPct val="80000"/>
                        <a:buFontTx/>
                        <a:buNone/>
                        <a:tabLst/>
                      </a:pPr>
                      <a:r>
                        <a:rPr kumimoji="0" lang="en-US" sz="1800" b="0" i="0" u="none" strike="noStrike" cap="none" normalizeH="0" baseline="0" dirty="0" smtClean="0">
                          <a:ln>
                            <a:noFill/>
                          </a:ln>
                          <a:solidFill>
                            <a:srgbClr val="000000"/>
                          </a:solidFill>
                          <a:effectLst/>
                          <a:latin typeface="Arial" charset="0"/>
                        </a:rPr>
                        <a:t>78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E08C"/>
                    </a:solidFill>
                  </a:tcPr>
                </a:tc>
              </a:tr>
            </a:tbl>
          </a:graphicData>
        </a:graphic>
      </p:graphicFrame>
      <p:sp>
        <p:nvSpPr>
          <p:cNvPr id="26660" name="TextBox 7"/>
          <p:cNvSpPr txBox="1">
            <a:spLocks noChangeArrowheads="1"/>
          </p:cNvSpPr>
          <p:nvPr/>
        </p:nvSpPr>
        <p:spPr bwMode="auto">
          <a:xfrm>
            <a:off x="457200" y="6172200"/>
            <a:ext cx="7848600" cy="396875"/>
          </a:xfrm>
          <a:prstGeom prst="rect">
            <a:avLst/>
          </a:prstGeom>
          <a:noFill/>
          <a:ln w="9525">
            <a:noFill/>
            <a:miter lim="800000"/>
            <a:headEnd/>
            <a:tailEnd/>
          </a:ln>
        </p:spPr>
        <p:txBody>
          <a:bodyPr>
            <a:spAutoFit/>
          </a:bodyPr>
          <a:lstStyle/>
          <a:p>
            <a:pPr algn="r"/>
            <a:r>
              <a:rPr lang="en-US" sz="2000">
                <a:solidFill>
                  <a:schemeClr val="tx1"/>
                </a:solidFill>
                <a:latin typeface="Calibri" pitchFamily="34" charset="0"/>
              </a:rPr>
              <a:t>(www.readnaturally.com)</a:t>
            </a:r>
          </a:p>
        </p:txBody>
      </p:sp>
      <p:sp>
        <p:nvSpPr>
          <p:cNvPr id="8"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78FE33C2-DFEF-4F60-86F9-8AD2A603AFC7}" type="slidenum">
              <a:rPr/>
              <a:pPr fontAlgn="auto">
                <a:spcBef>
                  <a:spcPts val="0"/>
                </a:spcBef>
                <a:spcAft>
                  <a:spcPts val="0"/>
                </a:spcAft>
                <a:defRPr/>
              </a:pPr>
              <a:t>18</a:t>
            </a:fld>
            <a:endParaRPr/>
          </a:p>
        </p:txBody>
      </p:sp>
      <p:sp>
        <p:nvSpPr>
          <p:cNvPr id="28675" name="Title 1"/>
          <p:cNvSpPr>
            <a:spLocks noGrp="1"/>
          </p:cNvSpPr>
          <p:nvPr>
            <p:ph type="title" idx="4294967295"/>
          </p:nvPr>
        </p:nvSpPr>
        <p:spPr>
          <a:xfrm>
            <a:off x="457200" y="914400"/>
            <a:ext cx="8229600" cy="1143000"/>
          </a:xfrm>
        </p:spPr>
        <p:txBody>
          <a:bodyPr/>
          <a:lstStyle/>
          <a:p>
            <a:pPr eaLnBrk="1" hangingPunct="1"/>
            <a:r>
              <a:rPr lang="en-US" smtClean="0"/>
              <a:t>Prosody</a:t>
            </a:r>
          </a:p>
        </p:txBody>
      </p:sp>
      <p:sp>
        <p:nvSpPr>
          <p:cNvPr id="2" name="Content Placeholder 2"/>
          <p:cNvSpPr>
            <a:spLocks noGrp="1"/>
          </p:cNvSpPr>
          <p:nvPr>
            <p:ph idx="4294967295"/>
          </p:nvPr>
        </p:nvSpPr>
        <p:spPr>
          <a:xfrm>
            <a:off x="1104900" y="2241550"/>
            <a:ext cx="7165975" cy="3990975"/>
          </a:xfrm>
        </p:spPr>
        <p:txBody>
          <a:bodyPr rtlCol="0">
            <a:normAutofit/>
          </a:bodyPr>
          <a:lstStyle/>
          <a:p>
            <a:pPr eaLnBrk="1" fontAlgn="auto" hangingPunct="1">
              <a:spcAft>
                <a:spcPts val="0"/>
              </a:spcAft>
              <a:buFont typeface="Wingdings 2" pitchFamily="18" charset="2"/>
              <a:buNone/>
              <a:defRPr/>
            </a:pPr>
            <a:r>
              <a:rPr lang="en-US" b="1" i="1" dirty="0" smtClean="0">
                <a:solidFill>
                  <a:srgbClr val="3333CC"/>
                </a:solidFill>
                <a:effectLst>
                  <a:outerShdw blurRad="38100" dist="38100" dir="2700000" algn="tl">
                    <a:srgbClr val="000000"/>
                  </a:outerShdw>
                </a:effectLst>
              </a:rPr>
              <a:t>   </a:t>
            </a:r>
            <a:r>
              <a:rPr lang="en-US" b="1" dirty="0" smtClean="0"/>
              <a:t>Prosody</a:t>
            </a:r>
            <a:r>
              <a:rPr lang="en-US" b="1" i="1" dirty="0" smtClean="0">
                <a:effectLst>
                  <a:outerShdw blurRad="38100" dist="38100" dir="2700000" algn="tl">
                    <a:srgbClr val="000000"/>
                  </a:outerShdw>
                </a:effectLst>
              </a:rPr>
              <a:t> </a:t>
            </a:r>
            <a:r>
              <a:rPr lang="en-US" dirty="0" smtClean="0"/>
              <a:t>is “the pitch, loudness, tempo, and rhythm patterns of spoken language.”</a:t>
            </a:r>
          </a:p>
          <a:p>
            <a:pPr eaLnBrk="1" fontAlgn="auto" hangingPunct="1">
              <a:spcAft>
                <a:spcPts val="0"/>
              </a:spcAft>
              <a:buFont typeface="Wingdings 2" pitchFamily="18" charset="2"/>
              <a:buNone/>
              <a:defRPr/>
            </a:pPr>
            <a:endParaRPr lang="en-US" dirty="0" smtClean="0"/>
          </a:p>
          <a:p>
            <a:pPr eaLnBrk="1" fontAlgn="auto" hangingPunct="1">
              <a:spcAft>
                <a:spcPts val="0"/>
              </a:spcAft>
              <a:buFont typeface="Wingdings" pitchFamily="2" charset="2"/>
              <a:buNone/>
              <a:defRPr/>
            </a:pPr>
            <a:endParaRPr lang="en-US" dirty="0" smtClean="0"/>
          </a:p>
        </p:txBody>
      </p:sp>
      <p:sp>
        <p:nvSpPr>
          <p:cNvPr id="28677" name="TextBox 5"/>
          <p:cNvSpPr txBox="1">
            <a:spLocks noChangeArrowheads="1"/>
          </p:cNvSpPr>
          <p:nvPr/>
        </p:nvSpPr>
        <p:spPr bwMode="auto">
          <a:xfrm>
            <a:off x="228600" y="4038600"/>
            <a:ext cx="7848600" cy="396875"/>
          </a:xfrm>
          <a:prstGeom prst="rect">
            <a:avLst/>
          </a:prstGeom>
          <a:noFill/>
          <a:ln w="9525">
            <a:noFill/>
            <a:miter lim="800000"/>
            <a:headEnd/>
            <a:tailEnd/>
          </a:ln>
        </p:spPr>
        <p:txBody>
          <a:bodyPr>
            <a:spAutoFit/>
          </a:bodyPr>
          <a:lstStyle/>
          <a:p>
            <a:pPr algn="r"/>
            <a:r>
              <a:rPr lang="en-US" sz="2000">
                <a:solidFill>
                  <a:schemeClr val="tx1"/>
                </a:solidFill>
                <a:latin typeface="Calibri" pitchFamily="34" charset="0"/>
              </a:rPr>
              <a:t>(Harris &amp; Hodges, 2004, p. 196)</a:t>
            </a:r>
          </a:p>
        </p:txBody>
      </p:sp>
      <p:sp>
        <p:nvSpPr>
          <p:cNvPr id="8"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p:txBody>
          <a:bodyPr/>
          <a:lstStyle/>
          <a:p>
            <a:r>
              <a:rPr lang="en-US" smtClean="0"/>
              <a:t>Related Research</a:t>
            </a:r>
          </a:p>
        </p:txBody>
      </p:sp>
      <p:sp>
        <p:nvSpPr>
          <p:cNvPr id="29699" name="Content Placeholder 2"/>
          <p:cNvSpPr>
            <a:spLocks noGrp="1"/>
          </p:cNvSpPr>
          <p:nvPr>
            <p:ph idx="1"/>
          </p:nvPr>
        </p:nvSpPr>
        <p:spPr/>
        <p:txBody>
          <a:bodyPr/>
          <a:lstStyle/>
          <a:p>
            <a:pPr marL="109538" indent="0" eaLnBrk="1" hangingPunct="1">
              <a:buFont typeface="Wingdings 2" pitchFamily="18" charset="2"/>
              <a:buNone/>
            </a:pPr>
            <a:r>
              <a:rPr lang="en-US" sz="3600" smtClean="0"/>
              <a:t>“If readers read quickly and accurately but with no expression in their voices, if they place equal emphasis on every word and have no sense of phrasing, and if they ignore most punctuation… then it is unlikely that they will fully understand the text.”</a:t>
            </a:r>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6E32AE9F-C448-43D3-8637-5DA2DBBD18EC}" type="slidenum">
              <a:rPr/>
              <a:pPr fontAlgn="auto">
                <a:spcBef>
                  <a:spcPts val="0"/>
                </a:spcBef>
                <a:spcAft>
                  <a:spcPts val="0"/>
                </a:spcAft>
                <a:defRPr/>
              </a:pPr>
              <a:t>19</a:t>
            </a:fld>
            <a:endParaRPr/>
          </a:p>
        </p:txBody>
      </p:sp>
      <p:sp>
        <p:nvSpPr>
          <p:cNvPr id="29701" name="TextBox 4"/>
          <p:cNvSpPr txBox="1">
            <a:spLocks noChangeArrowheads="1"/>
          </p:cNvSpPr>
          <p:nvPr/>
        </p:nvSpPr>
        <p:spPr bwMode="auto">
          <a:xfrm>
            <a:off x="1600200" y="5807075"/>
            <a:ext cx="7086600" cy="396875"/>
          </a:xfrm>
          <a:prstGeom prst="rect">
            <a:avLst/>
          </a:prstGeom>
          <a:noFill/>
          <a:ln w="9525">
            <a:noFill/>
            <a:miter lim="800000"/>
            <a:headEnd/>
            <a:tailEnd/>
          </a:ln>
        </p:spPr>
        <p:txBody>
          <a:bodyPr>
            <a:spAutoFit/>
          </a:bodyPr>
          <a:lstStyle/>
          <a:p>
            <a:pPr algn="r"/>
            <a:r>
              <a:rPr lang="en-US" sz="2000">
                <a:solidFill>
                  <a:schemeClr val="tx1"/>
                </a:solidFill>
                <a:latin typeface="Calibri" pitchFamily="34" charset="0"/>
                <a:ea typeface="Calibri" pitchFamily="34" charset="0"/>
                <a:cs typeface="Calibri" pitchFamily="34" charset="0"/>
              </a:rPr>
              <a:t>(Rasinski,  2004, p. 46)</a:t>
            </a:r>
          </a:p>
        </p:txBody>
      </p:sp>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Big Ideas</a:t>
            </a:r>
          </a:p>
        </p:txBody>
      </p:sp>
      <p:sp>
        <p:nvSpPr>
          <p:cNvPr id="4" name="Slide Number Placeholder 3"/>
          <p:cNvSpPr>
            <a:spLocks noGrp="1"/>
          </p:cNvSpPr>
          <p:nvPr>
            <p:ph type="sldNum" sz="quarter" idx="10"/>
          </p:nvPr>
        </p:nvSpPr>
        <p:spPr/>
        <p:txBody>
          <a:bodyPr/>
          <a:lstStyle/>
          <a:p>
            <a:pPr>
              <a:defRPr/>
            </a:pPr>
            <a:fld id="{BB407397-5C17-43B0-BBAA-48FD6E530158}" type="slidenum">
              <a:rPr/>
              <a:pPr>
                <a:defRPr/>
              </a:pPr>
              <a:t>2</a:t>
            </a:fld>
            <a:endParaRPr dirty="0"/>
          </a:p>
        </p:txBody>
      </p:sp>
      <p:sp>
        <p:nvSpPr>
          <p:cNvPr id="5" name="Footer Placeholder 4"/>
          <p:cNvSpPr>
            <a:spLocks noGrp="1"/>
          </p:cNvSpPr>
          <p:nvPr>
            <p:ph type="ftr" sz="quarter" idx="11"/>
          </p:nvPr>
        </p:nvSpPr>
        <p:spPr/>
        <p:txBody>
          <a:bodyPr/>
          <a:lstStyle/>
          <a:p>
            <a:pPr>
              <a:defRPr/>
            </a:pPr>
            <a:r>
              <a:rPr lang="en-US" sz="900"/>
              <a:t>© 2013 Texas Education Agency / The University of Texas System</a:t>
            </a:r>
          </a:p>
        </p:txBody>
      </p:sp>
      <p:pic>
        <p:nvPicPr>
          <p:cNvPr id="4102" name="Picture 6"/>
          <p:cNvPicPr>
            <a:picLocks noChangeAspect="1" noChangeArrowheads="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xmlns="" val="0"/>
              </a:ext>
            </a:extLst>
          </a:blip>
          <a:srcRect b="18569"/>
          <a:stretch/>
        </p:blipFill>
        <p:spPr bwMode="auto">
          <a:xfrm>
            <a:off x="2077086" y="1674845"/>
            <a:ext cx="5390514" cy="464975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8" name="Text Box 2"/>
          <p:cNvSpPr txBox="1">
            <a:spLocks noChangeArrowheads="1"/>
          </p:cNvSpPr>
          <p:nvPr/>
        </p:nvSpPr>
        <p:spPr bwMode="auto">
          <a:xfrm>
            <a:off x="3054350" y="3659188"/>
            <a:ext cx="3117850" cy="307975"/>
          </a:xfrm>
          <a:prstGeom prst="rect">
            <a:avLst/>
          </a:prstGeom>
          <a:noFill/>
          <a:ln w="9525">
            <a:noFill/>
            <a:miter lim="800000"/>
            <a:headEnd/>
            <a:tailEnd/>
          </a:ln>
        </p:spPr>
        <p:txBody>
          <a:bodyPr>
            <a:spAutoFit/>
          </a:bodyPr>
          <a:lstStyle/>
          <a:p>
            <a:r>
              <a:rPr lang="en-US" sz="1400">
                <a:solidFill>
                  <a:schemeClr val="tx1"/>
                </a:solidFill>
                <a:latin typeface="Arial" charset="0"/>
                <a:ea typeface="Calibri" pitchFamily="34" charset="0"/>
                <a:cs typeface="Arial" charset="0"/>
              </a:rPr>
              <a:t>Fluency= Accuracy, Rate, &amp; Prosody</a:t>
            </a:r>
          </a:p>
        </p:txBody>
      </p:sp>
      <p:sp>
        <p:nvSpPr>
          <p:cNvPr id="7" name="Text Box 2"/>
          <p:cNvSpPr txBox="1">
            <a:spLocks noChangeArrowheads="1"/>
          </p:cNvSpPr>
          <p:nvPr/>
        </p:nvSpPr>
        <p:spPr bwMode="auto">
          <a:xfrm>
            <a:off x="3160713" y="4419600"/>
            <a:ext cx="2478087" cy="307975"/>
          </a:xfrm>
          <a:prstGeom prst="rect">
            <a:avLst/>
          </a:prstGeom>
          <a:noFill/>
          <a:ln w="9525">
            <a:noFill/>
            <a:miter lim="800000"/>
            <a:headEnd/>
            <a:tailEnd/>
          </a:ln>
        </p:spPr>
        <p:txBody>
          <a:bodyPr>
            <a:spAutoFit/>
          </a:bodyPr>
          <a:lstStyle/>
          <a:p>
            <a:r>
              <a:rPr lang="en-US" sz="1400">
                <a:solidFill>
                  <a:schemeClr val="tx1"/>
                </a:solidFill>
                <a:latin typeface="Arial" charset="0"/>
                <a:ea typeface="Calibri" pitchFamily="34" charset="0"/>
                <a:cs typeface="Arial" charset="0"/>
              </a:rPr>
              <a:t>Model fluent reading </a:t>
            </a:r>
            <a:endParaRPr lang="en-US" sz="1200">
              <a:solidFill>
                <a:schemeClr val="tx1"/>
              </a:solidFill>
              <a:latin typeface="Arial" charset="0"/>
              <a:ea typeface="Calibri" pitchFamily="34" charset="0"/>
              <a:cs typeface="Arial" charset="0"/>
            </a:endParaRPr>
          </a:p>
        </p:txBody>
      </p:sp>
      <p:sp>
        <p:nvSpPr>
          <p:cNvPr id="6" name="Text Box 2"/>
          <p:cNvSpPr txBox="1">
            <a:spLocks noChangeArrowheads="1"/>
          </p:cNvSpPr>
          <p:nvPr/>
        </p:nvSpPr>
        <p:spPr bwMode="auto">
          <a:xfrm>
            <a:off x="3048000" y="5114925"/>
            <a:ext cx="3011488" cy="292100"/>
          </a:xfrm>
          <a:prstGeom prst="rect">
            <a:avLst/>
          </a:prstGeom>
          <a:noFill/>
          <a:ln w="9525">
            <a:noFill/>
            <a:miter lim="800000"/>
            <a:headEnd/>
            <a:tailEnd/>
          </a:ln>
        </p:spPr>
        <p:txBody>
          <a:bodyPr anchor="b">
            <a:spAutoFit/>
          </a:bodyPr>
          <a:lstStyle/>
          <a:p>
            <a:r>
              <a:rPr lang="en-US" sz="1300">
                <a:solidFill>
                  <a:schemeClr val="tx1"/>
                </a:solidFill>
                <a:latin typeface="Arial" charset="0"/>
                <a:ea typeface="Calibri" pitchFamily="34" charset="0"/>
                <a:cs typeface="Arial" charset="0"/>
              </a:rPr>
              <a:t>Opportunities for oral reading practice</a:t>
            </a:r>
            <a:endParaRPr lang="en-US" sz="1200">
              <a:solidFill>
                <a:schemeClr val="tx1"/>
              </a:solidFill>
              <a:latin typeface="Arial" charset="0"/>
              <a:ea typeface="Calibri"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5D5EA1D9-384C-44F1-8C57-93A5A903755C}" type="slidenum">
              <a:rPr/>
              <a:pPr fontAlgn="auto">
                <a:spcBef>
                  <a:spcPts val="0"/>
                </a:spcBef>
                <a:spcAft>
                  <a:spcPts val="0"/>
                </a:spcAft>
                <a:defRPr/>
              </a:pPr>
              <a:t>20</a:t>
            </a:fld>
            <a:endParaRPr/>
          </a:p>
        </p:txBody>
      </p:sp>
      <p:graphicFrame>
        <p:nvGraphicFramePr>
          <p:cNvPr id="7" name="Table 6"/>
          <p:cNvGraphicFramePr>
            <a:graphicFrameLocks noGrp="1"/>
          </p:cNvGraphicFramePr>
          <p:nvPr/>
        </p:nvGraphicFramePr>
        <p:xfrm>
          <a:off x="381000" y="1981200"/>
          <a:ext cx="8382000" cy="4292673"/>
        </p:xfrm>
        <a:graphic>
          <a:graphicData uri="http://schemas.openxmlformats.org/drawingml/2006/table">
            <a:tbl>
              <a:tblPr/>
              <a:tblGrid>
                <a:gridCol w="1057189"/>
                <a:gridCol w="679622"/>
                <a:gridCol w="6645189"/>
              </a:tblGrid>
              <a:tr h="1295400">
                <a:tc rowSpan="2">
                  <a:txBody>
                    <a:bodyPr/>
                    <a:lstStyle/>
                    <a:p>
                      <a:pPr marL="0" marR="0" algn="ctr">
                        <a:lnSpc>
                          <a:spcPct val="115000"/>
                        </a:lnSpc>
                        <a:spcBef>
                          <a:spcPts val="0"/>
                        </a:spcBef>
                        <a:spcAft>
                          <a:spcPts val="1000"/>
                        </a:spcAft>
                      </a:pPr>
                      <a:endParaRPr lang="en-US" sz="3200" dirty="0">
                        <a:solidFill>
                          <a:srgbClr val="3333CC"/>
                        </a:solidFill>
                        <a:latin typeface="+mn-lt"/>
                        <a:ea typeface="Calibri"/>
                        <a:cs typeface="Times New Roman"/>
                      </a:endParaRPr>
                    </a:p>
                  </a:txBody>
                  <a:tcPr marL="32588" marR="32588" marT="32588" marB="32588" vert="vert" anchor="ctr">
                    <a:lnL>
                      <a:noFill/>
                    </a:lnL>
                    <a:lnR>
                      <a:noFill/>
                    </a:lnR>
                    <a:lnT>
                      <a:noFill/>
                    </a:lnT>
                    <a:lnB>
                      <a:noFill/>
                    </a:lnB>
                  </a:tcPr>
                </a:tc>
                <a:tc>
                  <a:txBody>
                    <a:bodyPr/>
                    <a:lstStyle/>
                    <a:p>
                      <a:pPr marL="0" marR="0">
                        <a:lnSpc>
                          <a:spcPct val="115000"/>
                        </a:lnSpc>
                        <a:spcBef>
                          <a:spcPts val="0"/>
                        </a:spcBef>
                        <a:spcAft>
                          <a:spcPts val="1000"/>
                        </a:spcAft>
                      </a:pPr>
                      <a:r>
                        <a:rPr lang="en-US" sz="1100" b="1" dirty="0">
                          <a:latin typeface="+mn-lt"/>
                          <a:ea typeface="Calibri"/>
                          <a:cs typeface="Times New Roman"/>
                        </a:rPr>
                        <a:t>Level 4</a:t>
                      </a:r>
                      <a:endParaRPr lang="en-US" sz="1100" dirty="0">
                        <a:latin typeface="+mn-lt"/>
                        <a:ea typeface="Calibri"/>
                        <a:cs typeface="Times New Roman"/>
                      </a:endParaRPr>
                    </a:p>
                  </a:txBody>
                  <a:tcPr marL="32588" marR="32588" marT="32588" marB="32588">
                    <a:lnL>
                      <a:noFill/>
                    </a:lnL>
                    <a:lnR>
                      <a:noFill/>
                    </a:lnR>
                    <a:lnT>
                      <a:noFill/>
                    </a:lnT>
                    <a:lnB>
                      <a:noFill/>
                    </a:lnB>
                  </a:tcPr>
                </a:tc>
                <a:tc>
                  <a:txBody>
                    <a:bodyPr/>
                    <a:lstStyle/>
                    <a:p>
                      <a:pPr marL="0" marR="0">
                        <a:lnSpc>
                          <a:spcPct val="115000"/>
                        </a:lnSpc>
                        <a:spcBef>
                          <a:spcPts val="0"/>
                        </a:spcBef>
                        <a:spcAft>
                          <a:spcPts val="1000"/>
                        </a:spcAft>
                      </a:pPr>
                      <a:r>
                        <a:rPr lang="en-US" sz="1400" dirty="0">
                          <a:latin typeface="+mn-lt"/>
                          <a:ea typeface="Calibri"/>
                          <a:cs typeface="Times New Roman"/>
                        </a:rPr>
                        <a:t>Reads primarily in larger, meaningful phrase groups. Although some regressions, repetitions, and deviations from text may be present, these do not appear to detract from the overall structure of the story. Preservation of the author’s syntax is consistent. Some or most of the story is read with expressive interpretation.</a:t>
                      </a:r>
                    </a:p>
                  </a:txBody>
                  <a:tcPr marL="32588" marR="32588" marT="32588" marB="32588">
                    <a:lnL>
                      <a:noFill/>
                    </a:lnL>
                    <a:lnR>
                      <a:noFill/>
                    </a:lnR>
                    <a:lnT>
                      <a:noFill/>
                    </a:lnT>
                    <a:lnB>
                      <a:noFill/>
                    </a:lnB>
                  </a:tcPr>
                </a:tc>
              </a:tr>
              <a:tr h="990600">
                <a:tc vMerge="1">
                  <a:txBody>
                    <a:bodyPr/>
                    <a:lstStyle/>
                    <a:p>
                      <a:endParaRPr lang="en-US"/>
                    </a:p>
                  </a:txBody>
                  <a:tcPr/>
                </a:tc>
                <a:tc>
                  <a:txBody>
                    <a:bodyPr/>
                    <a:lstStyle/>
                    <a:p>
                      <a:pPr marL="0" marR="0">
                        <a:lnSpc>
                          <a:spcPct val="115000"/>
                        </a:lnSpc>
                        <a:spcBef>
                          <a:spcPts val="0"/>
                        </a:spcBef>
                        <a:spcAft>
                          <a:spcPts val="1000"/>
                        </a:spcAft>
                      </a:pPr>
                      <a:r>
                        <a:rPr lang="en-US" sz="1100" b="1" dirty="0">
                          <a:latin typeface="+mn-lt"/>
                          <a:ea typeface="Calibri"/>
                          <a:cs typeface="Times New Roman"/>
                        </a:rPr>
                        <a:t>Level 3</a:t>
                      </a:r>
                      <a:endParaRPr lang="en-US" sz="1100" dirty="0">
                        <a:latin typeface="+mn-lt"/>
                        <a:ea typeface="Calibri"/>
                        <a:cs typeface="Times New Roman"/>
                      </a:endParaRPr>
                    </a:p>
                  </a:txBody>
                  <a:tcPr marL="32588" marR="32588" marT="32588" marB="32588">
                    <a:lnL>
                      <a:noFill/>
                    </a:lnL>
                    <a:lnR>
                      <a:noFill/>
                    </a:lnR>
                    <a:lnT>
                      <a:noFill/>
                    </a:lnT>
                    <a:lnB>
                      <a:noFill/>
                    </a:lnB>
                  </a:tcPr>
                </a:tc>
                <a:tc>
                  <a:txBody>
                    <a:bodyPr/>
                    <a:lstStyle/>
                    <a:p>
                      <a:pPr marL="0" marR="0">
                        <a:lnSpc>
                          <a:spcPct val="115000"/>
                        </a:lnSpc>
                        <a:spcBef>
                          <a:spcPts val="0"/>
                        </a:spcBef>
                        <a:spcAft>
                          <a:spcPts val="1000"/>
                        </a:spcAft>
                      </a:pPr>
                      <a:r>
                        <a:rPr lang="en-US" sz="1400" dirty="0">
                          <a:latin typeface="+mn-lt"/>
                          <a:ea typeface="Calibri"/>
                          <a:cs typeface="Times New Roman"/>
                        </a:rPr>
                        <a:t>Reads primarily in three- or four-word phrase groups. Some small groupings may be present. However, the majority of phrasing seems appropriate and preserves the syntax of the author. Little or no expressive interpretation is present.</a:t>
                      </a:r>
                    </a:p>
                  </a:txBody>
                  <a:tcPr marL="32588" marR="32588" marT="32588" marB="32588">
                    <a:lnL>
                      <a:noFill/>
                    </a:lnL>
                    <a:lnR>
                      <a:noFill/>
                    </a:lnR>
                    <a:lnT>
                      <a:noFill/>
                    </a:lnT>
                    <a:lnB>
                      <a:noFill/>
                    </a:lnB>
                  </a:tcPr>
                </a:tc>
              </a:tr>
              <a:tr h="1065011">
                <a:tc rowSpan="2">
                  <a:txBody>
                    <a:bodyPr/>
                    <a:lstStyle/>
                    <a:p>
                      <a:pPr marL="0" marR="0" algn="ctr">
                        <a:lnSpc>
                          <a:spcPct val="115000"/>
                        </a:lnSpc>
                        <a:spcBef>
                          <a:spcPts val="0"/>
                        </a:spcBef>
                        <a:spcAft>
                          <a:spcPts val="1000"/>
                        </a:spcAft>
                      </a:pPr>
                      <a:endParaRPr lang="en-US" sz="3200" dirty="0">
                        <a:latin typeface="+mn-lt"/>
                        <a:ea typeface="Calibri"/>
                        <a:cs typeface="Times New Roman"/>
                      </a:endParaRPr>
                    </a:p>
                  </a:txBody>
                  <a:tcPr marL="32588" marR="32588" marT="32588" marB="32588" vert="vert" anchor="ctr">
                    <a:lnL>
                      <a:noFill/>
                    </a:lnL>
                    <a:lnR>
                      <a:noFill/>
                    </a:lnR>
                    <a:lnT>
                      <a:noFill/>
                    </a:lnT>
                    <a:lnB>
                      <a:noFill/>
                    </a:lnB>
                  </a:tcPr>
                </a:tc>
                <a:tc>
                  <a:txBody>
                    <a:bodyPr/>
                    <a:lstStyle/>
                    <a:p>
                      <a:pPr marL="0" marR="0">
                        <a:lnSpc>
                          <a:spcPct val="115000"/>
                        </a:lnSpc>
                        <a:spcBef>
                          <a:spcPts val="0"/>
                        </a:spcBef>
                        <a:spcAft>
                          <a:spcPts val="1000"/>
                        </a:spcAft>
                      </a:pPr>
                      <a:r>
                        <a:rPr lang="en-US" sz="1100" b="1">
                          <a:latin typeface="+mn-lt"/>
                          <a:ea typeface="Calibri"/>
                          <a:cs typeface="Times New Roman"/>
                        </a:rPr>
                        <a:t>Level 2</a:t>
                      </a:r>
                      <a:endParaRPr lang="en-US" sz="1100">
                        <a:latin typeface="+mn-lt"/>
                        <a:ea typeface="Calibri"/>
                        <a:cs typeface="Times New Roman"/>
                      </a:endParaRPr>
                    </a:p>
                  </a:txBody>
                  <a:tcPr marL="32588" marR="32588" marT="32588" marB="32588">
                    <a:lnL>
                      <a:noFill/>
                    </a:lnL>
                    <a:lnR>
                      <a:noFill/>
                    </a:lnR>
                    <a:lnT>
                      <a:noFill/>
                    </a:lnT>
                    <a:lnB>
                      <a:noFill/>
                    </a:lnB>
                  </a:tcPr>
                </a:tc>
                <a:tc>
                  <a:txBody>
                    <a:bodyPr/>
                    <a:lstStyle/>
                    <a:p>
                      <a:pPr marL="0" marR="0">
                        <a:lnSpc>
                          <a:spcPct val="115000"/>
                        </a:lnSpc>
                        <a:spcBef>
                          <a:spcPts val="0"/>
                        </a:spcBef>
                        <a:spcAft>
                          <a:spcPts val="1000"/>
                        </a:spcAft>
                      </a:pPr>
                      <a:r>
                        <a:rPr lang="en-US" sz="1400" dirty="0">
                          <a:latin typeface="+mn-lt"/>
                          <a:ea typeface="Calibri"/>
                          <a:cs typeface="Times New Roman"/>
                        </a:rPr>
                        <a:t>Reads primarily in two-word phrases with some three- or four-word groupings. Some word-by-word reading may be present. Word groupings may seem awkward and unrelated to larger context of sentence or passage.</a:t>
                      </a:r>
                    </a:p>
                  </a:txBody>
                  <a:tcPr marL="32588" marR="32588" marT="32588" marB="32588">
                    <a:lnL>
                      <a:noFill/>
                    </a:lnL>
                    <a:lnR>
                      <a:noFill/>
                    </a:lnR>
                    <a:lnT>
                      <a:noFill/>
                    </a:lnT>
                    <a:lnB>
                      <a:noFill/>
                    </a:lnB>
                  </a:tcPr>
                </a:tc>
              </a:tr>
              <a:tr h="941662">
                <a:tc vMerge="1">
                  <a:txBody>
                    <a:bodyPr/>
                    <a:lstStyle/>
                    <a:p>
                      <a:endParaRPr lang="en-US"/>
                    </a:p>
                  </a:txBody>
                  <a:tcPr/>
                </a:tc>
                <a:tc>
                  <a:txBody>
                    <a:bodyPr/>
                    <a:lstStyle/>
                    <a:p>
                      <a:pPr marL="0" marR="0">
                        <a:lnSpc>
                          <a:spcPct val="115000"/>
                        </a:lnSpc>
                        <a:spcBef>
                          <a:spcPts val="0"/>
                        </a:spcBef>
                        <a:spcAft>
                          <a:spcPts val="1000"/>
                        </a:spcAft>
                      </a:pPr>
                      <a:r>
                        <a:rPr lang="en-US" sz="1100" b="1" dirty="0">
                          <a:latin typeface="+mn-lt"/>
                          <a:ea typeface="Calibri"/>
                          <a:cs typeface="Times New Roman"/>
                        </a:rPr>
                        <a:t>Level 1</a:t>
                      </a:r>
                      <a:endParaRPr lang="en-US" sz="1100" dirty="0">
                        <a:latin typeface="+mn-lt"/>
                        <a:ea typeface="Calibri"/>
                        <a:cs typeface="Times New Roman"/>
                      </a:endParaRPr>
                    </a:p>
                  </a:txBody>
                  <a:tcPr marL="32588" marR="32588" marT="32588" marB="32588">
                    <a:lnL>
                      <a:noFill/>
                    </a:lnL>
                    <a:lnR>
                      <a:noFill/>
                    </a:lnR>
                    <a:lnT>
                      <a:noFill/>
                    </a:lnT>
                    <a:lnB>
                      <a:noFill/>
                    </a:lnB>
                  </a:tcPr>
                </a:tc>
                <a:tc>
                  <a:txBody>
                    <a:bodyPr/>
                    <a:lstStyle/>
                    <a:p>
                      <a:pPr marL="0" marR="0">
                        <a:lnSpc>
                          <a:spcPct val="115000"/>
                        </a:lnSpc>
                        <a:spcBef>
                          <a:spcPts val="0"/>
                        </a:spcBef>
                        <a:spcAft>
                          <a:spcPts val="1000"/>
                        </a:spcAft>
                      </a:pPr>
                      <a:r>
                        <a:rPr lang="en-US" sz="1400" dirty="0">
                          <a:latin typeface="+mn-lt"/>
                          <a:ea typeface="Calibri"/>
                          <a:cs typeface="Times New Roman"/>
                        </a:rPr>
                        <a:t>Reads primarily word-by-word. Occasional two-word or three-word phrases may occur—but these are infrequent and/or they do not preserve meaningful syntax.</a:t>
                      </a:r>
                    </a:p>
                  </a:txBody>
                  <a:tcPr marL="32588" marR="32588" marT="32588" marB="32588">
                    <a:lnL>
                      <a:noFill/>
                    </a:lnL>
                    <a:lnR>
                      <a:noFill/>
                    </a:lnR>
                    <a:lnT>
                      <a:noFill/>
                    </a:lnT>
                    <a:lnB>
                      <a:noFill/>
                    </a:lnB>
                  </a:tcPr>
                </a:tc>
              </a:tr>
            </a:tbl>
          </a:graphicData>
        </a:graphic>
      </p:graphicFrame>
      <p:sp>
        <p:nvSpPr>
          <p:cNvPr id="30724" name="Rectangle 2"/>
          <p:cNvSpPr>
            <a:spLocks noChangeArrowheads="1"/>
          </p:cNvSpPr>
          <p:nvPr/>
        </p:nvSpPr>
        <p:spPr bwMode="auto">
          <a:xfrm>
            <a:off x="228600" y="765175"/>
            <a:ext cx="8382000" cy="1139825"/>
          </a:xfrm>
          <a:prstGeom prst="rect">
            <a:avLst/>
          </a:prstGeom>
          <a:noFill/>
          <a:ln w="9525">
            <a:noFill/>
            <a:miter lim="800000"/>
            <a:headEnd/>
            <a:tailEnd/>
          </a:ln>
        </p:spPr>
        <p:txBody>
          <a:bodyPr anchor="ctr">
            <a:spAutoFit/>
          </a:bodyPr>
          <a:lstStyle/>
          <a:p>
            <a:pPr algn="ctr" eaLnBrk="0" hangingPunct="0">
              <a:lnSpc>
                <a:spcPct val="85000"/>
              </a:lnSpc>
              <a:defRPr/>
            </a:pPr>
            <a:r>
              <a:rPr lang="en-US" sz="4000" dirty="0">
                <a:solidFill>
                  <a:srgbClr val="5EAD16"/>
                </a:solidFill>
                <a:latin typeface="+mj-lt"/>
                <a:ea typeface="+mj-ea"/>
                <a:cs typeface="Adobe Arabic" pitchFamily="18" charset="-78"/>
              </a:rPr>
              <a:t>Adapted Version of NAEP’s</a:t>
            </a:r>
          </a:p>
          <a:p>
            <a:pPr algn="ctr" eaLnBrk="0" hangingPunct="0">
              <a:lnSpc>
                <a:spcPct val="85000"/>
              </a:lnSpc>
              <a:defRPr/>
            </a:pPr>
            <a:r>
              <a:rPr lang="en-US" sz="4000" dirty="0">
                <a:solidFill>
                  <a:srgbClr val="5EAD16"/>
                </a:solidFill>
                <a:latin typeface="+mj-lt"/>
                <a:ea typeface="+mj-ea"/>
                <a:cs typeface="Adobe Arabic" pitchFamily="18" charset="-78"/>
              </a:rPr>
              <a:t>Oral Reading Fluency Scale</a:t>
            </a:r>
          </a:p>
        </p:txBody>
      </p:sp>
      <p:sp>
        <p:nvSpPr>
          <p:cNvPr id="30725" name="TextBox 8"/>
          <p:cNvSpPr txBox="1">
            <a:spLocks noChangeArrowheads="1"/>
          </p:cNvSpPr>
          <p:nvPr/>
        </p:nvSpPr>
        <p:spPr bwMode="auto">
          <a:xfrm>
            <a:off x="6019800" y="5895975"/>
            <a:ext cx="2057400" cy="304800"/>
          </a:xfrm>
          <a:prstGeom prst="rect">
            <a:avLst/>
          </a:prstGeom>
          <a:noFill/>
          <a:ln w="9525">
            <a:noFill/>
            <a:miter lim="800000"/>
            <a:headEnd/>
            <a:tailEnd/>
          </a:ln>
        </p:spPr>
        <p:txBody>
          <a:bodyPr>
            <a:spAutoFit/>
          </a:bodyPr>
          <a:lstStyle/>
          <a:p>
            <a:pPr algn="r" eaLnBrk="0" hangingPunct="0"/>
            <a:r>
              <a:rPr lang="en-US" sz="1400">
                <a:solidFill>
                  <a:schemeClr val="tx1"/>
                </a:solidFill>
                <a:latin typeface="Calibri" pitchFamily="34" charset="0"/>
                <a:ea typeface="Calibri" pitchFamily="34" charset="0"/>
                <a:cs typeface="Times New Roman" pitchFamily="18" charset="0"/>
              </a:rPr>
              <a:t>(NAEP, 2002)</a:t>
            </a:r>
          </a:p>
        </p:txBody>
      </p:sp>
      <p:sp>
        <p:nvSpPr>
          <p:cNvPr id="6" name="TextBox 5"/>
          <p:cNvSpPr txBox="1"/>
          <p:nvPr/>
        </p:nvSpPr>
        <p:spPr>
          <a:xfrm>
            <a:off x="530268" y="1981200"/>
            <a:ext cx="677108" cy="1447799"/>
          </a:xfrm>
          <a:prstGeom prst="rect">
            <a:avLst/>
          </a:prstGeom>
          <a:noFill/>
        </p:spPr>
        <p:txBody>
          <a:bodyPr vert="vert270">
            <a:spAutoFit/>
          </a:bodyPr>
          <a:lstStyle/>
          <a:p>
            <a:pPr>
              <a:defRPr/>
            </a:pPr>
            <a:r>
              <a:rPr lang="en-US" sz="3200" b="1" dirty="0">
                <a:solidFill>
                  <a:schemeClr val="tx1"/>
                </a:solidFill>
                <a:latin typeface="Arial" charset="0"/>
              </a:rPr>
              <a:t>Fluent</a:t>
            </a:r>
          </a:p>
        </p:txBody>
      </p:sp>
      <p:sp>
        <p:nvSpPr>
          <p:cNvPr id="8" name="TextBox 7"/>
          <p:cNvSpPr txBox="1"/>
          <p:nvPr/>
        </p:nvSpPr>
        <p:spPr>
          <a:xfrm>
            <a:off x="533400" y="3608388"/>
            <a:ext cx="677108" cy="2133599"/>
          </a:xfrm>
          <a:prstGeom prst="rect">
            <a:avLst/>
          </a:prstGeom>
          <a:noFill/>
        </p:spPr>
        <p:txBody>
          <a:bodyPr vert="vert270">
            <a:spAutoFit/>
          </a:bodyPr>
          <a:lstStyle/>
          <a:p>
            <a:pPr>
              <a:defRPr/>
            </a:pPr>
            <a:r>
              <a:rPr lang="en-US" sz="3200" b="1" dirty="0" err="1">
                <a:solidFill>
                  <a:schemeClr val="tx1"/>
                </a:solidFill>
                <a:latin typeface="Arial" charset="0"/>
              </a:rPr>
              <a:t>Nonfluent</a:t>
            </a:r>
            <a:endParaRPr lang="en-US" sz="3200" b="1" dirty="0">
              <a:solidFill>
                <a:schemeClr val="tx1"/>
              </a:solidFill>
              <a:latin typeface="Arial" charset="0"/>
            </a:endParaRPr>
          </a:p>
        </p:txBody>
      </p:sp>
      <p:pic>
        <p:nvPicPr>
          <p:cNvPr id="30728" name="Picture 3"/>
          <p:cNvPicPr>
            <a:picLocks noChangeAspect="1" noChangeArrowheads="1"/>
          </p:cNvPicPr>
          <p:nvPr/>
        </p:nvPicPr>
        <p:blipFill>
          <a:blip r:embed="rId3"/>
          <a:srcRect/>
          <a:stretch>
            <a:fillRect/>
          </a:stretch>
        </p:blipFill>
        <p:spPr bwMode="auto">
          <a:xfrm rot="1623988">
            <a:off x="7458075" y="574675"/>
            <a:ext cx="1447800" cy="1395413"/>
          </a:xfrm>
          <a:prstGeom prst="rect">
            <a:avLst/>
          </a:prstGeom>
          <a:noFill/>
          <a:ln w="9525">
            <a:noFill/>
            <a:miter lim="800000"/>
            <a:headEnd/>
            <a:tailEnd/>
          </a:ln>
        </p:spPr>
      </p:pic>
      <p:sp>
        <p:nvSpPr>
          <p:cNvPr id="30729" name="TextBox 6"/>
          <p:cNvSpPr txBox="1">
            <a:spLocks noChangeArrowheads="1"/>
          </p:cNvSpPr>
          <p:nvPr/>
        </p:nvSpPr>
        <p:spPr bwMode="auto">
          <a:xfrm rot="1623988">
            <a:off x="7843838" y="1252538"/>
            <a:ext cx="963612" cy="368300"/>
          </a:xfrm>
          <a:prstGeom prst="rect">
            <a:avLst/>
          </a:prstGeom>
          <a:noFill/>
          <a:ln w="9525">
            <a:noFill/>
            <a:miter lim="800000"/>
            <a:headEnd/>
            <a:tailEnd/>
          </a:ln>
        </p:spPr>
        <p:txBody>
          <a:bodyPr>
            <a:spAutoFit/>
          </a:bodyPr>
          <a:lstStyle/>
          <a:p>
            <a:r>
              <a:rPr lang="en-US" sz="1800">
                <a:latin typeface="Comic Sans MS" pitchFamily="66" charset="0"/>
              </a:rPr>
              <a:t>HO 3</a:t>
            </a:r>
          </a:p>
        </p:txBody>
      </p:sp>
      <p:sp>
        <p:nvSpPr>
          <p:cNvPr id="11" name="Footer Placeholder 4"/>
          <p:cNvSpPr>
            <a:spLocks noGrp="1"/>
          </p:cNvSpPr>
          <p:nvPr>
            <p:ph type="ftr" sz="quarter" idx="11"/>
          </p:nvPr>
        </p:nvSpPr>
        <p:spPr/>
        <p:txBody>
          <a:bodyPr/>
          <a:lstStyle/>
          <a:p>
            <a:pPr>
              <a:defRPr/>
            </a:pPr>
            <a:r>
              <a:rPr lang="en-US"/>
              <a:t>© 2013 Texas Education Agency / The University of Texas System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p:txBody>
          <a:bodyPr rtlCol="0">
            <a:normAutofit/>
          </a:bodyPr>
          <a:lstStyle/>
          <a:p>
            <a:pPr>
              <a:lnSpc>
                <a:spcPct val="85000"/>
              </a:lnSpc>
              <a:defRPr/>
            </a:pPr>
            <a:r>
              <a:rPr lang="en-US" dirty="0"/>
              <a:t>Types of Fluency</a:t>
            </a:r>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44D23080-8A17-4786-8FE8-46C91EA75A28}" type="slidenum">
              <a:rPr/>
              <a:pPr fontAlgn="auto">
                <a:spcBef>
                  <a:spcPts val="0"/>
                </a:spcBef>
                <a:spcAft>
                  <a:spcPts val="0"/>
                </a:spcAft>
                <a:defRPr/>
              </a:pPr>
              <a:t>21</a:t>
            </a:fld>
            <a:endParaRPr/>
          </a:p>
        </p:txBody>
      </p:sp>
      <p:sp>
        <p:nvSpPr>
          <p:cNvPr id="6"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fontAlgn="auto">
              <a:spcBef>
                <a:spcPts val="0"/>
              </a:spcBef>
              <a:spcAft>
                <a:spcPts val="0"/>
              </a:spcAft>
              <a:defRPr/>
            </a:pPr>
            <a:fld id="{123780C5-A188-4C7A-91C1-B0F11F773BAC}" type="slidenum">
              <a:rPr/>
              <a:pPr fontAlgn="auto">
                <a:spcBef>
                  <a:spcPts val="0"/>
                </a:spcBef>
                <a:spcAft>
                  <a:spcPts val="0"/>
                </a:spcAft>
                <a:defRPr/>
              </a:pPr>
              <a:t>22</a:t>
            </a:fld>
            <a:endParaRPr/>
          </a:p>
        </p:txBody>
      </p:sp>
      <p:sp>
        <p:nvSpPr>
          <p:cNvPr id="33795" name="Content Placeholder 2"/>
          <p:cNvSpPr>
            <a:spLocks noGrp="1"/>
          </p:cNvSpPr>
          <p:nvPr>
            <p:ph idx="4294967295"/>
          </p:nvPr>
        </p:nvSpPr>
        <p:spPr>
          <a:xfrm>
            <a:off x="990600" y="2212975"/>
            <a:ext cx="7467600" cy="3617913"/>
          </a:xfrm>
        </p:spPr>
        <p:txBody>
          <a:bodyPr/>
          <a:lstStyle/>
          <a:p>
            <a:pPr indent="6350" eaLnBrk="1" hangingPunct="1">
              <a:spcBef>
                <a:spcPct val="0"/>
              </a:spcBef>
              <a:buFontTx/>
              <a:buNone/>
            </a:pPr>
            <a:r>
              <a:rPr lang="en-US" smtClean="0"/>
              <a:t>“If children do not acquire good word reading skills early in elementary school, they will be cut off from the rich knowledge sources available in print, and this may be particularly unfortunate for children who are already weak in general verbal knowledge and ability.”</a:t>
            </a:r>
          </a:p>
          <a:p>
            <a:pPr indent="6350" eaLnBrk="1" hangingPunct="1">
              <a:spcBef>
                <a:spcPct val="0"/>
              </a:spcBef>
              <a:buFontTx/>
              <a:buNone/>
            </a:pPr>
            <a:endParaRPr lang="en-US" sz="1000" smtClean="0"/>
          </a:p>
          <a:p>
            <a:pPr indent="6350" eaLnBrk="1" hangingPunct="1">
              <a:spcBef>
                <a:spcPct val="0"/>
              </a:spcBef>
              <a:buFontTx/>
              <a:buNone/>
            </a:pPr>
            <a:endParaRPr lang="en-US" sz="1000" smtClean="0"/>
          </a:p>
          <a:p>
            <a:pPr indent="6350" eaLnBrk="1" hangingPunct="1">
              <a:spcBef>
                <a:spcPct val="0"/>
              </a:spcBef>
              <a:buFontTx/>
              <a:buNone/>
            </a:pPr>
            <a:endParaRPr lang="en-US" sz="1000" smtClean="0"/>
          </a:p>
          <a:p>
            <a:pPr indent="6350" eaLnBrk="1" hangingPunct="1">
              <a:spcBef>
                <a:spcPct val="0"/>
              </a:spcBef>
              <a:buFontTx/>
              <a:buNone/>
            </a:pPr>
            <a:endParaRPr lang="en-US" sz="1000" smtClean="0"/>
          </a:p>
          <a:p>
            <a:pPr indent="6350" eaLnBrk="1" hangingPunct="1">
              <a:spcBef>
                <a:spcPct val="0"/>
              </a:spcBef>
              <a:buFontTx/>
              <a:buNone/>
            </a:pPr>
            <a:endParaRPr lang="en-US" sz="1000" smtClean="0"/>
          </a:p>
          <a:p>
            <a:pPr indent="6350" eaLnBrk="1" hangingPunct="1">
              <a:spcBef>
                <a:spcPct val="0"/>
              </a:spcBef>
              <a:buFontTx/>
              <a:buNone/>
            </a:pPr>
            <a:endParaRPr lang="en-US" sz="1000" smtClean="0"/>
          </a:p>
          <a:p>
            <a:pPr indent="6350" eaLnBrk="1" hangingPunct="1">
              <a:spcBef>
                <a:spcPct val="0"/>
              </a:spcBef>
              <a:buFontTx/>
              <a:buNone/>
            </a:pPr>
            <a:endParaRPr lang="en-US" sz="1000" smtClean="0"/>
          </a:p>
          <a:p>
            <a:pPr indent="6350" eaLnBrk="1" hangingPunct="1">
              <a:spcBef>
                <a:spcPct val="0"/>
              </a:spcBef>
              <a:buFontTx/>
              <a:buNone/>
            </a:pPr>
            <a:endParaRPr lang="en-US" sz="1000" smtClean="0"/>
          </a:p>
        </p:txBody>
      </p:sp>
      <p:sp>
        <p:nvSpPr>
          <p:cNvPr id="33796" name="TextBox 7"/>
          <p:cNvSpPr txBox="1">
            <a:spLocks noChangeArrowheads="1"/>
          </p:cNvSpPr>
          <p:nvPr/>
        </p:nvSpPr>
        <p:spPr bwMode="auto">
          <a:xfrm>
            <a:off x="5486400" y="5830888"/>
            <a:ext cx="2819400" cy="396875"/>
          </a:xfrm>
          <a:prstGeom prst="rect">
            <a:avLst/>
          </a:prstGeom>
          <a:noFill/>
          <a:ln w="9525">
            <a:noFill/>
            <a:miter lim="800000"/>
            <a:headEnd/>
            <a:tailEnd/>
          </a:ln>
        </p:spPr>
        <p:txBody>
          <a:bodyPr>
            <a:spAutoFit/>
          </a:bodyPr>
          <a:lstStyle/>
          <a:p>
            <a:pPr algn="r"/>
            <a:r>
              <a:rPr lang="en-US" sz="2000">
                <a:solidFill>
                  <a:schemeClr val="tx1"/>
                </a:solidFill>
                <a:latin typeface="Calibri" pitchFamily="34" charset="0"/>
              </a:rPr>
              <a:t>(Torgesen, 2000, p. 28</a:t>
            </a:r>
            <a:r>
              <a:rPr lang="en-US" sz="1800">
                <a:solidFill>
                  <a:schemeClr val="tx1"/>
                </a:solidFill>
                <a:latin typeface="Arial" charset="0"/>
              </a:rPr>
              <a:t>)</a:t>
            </a:r>
          </a:p>
        </p:txBody>
      </p:sp>
      <p:sp>
        <p:nvSpPr>
          <p:cNvPr id="33799" name="Title 4"/>
          <p:cNvSpPr>
            <a:spLocks/>
          </p:cNvSpPr>
          <p:nvPr/>
        </p:nvSpPr>
        <p:spPr bwMode="auto">
          <a:xfrm>
            <a:off x="914400" y="1066800"/>
            <a:ext cx="7543800" cy="838200"/>
          </a:xfrm>
          <a:prstGeom prst="rect">
            <a:avLst/>
          </a:prstGeom>
          <a:noFill/>
          <a:ln w="9525">
            <a:noFill/>
            <a:miter lim="800000"/>
            <a:headEnd/>
            <a:tailEnd/>
          </a:ln>
          <a:effectLst/>
        </p:spPr>
        <p:txBody>
          <a:bodyPr anchor="ctr"/>
          <a:lstStyle/>
          <a:p>
            <a:pPr algn="ctr">
              <a:defRPr/>
            </a:pPr>
            <a:r>
              <a:rPr lang="en-US" sz="4000" dirty="0">
                <a:solidFill>
                  <a:srgbClr val="5EAD16"/>
                </a:solidFill>
                <a:latin typeface="+mj-lt"/>
                <a:ea typeface="+mj-ea"/>
                <a:cs typeface="Adobe Arabic" pitchFamily="18" charset="-78"/>
              </a:rPr>
              <a:t>Related Research</a:t>
            </a:r>
          </a:p>
        </p:txBody>
      </p:sp>
      <p:sp>
        <p:nvSpPr>
          <p:cNvPr id="9"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8B427E2F-EBA2-4372-9C64-F073D85BDAD0}" type="slidenum">
              <a:rPr/>
              <a:pPr fontAlgn="auto">
                <a:spcBef>
                  <a:spcPts val="0"/>
                </a:spcBef>
                <a:spcAft>
                  <a:spcPts val="0"/>
                </a:spcAft>
                <a:defRPr/>
              </a:pPr>
              <a:t>23</a:t>
            </a:fld>
            <a:endParaRPr/>
          </a:p>
        </p:txBody>
      </p:sp>
      <p:sp>
        <p:nvSpPr>
          <p:cNvPr id="34819" name="Content Placeholder 2"/>
          <p:cNvSpPr>
            <a:spLocks noGrp="1"/>
          </p:cNvSpPr>
          <p:nvPr>
            <p:ph idx="4294967295"/>
          </p:nvPr>
        </p:nvSpPr>
        <p:spPr>
          <a:xfrm>
            <a:off x="533400" y="2362200"/>
            <a:ext cx="8229600" cy="3506788"/>
          </a:xfrm>
        </p:spPr>
        <p:txBody>
          <a:bodyPr/>
          <a:lstStyle/>
          <a:p>
            <a:pPr marL="698500" indent="-514350" eaLnBrk="1" hangingPunct="1">
              <a:spcBef>
                <a:spcPct val="40000"/>
              </a:spcBef>
              <a:spcAft>
                <a:spcPct val="10000"/>
              </a:spcAft>
              <a:buFont typeface="Bodoni MT" pitchFamily="18" charset="0"/>
              <a:buAutoNum type="arabicPeriod"/>
            </a:pPr>
            <a:r>
              <a:rPr lang="en-US" smtClean="0"/>
              <a:t>Letter naming/letter sound fluency</a:t>
            </a:r>
          </a:p>
          <a:p>
            <a:pPr marL="698500" indent="-514350" eaLnBrk="1" hangingPunct="1">
              <a:spcBef>
                <a:spcPct val="40000"/>
              </a:spcBef>
              <a:spcAft>
                <a:spcPct val="10000"/>
              </a:spcAft>
              <a:buFont typeface="Bodoni MT" pitchFamily="18" charset="0"/>
              <a:buAutoNum type="arabicPeriod"/>
            </a:pPr>
            <a:r>
              <a:rPr lang="en-US" smtClean="0"/>
              <a:t>High-frequency word fluency</a:t>
            </a:r>
          </a:p>
          <a:p>
            <a:pPr marL="698500" indent="-514350" eaLnBrk="1" hangingPunct="1">
              <a:spcBef>
                <a:spcPct val="40000"/>
              </a:spcBef>
              <a:spcAft>
                <a:spcPct val="10000"/>
              </a:spcAft>
              <a:buFont typeface="Bodoni MT" pitchFamily="18" charset="0"/>
              <a:buAutoNum type="arabicPeriod"/>
            </a:pPr>
            <a:r>
              <a:rPr lang="en-US" smtClean="0"/>
              <a:t>High-frequency phrase fluency</a:t>
            </a:r>
          </a:p>
          <a:p>
            <a:pPr marL="698500" indent="-514350" eaLnBrk="1" hangingPunct="1">
              <a:spcBef>
                <a:spcPct val="40000"/>
              </a:spcBef>
              <a:spcAft>
                <a:spcPct val="10000"/>
              </a:spcAft>
              <a:buFont typeface="Bodoni MT" pitchFamily="18" charset="0"/>
              <a:buAutoNum type="arabicPeriod"/>
            </a:pPr>
            <a:r>
              <a:rPr lang="en-US" smtClean="0"/>
              <a:t>Connected text fluency</a:t>
            </a:r>
          </a:p>
        </p:txBody>
      </p:sp>
      <p:sp>
        <p:nvSpPr>
          <p:cNvPr id="28676" name="Title 1" descr="Denim"/>
          <p:cNvSpPr>
            <a:spLocks/>
          </p:cNvSpPr>
          <p:nvPr/>
        </p:nvSpPr>
        <p:spPr bwMode="auto">
          <a:xfrm>
            <a:off x="652463" y="914400"/>
            <a:ext cx="8229600" cy="1143000"/>
          </a:xfrm>
          <a:prstGeom prst="rect">
            <a:avLst/>
          </a:prstGeom>
          <a:noFill/>
          <a:ln w="9525">
            <a:noFill/>
            <a:miter lim="800000"/>
            <a:headEnd/>
            <a:tailEnd/>
          </a:ln>
        </p:spPr>
        <p:txBody>
          <a:bodyPr anchor="ctr"/>
          <a:lstStyle/>
          <a:p>
            <a:pPr algn="ctr">
              <a:defRPr/>
            </a:pPr>
            <a:r>
              <a:rPr lang="en-US" sz="4000" dirty="0">
                <a:solidFill>
                  <a:srgbClr val="5EAD16"/>
                </a:solidFill>
                <a:latin typeface="+mj-lt"/>
                <a:ea typeface="+mj-ea"/>
                <a:cs typeface="Adobe Arabic" pitchFamily="18" charset="-78"/>
              </a:rPr>
              <a:t>Types of Fluency</a:t>
            </a:r>
          </a:p>
        </p:txBody>
      </p:sp>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8F422C8B-13C7-43FE-AF68-DC61CEBB6A0D}" type="slidenum">
              <a:rPr/>
              <a:pPr fontAlgn="auto">
                <a:spcBef>
                  <a:spcPts val="0"/>
                </a:spcBef>
                <a:spcAft>
                  <a:spcPts val="0"/>
                </a:spcAft>
                <a:defRPr/>
              </a:pPr>
              <a:t>24</a:t>
            </a:fld>
            <a:endParaRPr/>
          </a:p>
        </p:txBody>
      </p:sp>
      <p:sp>
        <p:nvSpPr>
          <p:cNvPr id="35844" name="Content Placeholder 2"/>
          <p:cNvSpPr>
            <a:spLocks noGrp="1"/>
          </p:cNvSpPr>
          <p:nvPr>
            <p:ph idx="4294967295"/>
          </p:nvPr>
        </p:nvSpPr>
        <p:spPr>
          <a:xfrm>
            <a:off x="1066800" y="2438400"/>
            <a:ext cx="7239000" cy="2652713"/>
          </a:xfrm>
        </p:spPr>
        <p:txBody>
          <a:bodyPr rtlCol="0">
            <a:normAutofit fontScale="92500" lnSpcReduction="20000"/>
          </a:bodyPr>
          <a:lstStyle/>
          <a:p>
            <a:pPr marL="0" indent="0" eaLnBrk="1" fontAlgn="auto" hangingPunct="1">
              <a:spcAft>
                <a:spcPts val="0"/>
              </a:spcAft>
              <a:buFont typeface="Wingdings 2" pitchFamily="18" charset="2"/>
              <a:buNone/>
              <a:defRPr/>
            </a:pPr>
            <a:r>
              <a:rPr lang="en-US" sz="3600" dirty="0" smtClean="0"/>
              <a:t>“Just measuring how many letters a kindergartner is able to name when shown letters in a random order appears to be nearly as successful at predicting future reading, as is an entire readiness test.”</a:t>
            </a:r>
          </a:p>
        </p:txBody>
      </p:sp>
      <p:sp>
        <p:nvSpPr>
          <p:cNvPr id="2" name="TextBox 4"/>
          <p:cNvSpPr txBox="1">
            <a:spLocks noChangeArrowheads="1"/>
          </p:cNvSpPr>
          <p:nvPr/>
        </p:nvSpPr>
        <p:spPr bwMode="auto">
          <a:xfrm>
            <a:off x="3505200" y="5791200"/>
            <a:ext cx="4953000" cy="400050"/>
          </a:xfrm>
          <a:prstGeom prst="rect">
            <a:avLst/>
          </a:prstGeom>
          <a:noFill/>
          <a:ln w="9525">
            <a:noFill/>
            <a:miter lim="800000"/>
            <a:headEnd/>
            <a:tailEnd/>
          </a:ln>
        </p:spPr>
        <p:txBody>
          <a:bodyPr>
            <a:spAutoFit/>
          </a:bodyPr>
          <a:lstStyle/>
          <a:p>
            <a:pPr algn="r"/>
            <a:r>
              <a:rPr lang="en-US" sz="2000">
                <a:solidFill>
                  <a:schemeClr val="tx1"/>
                </a:solidFill>
                <a:latin typeface="Calibri" pitchFamily="34" charset="0"/>
              </a:rPr>
              <a:t>(National Reading Council, 1998,  p. 113)</a:t>
            </a:r>
          </a:p>
        </p:txBody>
      </p:sp>
      <p:sp>
        <p:nvSpPr>
          <p:cNvPr id="35847" name="Title 4"/>
          <p:cNvSpPr>
            <a:spLocks/>
          </p:cNvSpPr>
          <p:nvPr/>
        </p:nvSpPr>
        <p:spPr bwMode="auto">
          <a:xfrm>
            <a:off x="990600" y="1295400"/>
            <a:ext cx="7315200" cy="838200"/>
          </a:xfrm>
          <a:prstGeom prst="rect">
            <a:avLst/>
          </a:prstGeom>
          <a:noFill/>
          <a:ln w="9525">
            <a:noFill/>
            <a:miter lim="800000"/>
            <a:headEnd/>
            <a:tailEnd/>
          </a:ln>
          <a:effectLst/>
        </p:spPr>
        <p:txBody>
          <a:bodyPr anchor="ctr"/>
          <a:lstStyle/>
          <a:p>
            <a:pPr algn="ctr">
              <a:defRPr/>
            </a:pPr>
            <a:r>
              <a:rPr lang="en-US" sz="4000" dirty="0">
                <a:solidFill>
                  <a:srgbClr val="5EAD16"/>
                </a:solidFill>
                <a:latin typeface="+mj-lt"/>
                <a:ea typeface="+mj-ea"/>
                <a:cs typeface="Adobe Arabic" pitchFamily="18" charset="-78"/>
              </a:rPr>
              <a:t>Related Research</a:t>
            </a:r>
          </a:p>
        </p:txBody>
      </p:sp>
      <p:sp>
        <p:nvSpPr>
          <p:cNvPr id="8"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9E129CD8-9521-404D-9A61-797CD356FF02}" type="slidenum">
              <a:rPr/>
              <a:pPr fontAlgn="auto">
                <a:spcBef>
                  <a:spcPts val="0"/>
                </a:spcBef>
                <a:spcAft>
                  <a:spcPts val="0"/>
                </a:spcAft>
                <a:defRPr/>
              </a:pPr>
              <a:t>25</a:t>
            </a:fld>
            <a:endParaRPr/>
          </a:p>
        </p:txBody>
      </p:sp>
      <p:sp>
        <p:nvSpPr>
          <p:cNvPr id="36867" name="Title 1"/>
          <p:cNvSpPr>
            <a:spLocks noGrp="1"/>
          </p:cNvSpPr>
          <p:nvPr>
            <p:ph type="title" idx="4294967295"/>
          </p:nvPr>
        </p:nvSpPr>
        <p:spPr>
          <a:xfrm>
            <a:off x="762000" y="890588"/>
            <a:ext cx="7958138" cy="981075"/>
          </a:xfrm>
        </p:spPr>
        <p:txBody>
          <a:bodyPr/>
          <a:lstStyle/>
          <a:p>
            <a:pPr eaLnBrk="1" hangingPunct="1">
              <a:lnSpc>
                <a:spcPct val="85000"/>
              </a:lnSpc>
            </a:pPr>
            <a:r>
              <a:rPr lang="en-US" smtClean="0"/>
              <a:t>Letter Naming Fluency</a:t>
            </a:r>
          </a:p>
        </p:txBody>
      </p:sp>
      <p:pic>
        <p:nvPicPr>
          <p:cNvPr id="30724" name="Picture 2"/>
          <p:cNvPicPr preferRelativeResize="0">
            <a:picLocks noGrp="1" noChangeArrowheads="1"/>
          </p:cNvPicPr>
          <p:nvPr>
            <p:ph idx="4294967295"/>
          </p:nvPr>
        </p:nvPicPr>
        <p:blipFill>
          <a:blip r:embed="rId3"/>
          <a:srcRect l="4103" t="3168" r="4103"/>
          <a:stretch>
            <a:fillRect/>
          </a:stretch>
        </p:blipFill>
        <p:spPr>
          <a:xfrm rot="527824">
            <a:off x="5354638" y="2109788"/>
            <a:ext cx="2943225" cy="4017962"/>
          </a:xfrm>
          <a:ln>
            <a:solidFill>
              <a:schemeClr val="tx1"/>
            </a:solidFill>
          </a:ln>
          <a:effectLst>
            <a:outerShdw blurRad="292100" dist="139700" dir="2700000" algn="tl" rotWithShape="0">
              <a:srgbClr val="333333">
                <a:alpha val="65000"/>
              </a:srgbClr>
            </a:outerShdw>
          </a:effectLst>
        </p:spPr>
      </p:pic>
      <p:sp>
        <p:nvSpPr>
          <p:cNvPr id="36869" name="TextBox 5"/>
          <p:cNvSpPr txBox="1">
            <a:spLocks noChangeArrowheads="1"/>
          </p:cNvSpPr>
          <p:nvPr/>
        </p:nvSpPr>
        <p:spPr bwMode="auto">
          <a:xfrm>
            <a:off x="381000" y="2041525"/>
            <a:ext cx="4419600" cy="4154488"/>
          </a:xfrm>
          <a:prstGeom prst="rect">
            <a:avLst/>
          </a:prstGeom>
          <a:noFill/>
          <a:ln w="9525">
            <a:noFill/>
            <a:miter lim="800000"/>
            <a:headEnd/>
            <a:tailEnd/>
          </a:ln>
        </p:spPr>
        <p:txBody>
          <a:bodyPr>
            <a:spAutoFit/>
          </a:bodyPr>
          <a:lstStyle/>
          <a:p>
            <a:pPr>
              <a:lnSpc>
                <a:spcPct val="90000"/>
              </a:lnSpc>
            </a:pPr>
            <a:r>
              <a:rPr lang="en-US" sz="2800">
                <a:solidFill>
                  <a:schemeClr val="tx1"/>
                </a:solidFill>
                <a:latin typeface="Arial" charset="0"/>
              </a:rPr>
              <a:t>Students need to be able to fluently name the letters of the alphabet, capital and lowercase, in order and out of order. </a:t>
            </a:r>
          </a:p>
          <a:p>
            <a:pPr>
              <a:lnSpc>
                <a:spcPct val="90000"/>
              </a:lnSpc>
            </a:pPr>
            <a:endParaRPr lang="en-US" sz="1600">
              <a:solidFill>
                <a:schemeClr val="tx1"/>
              </a:solidFill>
              <a:latin typeface="Arial" charset="0"/>
            </a:endParaRPr>
          </a:p>
          <a:p>
            <a:pPr>
              <a:lnSpc>
                <a:spcPct val="90000"/>
              </a:lnSpc>
            </a:pPr>
            <a:r>
              <a:rPr lang="en-US" sz="2800">
                <a:solidFill>
                  <a:schemeClr val="tx1"/>
                </a:solidFill>
                <a:latin typeface="Arial" charset="0"/>
              </a:rPr>
              <a:t>“Fluently” refers primarily to being able to name each letter correctly, taking no more than three seconds per letter.</a:t>
            </a:r>
          </a:p>
        </p:txBody>
      </p:sp>
      <p:grpSp>
        <p:nvGrpSpPr>
          <p:cNvPr id="36870" name="Group 4"/>
          <p:cNvGrpSpPr>
            <a:grpSpLocks/>
          </p:cNvGrpSpPr>
          <p:nvPr/>
        </p:nvGrpSpPr>
        <p:grpSpPr bwMode="auto">
          <a:xfrm rot="1623988">
            <a:off x="7594600" y="561975"/>
            <a:ext cx="1360488" cy="1497013"/>
            <a:chOff x="6858000" y="5181600"/>
            <a:chExt cx="1447800" cy="1394460"/>
          </a:xfrm>
        </p:grpSpPr>
        <p:pic>
          <p:nvPicPr>
            <p:cNvPr id="36872" name="Picture 3"/>
            <p:cNvPicPr>
              <a:picLocks noChangeAspect="1" noChangeArrowheads="1"/>
            </p:cNvPicPr>
            <p:nvPr/>
          </p:nvPicPr>
          <p:blipFill>
            <a:blip r:embed="rId4"/>
            <a:srcRect/>
            <a:stretch>
              <a:fillRect/>
            </a:stretch>
          </p:blipFill>
          <p:spPr bwMode="auto">
            <a:xfrm>
              <a:off x="6858000" y="5181600"/>
              <a:ext cx="1447800" cy="1394460"/>
            </a:xfrm>
            <a:prstGeom prst="rect">
              <a:avLst/>
            </a:prstGeom>
            <a:noFill/>
            <a:ln w="9525">
              <a:noFill/>
              <a:miter lim="800000"/>
              <a:headEnd/>
              <a:tailEnd/>
            </a:ln>
          </p:spPr>
        </p:pic>
        <p:sp>
          <p:nvSpPr>
            <p:cNvPr id="36873" name="TextBox 6"/>
            <p:cNvSpPr txBox="1">
              <a:spLocks noChangeArrowheads="1"/>
            </p:cNvSpPr>
            <p:nvPr/>
          </p:nvSpPr>
          <p:spPr bwMode="auto">
            <a:xfrm>
              <a:off x="7277501" y="5750697"/>
              <a:ext cx="1018158" cy="344031"/>
            </a:xfrm>
            <a:prstGeom prst="rect">
              <a:avLst/>
            </a:prstGeom>
            <a:noFill/>
            <a:ln w="9525">
              <a:noFill/>
              <a:miter lim="800000"/>
              <a:headEnd/>
              <a:tailEnd/>
            </a:ln>
          </p:spPr>
          <p:txBody>
            <a:bodyPr>
              <a:spAutoFit/>
            </a:bodyPr>
            <a:lstStyle/>
            <a:p>
              <a:r>
                <a:rPr lang="en-US" sz="1800">
                  <a:latin typeface="Comic Sans MS" pitchFamily="66" charset="0"/>
                </a:rPr>
                <a:t>HO 4</a:t>
              </a:r>
            </a:p>
          </p:txBody>
        </p:sp>
      </p:grpSp>
      <p:sp>
        <p:nvSpPr>
          <p:cNvPr id="11"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35B462BC-D3FF-4B1F-8116-EB84A2B53D51}" type="slidenum">
              <a:rPr/>
              <a:pPr fontAlgn="auto">
                <a:spcBef>
                  <a:spcPts val="0"/>
                </a:spcBef>
                <a:spcAft>
                  <a:spcPts val="0"/>
                </a:spcAft>
                <a:defRPr/>
              </a:pPr>
              <a:t>26</a:t>
            </a:fld>
            <a:endParaRPr/>
          </a:p>
        </p:txBody>
      </p:sp>
      <p:sp>
        <p:nvSpPr>
          <p:cNvPr id="37891" name="Title 1"/>
          <p:cNvSpPr>
            <a:spLocks noGrp="1"/>
          </p:cNvSpPr>
          <p:nvPr>
            <p:ph type="title" idx="4294967295"/>
          </p:nvPr>
        </p:nvSpPr>
        <p:spPr>
          <a:xfrm>
            <a:off x="20638" y="765175"/>
            <a:ext cx="8229600" cy="1139825"/>
          </a:xfrm>
        </p:spPr>
        <p:txBody>
          <a:bodyPr/>
          <a:lstStyle/>
          <a:p>
            <a:pPr eaLnBrk="1" hangingPunct="1">
              <a:lnSpc>
                <a:spcPct val="85000"/>
              </a:lnSpc>
            </a:pPr>
            <a:r>
              <a:rPr lang="en-US" smtClean="0"/>
              <a:t>High-Frequency Word Fluency</a:t>
            </a:r>
          </a:p>
        </p:txBody>
      </p:sp>
      <p:pic>
        <p:nvPicPr>
          <p:cNvPr id="31748" name="Picture 5"/>
          <p:cNvPicPr preferRelativeResize="0">
            <a:picLocks noGrp="1" noChangeArrowheads="1"/>
          </p:cNvPicPr>
          <p:nvPr>
            <p:ph idx="4294967295"/>
          </p:nvPr>
        </p:nvPicPr>
        <p:blipFill>
          <a:blip r:embed="rId3"/>
          <a:srcRect t="3159"/>
          <a:stretch>
            <a:fillRect/>
          </a:stretch>
        </p:blipFill>
        <p:spPr>
          <a:xfrm rot="695957">
            <a:off x="5159375" y="2065338"/>
            <a:ext cx="3013075" cy="3806825"/>
          </a:xfrm>
          <a:ln w="19050">
            <a:solidFill>
              <a:schemeClr val="tx1"/>
            </a:solidFill>
          </a:ln>
          <a:effectLst>
            <a:outerShdw blurRad="292100" dist="139700" dir="2700000" algn="tl" rotWithShape="0">
              <a:srgbClr val="333333">
                <a:alpha val="65000"/>
              </a:srgbClr>
            </a:outerShdw>
          </a:effectLst>
        </p:spPr>
      </p:pic>
      <p:sp>
        <p:nvSpPr>
          <p:cNvPr id="37893" name="TextBox 5"/>
          <p:cNvSpPr txBox="1">
            <a:spLocks noChangeArrowheads="1"/>
          </p:cNvSpPr>
          <p:nvPr/>
        </p:nvSpPr>
        <p:spPr bwMode="auto">
          <a:xfrm>
            <a:off x="304800" y="1936750"/>
            <a:ext cx="4495800" cy="3549650"/>
          </a:xfrm>
          <a:prstGeom prst="rect">
            <a:avLst/>
          </a:prstGeom>
          <a:noFill/>
          <a:ln w="9525">
            <a:noFill/>
            <a:miter lim="800000"/>
            <a:headEnd/>
            <a:tailEnd/>
          </a:ln>
        </p:spPr>
        <p:txBody>
          <a:bodyPr>
            <a:spAutoFit/>
          </a:bodyPr>
          <a:lstStyle/>
          <a:p>
            <a:pPr>
              <a:lnSpc>
                <a:spcPct val="90000"/>
              </a:lnSpc>
            </a:pPr>
            <a:r>
              <a:rPr lang="en-US" sz="2800">
                <a:solidFill>
                  <a:schemeClr val="tx1"/>
                </a:solidFill>
                <a:latin typeface="Arial" charset="0"/>
              </a:rPr>
              <a:t>“Recent studies on reading indicate that a limited amount of word-reading practice, whether in the form of flash cards, word banks, or word walls can have a beneficial effect on students’ word-recognition skills.”</a:t>
            </a:r>
          </a:p>
        </p:txBody>
      </p:sp>
      <p:sp>
        <p:nvSpPr>
          <p:cNvPr id="37894" name="TextBox 5"/>
          <p:cNvSpPr txBox="1">
            <a:spLocks noChangeArrowheads="1"/>
          </p:cNvSpPr>
          <p:nvPr/>
        </p:nvSpPr>
        <p:spPr bwMode="auto">
          <a:xfrm>
            <a:off x="762000" y="5562600"/>
            <a:ext cx="3810000" cy="396875"/>
          </a:xfrm>
          <a:prstGeom prst="rect">
            <a:avLst/>
          </a:prstGeom>
          <a:noFill/>
          <a:ln w="9525">
            <a:noFill/>
            <a:miter lim="800000"/>
            <a:headEnd/>
            <a:tailEnd/>
          </a:ln>
        </p:spPr>
        <p:txBody>
          <a:bodyPr>
            <a:spAutoFit/>
          </a:bodyPr>
          <a:lstStyle/>
          <a:p>
            <a:pPr algn="r"/>
            <a:r>
              <a:rPr lang="en-US" sz="2000">
                <a:solidFill>
                  <a:schemeClr val="tx1"/>
                </a:solidFill>
                <a:latin typeface="Calibri" pitchFamily="34" charset="0"/>
              </a:rPr>
              <a:t>(Rasinski,  2003,  p. 94)</a:t>
            </a:r>
          </a:p>
        </p:txBody>
      </p:sp>
      <p:sp>
        <p:nvSpPr>
          <p:cNvPr id="10" name="Rectangle 9"/>
          <p:cNvSpPr/>
          <p:nvPr/>
        </p:nvSpPr>
        <p:spPr>
          <a:xfrm>
            <a:off x="5410200" y="4953000"/>
            <a:ext cx="76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37896" name="Picture 3"/>
          <p:cNvPicPr>
            <a:picLocks noChangeAspect="1" noChangeArrowheads="1"/>
          </p:cNvPicPr>
          <p:nvPr/>
        </p:nvPicPr>
        <p:blipFill>
          <a:blip r:embed="rId4"/>
          <a:srcRect/>
          <a:stretch>
            <a:fillRect/>
          </a:stretch>
        </p:blipFill>
        <p:spPr bwMode="auto">
          <a:xfrm rot="1623988">
            <a:off x="7594600" y="561975"/>
            <a:ext cx="1360488" cy="1497013"/>
          </a:xfrm>
          <a:prstGeom prst="rect">
            <a:avLst/>
          </a:prstGeom>
          <a:noFill/>
          <a:ln w="9525">
            <a:noFill/>
            <a:miter lim="800000"/>
            <a:headEnd/>
            <a:tailEnd/>
          </a:ln>
        </p:spPr>
      </p:pic>
      <p:sp>
        <p:nvSpPr>
          <p:cNvPr id="37897" name="TextBox 6"/>
          <p:cNvSpPr txBox="1">
            <a:spLocks noChangeArrowheads="1"/>
          </p:cNvSpPr>
          <p:nvPr/>
        </p:nvSpPr>
        <p:spPr bwMode="auto">
          <a:xfrm rot="1623988">
            <a:off x="7947025" y="1254125"/>
            <a:ext cx="955675" cy="369888"/>
          </a:xfrm>
          <a:prstGeom prst="rect">
            <a:avLst/>
          </a:prstGeom>
          <a:noFill/>
          <a:ln w="9525">
            <a:noFill/>
            <a:miter lim="800000"/>
            <a:headEnd/>
            <a:tailEnd/>
          </a:ln>
        </p:spPr>
        <p:txBody>
          <a:bodyPr>
            <a:spAutoFit/>
          </a:bodyPr>
          <a:lstStyle/>
          <a:p>
            <a:r>
              <a:rPr lang="en-US" sz="1800">
                <a:latin typeface="Comic Sans MS" pitchFamily="66" charset="0"/>
              </a:rPr>
              <a:t>HO 4</a:t>
            </a:r>
          </a:p>
        </p:txBody>
      </p:sp>
      <p:sp>
        <p:nvSpPr>
          <p:cNvPr id="12"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6D3E8C70-DE4E-46E2-AC05-8A2DB41EFE37}" type="slidenum">
              <a:rPr/>
              <a:pPr fontAlgn="auto">
                <a:spcBef>
                  <a:spcPts val="0"/>
                </a:spcBef>
                <a:spcAft>
                  <a:spcPts val="0"/>
                </a:spcAft>
                <a:defRPr/>
              </a:pPr>
              <a:t>27</a:t>
            </a:fld>
            <a:endParaRPr/>
          </a:p>
        </p:txBody>
      </p:sp>
      <p:pic>
        <p:nvPicPr>
          <p:cNvPr id="32771" name="Picture 5"/>
          <p:cNvPicPr>
            <a:picLocks noGrp="1" noChangeAspect="1" noChangeArrowheads="1"/>
          </p:cNvPicPr>
          <p:nvPr>
            <p:ph idx="4294967295"/>
          </p:nvPr>
        </p:nvPicPr>
        <p:blipFill>
          <a:blip r:embed="rId3"/>
          <a:srcRect/>
          <a:stretch>
            <a:fillRect/>
          </a:stretch>
        </p:blipFill>
        <p:spPr>
          <a:xfrm rot="343643">
            <a:off x="5240338" y="1824038"/>
            <a:ext cx="3109912" cy="4300537"/>
          </a:xfrm>
          <a:ln>
            <a:solidFill>
              <a:schemeClr val="tx1"/>
            </a:solidFill>
          </a:ln>
          <a:effectLst>
            <a:outerShdw blurRad="292100" dist="139700" dir="2700000" algn="tl" rotWithShape="0">
              <a:srgbClr val="333333">
                <a:alpha val="65000"/>
              </a:srgbClr>
            </a:outerShdw>
          </a:effectLst>
        </p:spPr>
      </p:pic>
      <p:sp>
        <p:nvSpPr>
          <p:cNvPr id="38916" name="TextBox 5"/>
          <p:cNvSpPr txBox="1">
            <a:spLocks noChangeArrowheads="1"/>
          </p:cNvSpPr>
          <p:nvPr/>
        </p:nvSpPr>
        <p:spPr bwMode="auto">
          <a:xfrm>
            <a:off x="304800" y="2209800"/>
            <a:ext cx="4572000" cy="4302125"/>
          </a:xfrm>
          <a:prstGeom prst="rect">
            <a:avLst/>
          </a:prstGeom>
          <a:noFill/>
          <a:ln w="9525">
            <a:noFill/>
            <a:miter lim="800000"/>
            <a:headEnd/>
            <a:tailEnd/>
          </a:ln>
        </p:spPr>
        <p:txBody>
          <a:bodyPr>
            <a:spAutoFit/>
          </a:bodyPr>
          <a:lstStyle/>
          <a:p>
            <a:pPr>
              <a:lnSpc>
                <a:spcPct val="90000"/>
              </a:lnSpc>
            </a:pPr>
            <a:r>
              <a:rPr lang="en-US" sz="2800">
                <a:solidFill>
                  <a:schemeClr val="tx1"/>
                </a:solidFill>
                <a:latin typeface="Arial" charset="0"/>
              </a:rPr>
              <a:t>“…along with a limited amount of practice of high-frequency words in isolation, students (should) do repeated reading of these words in the context of short sentences and phrases.”</a:t>
            </a:r>
          </a:p>
          <a:p>
            <a:pPr>
              <a:lnSpc>
                <a:spcPct val="90000"/>
              </a:lnSpc>
            </a:pPr>
            <a:endParaRPr lang="en-US" sz="2800">
              <a:solidFill>
                <a:schemeClr val="tx1"/>
              </a:solidFill>
              <a:latin typeface="Arial" charset="0"/>
            </a:endParaRPr>
          </a:p>
          <a:p>
            <a:pPr>
              <a:lnSpc>
                <a:spcPct val="90000"/>
              </a:lnSpc>
            </a:pPr>
            <a:r>
              <a:rPr lang="en-US" sz="2400">
                <a:solidFill>
                  <a:schemeClr val="tx1"/>
                </a:solidFill>
                <a:latin typeface="Calibri" pitchFamily="34" charset="0"/>
              </a:rPr>
              <a:t>		</a:t>
            </a:r>
            <a:r>
              <a:rPr lang="en-US" sz="2000">
                <a:solidFill>
                  <a:schemeClr val="tx1"/>
                </a:solidFill>
                <a:latin typeface="Calibri" pitchFamily="34" charset="0"/>
              </a:rPr>
              <a:t>(Rasinski,  2003,  p. 94)</a:t>
            </a:r>
          </a:p>
          <a:p>
            <a:pPr>
              <a:lnSpc>
                <a:spcPct val="90000"/>
              </a:lnSpc>
            </a:pPr>
            <a:endParaRPr lang="en-US" sz="2800">
              <a:solidFill>
                <a:schemeClr val="tx1"/>
              </a:solidFill>
              <a:latin typeface="Arial" charset="0"/>
            </a:endParaRPr>
          </a:p>
        </p:txBody>
      </p:sp>
      <p:sp>
        <p:nvSpPr>
          <p:cNvPr id="38923" name="Title 1"/>
          <p:cNvSpPr>
            <a:spLocks/>
          </p:cNvSpPr>
          <p:nvPr/>
        </p:nvSpPr>
        <p:spPr bwMode="auto">
          <a:xfrm>
            <a:off x="425450" y="765175"/>
            <a:ext cx="8229600" cy="1139825"/>
          </a:xfrm>
          <a:prstGeom prst="rect">
            <a:avLst/>
          </a:prstGeom>
          <a:noFill/>
          <a:ln w="9525">
            <a:noFill/>
            <a:miter lim="800000"/>
            <a:headEnd/>
            <a:tailEnd/>
          </a:ln>
          <a:effectLst/>
        </p:spPr>
        <p:txBody>
          <a:bodyPr anchor="ctr"/>
          <a:lstStyle/>
          <a:p>
            <a:pPr algn="ctr">
              <a:lnSpc>
                <a:spcPct val="85000"/>
              </a:lnSpc>
              <a:defRPr/>
            </a:pPr>
            <a:r>
              <a:rPr lang="en-US" sz="4000" dirty="0">
                <a:solidFill>
                  <a:srgbClr val="5EAD16"/>
                </a:solidFill>
                <a:latin typeface="+mj-lt"/>
                <a:ea typeface="+mj-ea"/>
                <a:cs typeface="Adobe Arabic" pitchFamily="18" charset="-78"/>
              </a:rPr>
              <a:t>High-Frequency Word Fluency</a:t>
            </a:r>
          </a:p>
        </p:txBody>
      </p:sp>
      <p:pic>
        <p:nvPicPr>
          <p:cNvPr id="38918" name="Picture 3"/>
          <p:cNvPicPr>
            <a:picLocks noChangeAspect="1" noChangeArrowheads="1"/>
          </p:cNvPicPr>
          <p:nvPr/>
        </p:nvPicPr>
        <p:blipFill>
          <a:blip r:embed="rId4"/>
          <a:srcRect/>
          <a:stretch>
            <a:fillRect/>
          </a:stretch>
        </p:blipFill>
        <p:spPr bwMode="auto">
          <a:xfrm rot="1623988">
            <a:off x="7594600" y="561975"/>
            <a:ext cx="1360488" cy="1497013"/>
          </a:xfrm>
          <a:prstGeom prst="rect">
            <a:avLst/>
          </a:prstGeom>
          <a:noFill/>
          <a:ln w="9525">
            <a:noFill/>
            <a:miter lim="800000"/>
            <a:headEnd/>
            <a:tailEnd/>
          </a:ln>
        </p:spPr>
      </p:pic>
      <p:sp>
        <p:nvSpPr>
          <p:cNvPr id="38919" name="TextBox 6"/>
          <p:cNvSpPr txBox="1">
            <a:spLocks noChangeArrowheads="1"/>
          </p:cNvSpPr>
          <p:nvPr/>
        </p:nvSpPr>
        <p:spPr bwMode="auto">
          <a:xfrm rot="1623988">
            <a:off x="7947025" y="1254125"/>
            <a:ext cx="955675" cy="369888"/>
          </a:xfrm>
          <a:prstGeom prst="rect">
            <a:avLst/>
          </a:prstGeom>
          <a:noFill/>
          <a:ln w="9525">
            <a:noFill/>
            <a:miter lim="800000"/>
            <a:headEnd/>
            <a:tailEnd/>
          </a:ln>
        </p:spPr>
        <p:txBody>
          <a:bodyPr>
            <a:spAutoFit/>
          </a:bodyPr>
          <a:lstStyle/>
          <a:p>
            <a:r>
              <a:rPr lang="en-US" sz="1800">
                <a:latin typeface="Comic Sans MS" pitchFamily="66" charset="0"/>
              </a:rPr>
              <a:t>HO 4</a:t>
            </a:r>
          </a:p>
        </p:txBody>
      </p:sp>
      <p:sp>
        <p:nvSpPr>
          <p:cNvPr id="10"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50721630-FCAA-4985-B380-14CAC9510265}" type="slidenum">
              <a:rPr/>
              <a:pPr fontAlgn="auto">
                <a:spcBef>
                  <a:spcPts val="0"/>
                </a:spcBef>
                <a:spcAft>
                  <a:spcPts val="0"/>
                </a:spcAft>
                <a:defRPr/>
              </a:pPr>
              <a:t>28</a:t>
            </a:fld>
            <a:endParaRPr/>
          </a:p>
        </p:txBody>
      </p:sp>
      <p:sp>
        <p:nvSpPr>
          <p:cNvPr id="39939" name="Title 1"/>
          <p:cNvSpPr>
            <a:spLocks noGrp="1"/>
          </p:cNvSpPr>
          <p:nvPr>
            <p:ph type="title" idx="4294967295"/>
          </p:nvPr>
        </p:nvSpPr>
        <p:spPr>
          <a:xfrm>
            <a:off x="285750" y="628650"/>
            <a:ext cx="8229600" cy="1143000"/>
          </a:xfrm>
        </p:spPr>
        <p:txBody>
          <a:bodyPr/>
          <a:lstStyle/>
          <a:p>
            <a:pPr eaLnBrk="1" hangingPunct="1">
              <a:lnSpc>
                <a:spcPct val="85000"/>
              </a:lnSpc>
            </a:pPr>
            <a:r>
              <a:rPr lang="en-US" smtClean="0"/>
              <a:t>Connected Text Fluency</a:t>
            </a:r>
          </a:p>
        </p:txBody>
      </p:sp>
      <p:sp>
        <p:nvSpPr>
          <p:cNvPr id="39940" name="Content Placeholder 2"/>
          <p:cNvSpPr>
            <a:spLocks noGrp="1"/>
          </p:cNvSpPr>
          <p:nvPr>
            <p:ph idx="4294967295"/>
          </p:nvPr>
        </p:nvSpPr>
        <p:spPr>
          <a:xfrm>
            <a:off x="3932238" y="1725613"/>
            <a:ext cx="5211762" cy="4522787"/>
          </a:xfrm>
        </p:spPr>
        <p:txBody>
          <a:bodyPr/>
          <a:lstStyle/>
          <a:p>
            <a:pPr marL="0" indent="0" eaLnBrk="1" hangingPunct="1">
              <a:buFont typeface="Wingdings" pitchFamily="2" charset="2"/>
              <a:buNone/>
            </a:pPr>
            <a:r>
              <a:rPr lang="en-US" sz="2800" smtClean="0"/>
              <a:t>“When we become fluent at a task, we can devote our attention to other related tasks….Through practice, the reader’s decoding can become so fluent that she pays maximum attention to creating meaning from the words she encounters.”</a:t>
            </a:r>
          </a:p>
        </p:txBody>
      </p:sp>
      <p:pic>
        <p:nvPicPr>
          <p:cNvPr id="33797" name="Picture 5" descr="C:\Documents and Settings\rbeegle\Local Settings\Temporary Internet Files\Content.IE5\N4M9AT4J\MPj04394050000[1].jpg"/>
          <p:cNvPicPr>
            <a:picLocks noChangeAspect="1" noChangeArrowheads="1"/>
          </p:cNvPicPr>
          <p:nvPr/>
        </p:nvPicPr>
        <p:blipFill>
          <a:blip r:embed="rId3" cstate="print"/>
          <a:srcRect/>
          <a:stretch>
            <a:fillRect/>
          </a:stretch>
        </p:blipFill>
        <p:spPr bwMode="auto">
          <a:xfrm>
            <a:off x="286310" y="1752600"/>
            <a:ext cx="3066490" cy="4010025"/>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241300" h="241300"/>
          </a:sp3d>
        </p:spPr>
      </p:pic>
      <p:sp>
        <p:nvSpPr>
          <p:cNvPr id="39942" name="TextBox 5"/>
          <p:cNvSpPr txBox="1">
            <a:spLocks noChangeArrowheads="1"/>
          </p:cNvSpPr>
          <p:nvPr/>
        </p:nvSpPr>
        <p:spPr bwMode="auto">
          <a:xfrm>
            <a:off x="914400" y="5715000"/>
            <a:ext cx="7543800" cy="396875"/>
          </a:xfrm>
          <a:prstGeom prst="rect">
            <a:avLst/>
          </a:prstGeom>
          <a:noFill/>
          <a:ln w="9525">
            <a:noFill/>
            <a:miter lim="800000"/>
            <a:headEnd/>
            <a:tailEnd/>
          </a:ln>
        </p:spPr>
        <p:txBody>
          <a:bodyPr>
            <a:spAutoFit/>
          </a:bodyPr>
          <a:lstStyle/>
          <a:p>
            <a:pPr algn="r"/>
            <a:r>
              <a:rPr lang="en-US" sz="2000">
                <a:solidFill>
                  <a:schemeClr val="tx1"/>
                </a:solidFill>
                <a:latin typeface="Calibri" pitchFamily="34" charset="0"/>
              </a:rPr>
              <a:t>(Rasinski, 2003, p. 77)</a:t>
            </a:r>
          </a:p>
        </p:txBody>
      </p:sp>
      <p:sp>
        <p:nvSpPr>
          <p:cNvPr id="9"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rtlCol="0">
            <a:normAutofit fontScale="90000"/>
          </a:bodyPr>
          <a:lstStyle/>
          <a:p>
            <a:pPr eaLnBrk="1" fontAlgn="auto" hangingPunct="1">
              <a:spcAft>
                <a:spcPts val="0"/>
              </a:spcAft>
              <a:defRPr/>
            </a:pPr>
            <a:r>
              <a:rPr lang="en-US" dirty="0"/>
              <a:t>How Can a Teacher Help Students Build Fluency?</a:t>
            </a:r>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6C663CC9-E1F4-4871-B960-6BC7F54ABFA3}" type="slidenum">
              <a:rPr/>
              <a:pPr fontAlgn="auto">
                <a:spcBef>
                  <a:spcPts val="0"/>
                </a:spcBef>
                <a:spcAft>
                  <a:spcPts val="0"/>
                </a:spcAft>
                <a:defRPr/>
              </a:pPr>
              <a:t>29</a:t>
            </a:fld>
            <a:endParaRPr/>
          </a:p>
        </p:txBody>
      </p:sp>
      <p:sp>
        <p:nvSpPr>
          <p:cNvPr id="6"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The Fluency Bridge</a:t>
            </a:r>
          </a:p>
        </p:txBody>
      </p:sp>
      <p:sp>
        <p:nvSpPr>
          <p:cNvPr id="11267" name="Content Placeholder 2"/>
          <p:cNvSpPr>
            <a:spLocks noGrp="1"/>
          </p:cNvSpPr>
          <p:nvPr>
            <p:ph idx="1"/>
          </p:nvPr>
        </p:nvSpPr>
        <p:spPr/>
        <p:txBody>
          <a:bodyPr/>
          <a:lstStyle/>
          <a:p>
            <a:pPr marL="0" indent="0" eaLnBrk="1" hangingPunct="1">
              <a:buFont typeface="Arial" charset="0"/>
              <a:buNone/>
            </a:pPr>
            <a:r>
              <a:rPr lang="en-US" smtClean="0"/>
              <a:t>“It may be helpful to think of reading fluency as a bridge between the two major components of reading – word decoding and comprehension. At one end of this bridge, fluency connects to accuracy and automaticity in decoding.  At the other end, fluency connects to comprehension through prosody, or expressive interpretations.”</a:t>
            </a:r>
          </a:p>
          <a:p>
            <a:pPr marL="0" indent="0" eaLnBrk="1" hangingPunct="1">
              <a:buFont typeface="Arial" charset="0"/>
              <a:buNone/>
            </a:pPr>
            <a:r>
              <a:rPr lang="en-US" smtClean="0"/>
              <a:t>						</a:t>
            </a:r>
            <a:r>
              <a:rPr lang="en-US" sz="2000" smtClean="0"/>
              <a:t>~ Rasinski, 2004</a:t>
            </a:r>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28465EEC-7091-4CB2-BFE6-8FC3FC7F3C44}" type="slidenum">
              <a:rPr/>
              <a:pPr fontAlgn="auto">
                <a:spcBef>
                  <a:spcPts val="0"/>
                </a:spcBef>
                <a:spcAft>
                  <a:spcPts val="0"/>
                </a:spcAft>
                <a:defRPr/>
              </a:pPr>
              <a:t>3</a:t>
            </a:fld>
            <a:endParaRPr/>
          </a:p>
        </p:txBody>
      </p:sp>
      <p:sp>
        <p:nvSpPr>
          <p:cNvPr id="6"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Small Group Reading Example</a:t>
            </a:r>
          </a:p>
        </p:txBody>
      </p:sp>
      <p:sp>
        <p:nvSpPr>
          <p:cNvPr id="41987" name="Content Placeholder 2"/>
          <p:cNvSpPr>
            <a:spLocks noGrp="1"/>
          </p:cNvSpPr>
          <p:nvPr>
            <p:ph idx="1"/>
          </p:nvPr>
        </p:nvSpPr>
        <p:spPr/>
        <p:txBody>
          <a:bodyPr/>
          <a:lstStyle/>
          <a:p>
            <a:pPr marL="184150" indent="0" eaLnBrk="1" hangingPunct="1">
              <a:lnSpc>
                <a:spcPct val="80000"/>
              </a:lnSpc>
              <a:spcBef>
                <a:spcPct val="40000"/>
              </a:spcBef>
              <a:buFont typeface="Arial" charset="0"/>
              <a:buNone/>
            </a:pPr>
            <a:r>
              <a:rPr lang="en-US" sz="3000" smtClean="0"/>
              <a:t>“Oral reading plays a significant role in effective reading instruction. It is an important tool in any teacher’s kit of instructional strategies. In the earliest grades, oral reading may take on a primary role instruction.</a:t>
            </a:r>
          </a:p>
          <a:p>
            <a:pPr marL="184150" indent="0" eaLnBrk="1" hangingPunct="1">
              <a:lnSpc>
                <a:spcPct val="80000"/>
              </a:lnSpc>
              <a:spcBef>
                <a:spcPct val="40000"/>
              </a:spcBef>
              <a:buFont typeface="Arial" charset="0"/>
              <a:buNone/>
            </a:pPr>
            <a:r>
              <a:rPr lang="en-US" sz="3000" smtClean="0"/>
              <a:t>Oral reading can make reading instruction more varied, more interesting and more powerful. The key is knowing how to use oral reading to its full potential.”</a:t>
            </a:r>
          </a:p>
          <a:p>
            <a:pPr marL="184150" indent="0" eaLnBrk="1" hangingPunct="1">
              <a:lnSpc>
                <a:spcPct val="80000"/>
              </a:lnSpc>
              <a:spcBef>
                <a:spcPct val="40000"/>
              </a:spcBef>
              <a:buFont typeface="Arial" charset="0"/>
              <a:buNone/>
            </a:pPr>
            <a:r>
              <a:rPr lang="en-US" sz="2000" smtClean="0"/>
              <a:t>                                                                                              (Rasinski, 2003, p. 36.)</a:t>
            </a:r>
          </a:p>
          <a:p>
            <a:pPr marL="184150" indent="0" eaLnBrk="1" hangingPunct="1">
              <a:lnSpc>
                <a:spcPct val="80000"/>
              </a:lnSpc>
              <a:spcBef>
                <a:spcPct val="40000"/>
              </a:spcBef>
              <a:buFont typeface="Arial" charset="0"/>
              <a:buNone/>
            </a:pPr>
            <a:endParaRPr lang="en-US" sz="3000" smtClean="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5707D5DE-7311-4FD6-9FAE-D8B0F6105573}" type="slidenum">
              <a:rPr/>
              <a:pPr fontAlgn="auto">
                <a:spcBef>
                  <a:spcPts val="0"/>
                </a:spcBef>
                <a:spcAft>
                  <a:spcPts val="0"/>
                </a:spcAft>
                <a:defRPr/>
              </a:pPr>
              <a:t>30</a:t>
            </a:fld>
            <a:endParaRPr/>
          </a:p>
        </p:txBody>
      </p:sp>
      <p:sp>
        <p:nvSpPr>
          <p:cNvPr id="6"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dissolve">
                                      <p:cBhvr>
                                        <p:cTn id="7" dur="500"/>
                                        <p:tgtEl>
                                          <p:spTgt spid="4198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987">
                                            <p:txEl>
                                              <p:pRg st="1" end="1"/>
                                            </p:txEl>
                                          </p:spTgt>
                                        </p:tgtEl>
                                        <p:attrNameLst>
                                          <p:attrName>style.visibility</p:attrName>
                                        </p:attrNameLst>
                                      </p:cBhvr>
                                      <p:to>
                                        <p:strVal val="visible"/>
                                      </p:to>
                                    </p:set>
                                    <p:animEffect transition="in" filter="dissolve">
                                      <p:cBhvr>
                                        <p:cTn id="10" dur="500"/>
                                        <p:tgtEl>
                                          <p:spTgt spid="4198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Effect transition="in" filter="dissolve">
                                      <p:cBhvr>
                                        <p:cTn id="13"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rtlCol="0">
            <a:normAutofit fontScale="92500"/>
          </a:bodyPr>
          <a:lstStyle/>
          <a:p>
            <a:pPr marL="0" indent="0" eaLnBrk="1" fontAlgn="auto" hangingPunct="1">
              <a:spcBef>
                <a:spcPct val="0"/>
              </a:spcBef>
              <a:spcAft>
                <a:spcPts val="0"/>
              </a:spcAft>
              <a:buFontTx/>
              <a:buNone/>
              <a:defRPr/>
            </a:pPr>
            <a:r>
              <a:rPr lang="en-US" dirty="0" smtClean="0"/>
              <a:t>“Despite its widespread use, round-robin reading has never been widely advocated nor endorsed by scholars of reading.”</a:t>
            </a:r>
          </a:p>
          <a:p>
            <a:pPr marL="0" indent="0" algn="r" eaLnBrk="1" fontAlgn="auto" hangingPunct="1">
              <a:spcBef>
                <a:spcPct val="0"/>
              </a:spcBef>
              <a:spcAft>
                <a:spcPts val="0"/>
              </a:spcAft>
              <a:buFontTx/>
              <a:buNone/>
              <a:defRPr/>
            </a:pPr>
            <a:endParaRPr lang="en-US" sz="1200" dirty="0" smtClean="0"/>
          </a:p>
          <a:p>
            <a:pPr marL="0" indent="0" algn="ctr" eaLnBrk="1" fontAlgn="auto" hangingPunct="1">
              <a:spcBef>
                <a:spcPct val="0"/>
              </a:spcBef>
              <a:spcAft>
                <a:spcPts val="0"/>
              </a:spcAft>
              <a:buFontTx/>
              <a:buNone/>
              <a:defRPr/>
            </a:pPr>
            <a:r>
              <a:rPr lang="en-US" sz="2000" dirty="0" smtClean="0"/>
              <a:t>                                                               (</a:t>
            </a:r>
            <a:r>
              <a:rPr lang="en-US" sz="2000" dirty="0" err="1" smtClean="0"/>
              <a:t>Rasinski</a:t>
            </a:r>
            <a:r>
              <a:rPr lang="en-US" sz="2000" dirty="0" smtClean="0"/>
              <a:t>, 2003, p. 20)</a:t>
            </a:r>
            <a:r>
              <a:rPr lang="en-US" sz="1200" dirty="0" smtClean="0"/>
              <a:t>  </a:t>
            </a:r>
          </a:p>
          <a:p>
            <a:pPr marL="0" indent="0" algn="r" eaLnBrk="1" fontAlgn="auto" hangingPunct="1">
              <a:spcBef>
                <a:spcPct val="0"/>
              </a:spcBef>
              <a:spcAft>
                <a:spcPts val="0"/>
              </a:spcAft>
              <a:buFontTx/>
              <a:buNone/>
              <a:defRPr/>
            </a:pPr>
            <a:endParaRPr lang="en-US" sz="1200" dirty="0" smtClean="0"/>
          </a:p>
          <a:p>
            <a:pPr marL="0" indent="0" algn="r" eaLnBrk="1" fontAlgn="auto" hangingPunct="1">
              <a:spcBef>
                <a:spcPct val="0"/>
              </a:spcBef>
              <a:spcAft>
                <a:spcPts val="0"/>
              </a:spcAft>
              <a:buFontTx/>
              <a:buNone/>
              <a:defRPr/>
            </a:pPr>
            <a:endParaRPr lang="en-US" sz="1200" dirty="0" smtClean="0"/>
          </a:p>
          <a:p>
            <a:pPr marL="0" indent="0" eaLnBrk="1" fontAlgn="auto" hangingPunct="1">
              <a:spcBef>
                <a:spcPct val="0"/>
              </a:spcBef>
              <a:spcAft>
                <a:spcPts val="0"/>
              </a:spcAft>
              <a:buFontTx/>
              <a:buNone/>
              <a:defRPr/>
            </a:pPr>
            <a:r>
              <a:rPr lang="en-US" dirty="0" smtClean="0"/>
              <a:t>“It is evident that with round-robin procedures students receive little actual practice in reading because no child is allowed to read for very long.”</a:t>
            </a:r>
            <a:endParaRPr lang="en-US" sz="1100" dirty="0" smtClean="0"/>
          </a:p>
          <a:p>
            <a:pPr marL="0" indent="0" algn="r" eaLnBrk="1" fontAlgn="auto" hangingPunct="1">
              <a:spcBef>
                <a:spcPct val="0"/>
              </a:spcBef>
              <a:spcAft>
                <a:spcPts val="0"/>
              </a:spcAft>
              <a:buFontTx/>
              <a:buNone/>
              <a:defRPr/>
            </a:pPr>
            <a:endParaRPr lang="en-US" sz="1200" dirty="0" smtClean="0"/>
          </a:p>
          <a:p>
            <a:pPr marL="0" indent="0" algn="ctr" eaLnBrk="1" fontAlgn="auto" hangingPunct="1">
              <a:spcBef>
                <a:spcPct val="0"/>
              </a:spcBef>
              <a:spcAft>
                <a:spcPts val="0"/>
              </a:spcAft>
              <a:buFontTx/>
              <a:buNone/>
              <a:defRPr/>
            </a:pPr>
            <a:r>
              <a:rPr lang="en-US" sz="2000" dirty="0" smtClean="0"/>
              <a:t>                              (National Reading Panel, 2000, p. 3-11)</a:t>
            </a:r>
            <a:r>
              <a:rPr lang="en-US" sz="1100" dirty="0" smtClean="0"/>
              <a:t>  </a:t>
            </a:r>
            <a:endParaRPr lang="en-US" sz="1200" dirty="0" smtClean="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361A225B-A3ED-48C5-8103-EA6C7AD17F87}" type="slidenum">
              <a:rPr/>
              <a:pPr fontAlgn="auto">
                <a:spcBef>
                  <a:spcPts val="0"/>
                </a:spcBef>
                <a:spcAft>
                  <a:spcPts val="0"/>
                </a:spcAft>
                <a:defRPr/>
              </a:pPr>
              <a:t>31</a:t>
            </a:fld>
            <a:endParaRPr/>
          </a:p>
        </p:txBody>
      </p:sp>
      <p:sp>
        <p:nvSpPr>
          <p:cNvPr id="44038" name="Title 4"/>
          <p:cNvSpPr>
            <a:spLocks/>
          </p:cNvSpPr>
          <p:nvPr/>
        </p:nvSpPr>
        <p:spPr bwMode="auto">
          <a:xfrm>
            <a:off x="838200" y="914400"/>
            <a:ext cx="7543800" cy="838200"/>
          </a:xfrm>
          <a:prstGeom prst="rect">
            <a:avLst/>
          </a:prstGeom>
          <a:noFill/>
          <a:ln w="9525">
            <a:noFill/>
            <a:miter lim="800000"/>
            <a:headEnd/>
            <a:tailEnd/>
          </a:ln>
          <a:effectLst/>
        </p:spPr>
        <p:txBody>
          <a:bodyPr anchor="ctr"/>
          <a:lstStyle/>
          <a:p>
            <a:pPr algn="ctr">
              <a:defRPr/>
            </a:pPr>
            <a:r>
              <a:rPr lang="en-US" sz="4000" dirty="0">
                <a:solidFill>
                  <a:srgbClr val="5EAD16"/>
                </a:solidFill>
                <a:latin typeface="+mj-lt"/>
                <a:ea typeface="+mj-ea"/>
                <a:cs typeface="Adobe Arabic" pitchFamily="18" charset="-78"/>
              </a:rPr>
              <a:t>Related Research</a:t>
            </a:r>
          </a:p>
        </p:txBody>
      </p:sp>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0DA822AD-577B-4973-982B-7621A609FA2A}" type="slidenum">
              <a:rPr/>
              <a:pPr fontAlgn="auto">
                <a:spcBef>
                  <a:spcPts val="0"/>
                </a:spcBef>
                <a:spcAft>
                  <a:spcPts val="0"/>
                </a:spcAft>
                <a:defRPr/>
              </a:pPr>
              <a:t>32</a:t>
            </a:fld>
            <a:endParaRPr/>
          </a:p>
        </p:txBody>
      </p:sp>
      <p:sp>
        <p:nvSpPr>
          <p:cNvPr id="44035" name="Content Placeholder 2"/>
          <p:cNvSpPr>
            <a:spLocks noGrp="1"/>
          </p:cNvSpPr>
          <p:nvPr>
            <p:ph idx="4294967295"/>
          </p:nvPr>
        </p:nvSpPr>
        <p:spPr>
          <a:xfrm>
            <a:off x="284163" y="2057400"/>
            <a:ext cx="8154987" cy="4164013"/>
          </a:xfrm>
        </p:spPr>
        <p:txBody>
          <a:bodyPr/>
          <a:lstStyle/>
          <a:p>
            <a:pPr eaLnBrk="1" hangingPunct="1">
              <a:lnSpc>
                <a:spcPct val="90000"/>
              </a:lnSpc>
              <a:spcBef>
                <a:spcPct val="40000"/>
              </a:spcBef>
              <a:spcAft>
                <a:spcPct val="10000"/>
              </a:spcAft>
              <a:buFont typeface="Wingdings" pitchFamily="2" charset="2"/>
              <a:buChar char="§"/>
            </a:pPr>
            <a:r>
              <a:rPr lang="en-US" sz="3600" smtClean="0"/>
              <a:t>Effectively model fluent reading</a:t>
            </a:r>
          </a:p>
          <a:p>
            <a:pPr eaLnBrk="1" hangingPunct="1">
              <a:lnSpc>
                <a:spcPct val="90000"/>
              </a:lnSpc>
              <a:spcBef>
                <a:spcPct val="40000"/>
              </a:spcBef>
              <a:spcAft>
                <a:spcPct val="10000"/>
              </a:spcAft>
              <a:buFont typeface="Wingdings" pitchFamily="2" charset="2"/>
              <a:buChar char="§"/>
            </a:pPr>
            <a:r>
              <a:rPr lang="en-US" sz="3600" smtClean="0"/>
              <a:t>Provide oral support of student reading through structured oral reading practice</a:t>
            </a:r>
          </a:p>
          <a:p>
            <a:pPr eaLnBrk="1" hangingPunct="1">
              <a:lnSpc>
                <a:spcPct val="90000"/>
              </a:lnSpc>
              <a:spcBef>
                <a:spcPct val="40000"/>
              </a:spcBef>
              <a:spcAft>
                <a:spcPct val="10000"/>
              </a:spcAft>
              <a:buFont typeface="Wingdings" pitchFamily="2" charset="2"/>
              <a:buChar char="§"/>
            </a:pPr>
            <a:r>
              <a:rPr lang="en-US" sz="3600" smtClean="0"/>
              <a:t>Offer multiple opportunities for practice</a:t>
            </a:r>
          </a:p>
          <a:p>
            <a:pPr eaLnBrk="1" hangingPunct="1">
              <a:lnSpc>
                <a:spcPct val="90000"/>
              </a:lnSpc>
              <a:spcBef>
                <a:spcPct val="40000"/>
              </a:spcBef>
              <a:spcAft>
                <a:spcPct val="10000"/>
              </a:spcAft>
              <a:buFont typeface="Wingdings" pitchFamily="2" charset="2"/>
              <a:buChar char="§"/>
            </a:pPr>
            <a:r>
              <a:rPr lang="en-US" sz="3600" smtClean="0"/>
              <a:t>Encourage fluency through phrasing</a:t>
            </a:r>
          </a:p>
          <a:p>
            <a:pPr eaLnBrk="1" hangingPunct="1"/>
            <a:endParaRPr lang="en-US" smtClean="0"/>
          </a:p>
        </p:txBody>
      </p:sp>
      <p:sp>
        <p:nvSpPr>
          <p:cNvPr id="44036" name="Title 1"/>
          <p:cNvSpPr>
            <a:spLocks noGrp="1"/>
          </p:cNvSpPr>
          <p:nvPr>
            <p:ph type="title" idx="4294967295"/>
          </p:nvPr>
        </p:nvSpPr>
        <p:spPr>
          <a:xfrm>
            <a:off x="496888" y="742950"/>
            <a:ext cx="8229600" cy="1139825"/>
          </a:xfrm>
        </p:spPr>
        <p:txBody>
          <a:bodyPr/>
          <a:lstStyle/>
          <a:p>
            <a:pPr eaLnBrk="1" hangingPunct="1"/>
            <a:r>
              <a:rPr lang="en-US" smtClean="0"/>
              <a:t>Ways to Build Reading Fluency</a:t>
            </a:r>
          </a:p>
        </p:txBody>
      </p:sp>
      <p:sp>
        <p:nvSpPr>
          <p:cNvPr id="44037" name="TextBox 5"/>
          <p:cNvSpPr txBox="1">
            <a:spLocks noChangeArrowheads="1"/>
          </p:cNvSpPr>
          <p:nvPr/>
        </p:nvSpPr>
        <p:spPr bwMode="auto">
          <a:xfrm>
            <a:off x="381000" y="5486400"/>
            <a:ext cx="8077200" cy="396875"/>
          </a:xfrm>
          <a:prstGeom prst="rect">
            <a:avLst/>
          </a:prstGeom>
          <a:noFill/>
          <a:ln w="9525">
            <a:noFill/>
            <a:miter lim="800000"/>
            <a:headEnd/>
            <a:tailEnd/>
          </a:ln>
        </p:spPr>
        <p:txBody>
          <a:bodyPr>
            <a:spAutoFit/>
          </a:bodyPr>
          <a:lstStyle/>
          <a:p>
            <a:pPr algn="r"/>
            <a:r>
              <a:rPr lang="en-US" sz="2000">
                <a:solidFill>
                  <a:schemeClr val="tx1"/>
                </a:solidFill>
                <a:latin typeface="Calibri" pitchFamily="34" charset="0"/>
              </a:rPr>
              <a:t>(Rasinski, 2003)</a:t>
            </a:r>
          </a:p>
        </p:txBody>
      </p:sp>
      <p:sp>
        <p:nvSpPr>
          <p:cNvPr id="8"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AEFAED79-11C3-4A15-BBEF-14C9C8B5225D}" type="slidenum">
              <a:rPr/>
              <a:pPr fontAlgn="auto">
                <a:spcBef>
                  <a:spcPts val="0"/>
                </a:spcBef>
                <a:spcAft>
                  <a:spcPts val="0"/>
                </a:spcAft>
                <a:defRPr/>
              </a:pPr>
              <a:t>33</a:t>
            </a:fld>
            <a:endParaRPr/>
          </a:p>
        </p:txBody>
      </p:sp>
      <p:sp>
        <p:nvSpPr>
          <p:cNvPr id="45059" name="Title 1"/>
          <p:cNvSpPr>
            <a:spLocks noGrp="1"/>
          </p:cNvSpPr>
          <p:nvPr>
            <p:ph type="title" idx="4294967295"/>
          </p:nvPr>
        </p:nvSpPr>
        <p:spPr>
          <a:xfrm>
            <a:off x="609600" y="742950"/>
            <a:ext cx="8153400" cy="1139825"/>
          </a:xfrm>
        </p:spPr>
        <p:txBody>
          <a:bodyPr/>
          <a:lstStyle/>
          <a:p>
            <a:pPr eaLnBrk="1" hangingPunct="1"/>
            <a:r>
              <a:rPr lang="en-US" smtClean="0"/>
              <a:t>Effectively Model Fluent Reading</a:t>
            </a:r>
          </a:p>
        </p:txBody>
      </p:sp>
      <p:sp>
        <p:nvSpPr>
          <p:cNvPr id="45060" name="Content Placeholder 2"/>
          <p:cNvSpPr>
            <a:spLocks noGrp="1"/>
          </p:cNvSpPr>
          <p:nvPr>
            <p:ph idx="4294967295"/>
          </p:nvPr>
        </p:nvSpPr>
        <p:spPr>
          <a:xfrm>
            <a:off x="457200" y="1981200"/>
            <a:ext cx="8181975" cy="4070350"/>
          </a:xfrm>
        </p:spPr>
        <p:txBody>
          <a:bodyPr/>
          <a:lstStyle/>
          <a:p>
            <a:pPr marL="514350" indent="-514350" eaLnBrk="1" hangingPunct="1">
              <a:spcBef>
                <a:spcPct val="30000"/>
              </a:spcBef>
              <a:buFont typeface="Calibri" pitchFamily="34" charset="0"/>
              <a:buAutoNum type="arabicPeriod"/>
            </a:pPr>
            <a:r>
              <a:rPr lang="en-US" sz="3400" smtClean="0"/>
              <a:t>Read with expression and enthusiasm</a:t>
            </a:r>
          </a:p>
          <a:p>
            <a:pPr marL="514350" indent="-514350" eaLnBrk="1" hangingPunct="1">
              <a:spcBef>
                <a:spcPct val="30000"/>
              </a:spcBef>
              <a:buFont typeface="Calibri" pitchFamily="34" charset="0"/>
              <a:buAutoNum type="arabicPeriod"/>
            </a:pPr>
            <a:r>
              <a:rPr lang="en-US" sz="3400" smtClean="0"/>
              <a:t>Draw attention to how the passage is read</a:t>
            </a:r>
          </a:p>
          <a:p>
            <a:pPr marL="514350" indent="-514350" eaLnBrk="1" hangingPunct="1">
              <a:spcBef>
                <a:spcPct val="30000"/>
              </a:spcBef>
              <a:buFont typeface="Calibri" pitchFamily="34" charset="0"/>
              <a:buAutoNum type="arabicPeriod"/>
            </a:pPr>
            <a:r>
              <a:rPr lang="en-US" sz="3400" smtClean="0"/>
              <a:t>Demonstrate examples and non-examples</a:t>
            </a:r>
            <a:endParaRPr lang="en-US" smtClean="0"/>
          </a:p>
        </p:txBody>
      </p:sp>
      <p:pic>
        <p:nvPicPr>
          <p:cNvPr id="45061" name="Picture 7" descr="C:\Users\ddycha\AppData\Local\Microsoft\Windows\Temporary Internet Files\Content.IE5\KTRFEBYE\ECO_036[3].jpg"/>
          <p:cNvPicPr>
            <a:picLocks noChangeAspect="1" noChangeArrowheads="1"/>
          </p:cNvPicPr>
          <p:nvPr/>
        </p:nvPicPr>
        <p:blipFill>
          <a:blip r:embed="rId3"/>
          <a:srcRect/>
          <a:stretch>
            <a:fillRect/>
          </a:stretch>
        </p:blipFill>
        <p:spPr bwMode="auto">
          <a:xfrm>
            <a:off x="3429000" y="3962400"/>
            <a:ext cx="2184400" cy="2468563"/>
          </a:xfrm>
          <a:prstGeom prst="rect">
            <a:avLst/>
          </a:prstGeom>
          <a:noFill/>
          <a:ln w="9525">
            <a:noFill/>
            <a:miter lim="800000"/>
            <a:headEnd/>
            <a:tailEnd/>
          </a:ln>
        </p:spPr>
      </p:pic>
      <p:sp>
        <p:nvSpPr>
          <p:cNvPr id="8"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1562100" y="1876425"/>
            <a:ext cx="6896100" cy="4525963"/>
          </a:xfrm>
        </p:spPr>
        <p:txBody>
          <a:bodyPr/>
          <a:lstStyle/>
          <a:p>
            <a:pPr marL="0" indent="0" eaLnBrk="1" hangingPunct="1">
              <a:lnSpc>
                <a:spcPct val="80000"/>
              </a:lnSpc>
              <a:spcBef>
                <a:spcPct val="0"/>
              </a:spcBef>
              <a:buFont typeface="Wingdings" pitchFamily="2" charset="2"/>
              <a:buNone/>
            </a:pPr>
            <a:r>
              <a:rPr lang="en-US" sz="2400" b="1" smtClean="0"/>
              <a:t>Robot Reading: </a:t>
            </a:r>
            <a:r>
              <a:rPr lang="en-US" sz="2400" smtClean="0"/>
              <a:t>Students read without expression </a:t>
            </a:r>
          </a:p>
          <a:p>
            <a:pPr marL="0" indent="0" eaLnBrk="1" hangingPunct="1">
              <a:lnSpc>
                <a:spcPct val="80000"/>
              </a:lnSpc>
              <a:spcBef>
                <a:spcPct val="0"/>
              </a:spcBef>
              <a:buFont typeface="Wingdings" pitchFamily="2" charset="2"/>
              <a:buNone/>
            </a:pPr>
            <a:endParaRPr lang="en-US" sz="2000" smtClean="0"/>
          </a:p>
          <a:p>
            <a:pPr marL="0" indent="0" eaLnBrk="1" hangingPunct="1">
              <a:lnSpc>
                <a:spcPct val="80000"/>
              </a:lnSpc>
              <a:spcBef>
                <a:spcPct val="35000"/>
              </a:spcBef>
              <a:buFont typeface="Wingdings" pitchFamily="2" charset="2"/>
              <a:buNone/>
            </a:pPr>
            <a:endParaRPr lang="en-US" sz="2400" b="1" smtClean="0"/>
          </a:p>
          <a:p>
            <a:pPr marL="0" indent="0" eaLnBrk="1" hangingPunct="1">
              <a:lnSpc>
                <a:spcPct val="80000"/>
              </a:lnSpc>
              <a:spcBef>
                <a:spcPct val="35000"/>
              </a:spcBef>
              <a:buFont typeface="Wingdings" pitchFamily="2" charset="2"/>
              <a:buNone/>
            </a:pPr>
            <a:r>
              <a:rPr lang="en-US" sz="2400" b="1" smtClean="0"/>
              <a:t>Race Car Reading: </a:t>
            </a:r>
            <a:r>
              <a:rPr lang="en-US" sz="2400" smtClean="0"/>
              <a:t>Students attempt to read as quickly as possible</a:t>
            </a:r>
          </a:p>
          <a:p>
            <a:pPr marL="0" indent="0" eaLnBrk="1" hangingPunct="1">
              <a:lnSpc>
                <a:spcPct val="80000"/>
              </a:lnSpc>
              <a:spcBef>
                <a:spcPct val="35000"/>
              </a:spcBef>
              <a:buFont typeface="Wingdings" pitchFamily="2" charset="2"/>
              <a:buNone/>
            </a:pPr>
            <a:endParaRPr lang="en-US" sz="2000" smtClean="0"/>
          </a:p>
          <a:p>
            <a:pPr marL="0" indent="0" eaLnBrk="1" hangingPunct="1">
              <a:lnSpc>
                <a:spcPct val="80000"/>
              </a:lnSpc>
              <a:spcBef>
                <a:spcPct val="35000"/>
              </a:spcBef>
              <a:buFont typeface="Wingdings" pitchFamily="2" charset="2"/>
              <a:buNone/>
            </a:pPr>
            <a:r>
              <a:rPr lang="en-US" sz="2400" b="1" smtClean="0"/>
              <a:t>Stop-and-Go Reading: </a:t>
            </a:r>
            <a:r>
              <a:rPr lang="en-US" sz="2400" smtClean="0"/>
              <a:t>Students stop when they come to a word they don’t know and wait for someone to tell them the word</a:t>
            </a:r>
          </a:p>
          <a:p>
            <a:pPr marL="0" indent="0" eaLnBrk="1" hangingPunct="1">
              <a:lnSpc>
                <a:spcPct val="80000"/>
              </a:lnSpc>
              <a:spcBef>
                <a:spcPct val="35000"/>
              </a:spcBef>
              <a:buFont typeface="Wingdings" pitchFamily="2" charset="2"/>
              <a:buNone/>
            </a:pPr>
            <a:endParaRPr lang="en-US" sz="2000" smtClean="0"/>
          </a:p>
          <a:p>
            <a:pPr marL="0" indent="0" eaLnBrk="1" hangingPunct="1">
              <a:lnSpc>
                <a:spcPct val="80000"/>
              </a:lnSpc>
              <a:spcBef>
                <a:spcPct val="35000"/>
              </a:spcBef>
              <a:buFont typeface="Wingdings" pitchFamily="2" charset="2"/>
              <a:buNone/>
            </a:pPr>
            <a:r>
              <a:rPr lang="en-US" sz="2400" b="1" smtClean="0"/>
              <a:t>Slow-and-Steady Reading: </a:t>
            </a:r>
            <a:r>
              <a:rPr lang="en-US" sz="2400" smtClean="0"/>
              <a:t>Students read at a slow, steady rate for the entire passage</a:t>
            </a:r>
          </a:p>
          <a:p>
            <a:pPr marL="0" indent="0" eaLnBrk="1" hangingPunct="1">
              <a:lnSpc>
                <a:spcPct val="90000"/>
              </a:lnSpc>
              <a:buFont typeface="Wingdings" pitchFamily="2" charset="2"/>
              <a:buNone/>
            </a:pPr>
            <a:endParaRPr lang="en-US" sz="2400" smtClean="0"/>
          </a:p>
        </p:txBody>
      </p:sp>
      <p:sp>
        <p:nvSpPr>
          <p:cNvPr id="13" name="TextBox 12"/>
          <p:cNvSpPr txBox="1"/>
          <p:nvPr/>
        </p:nvSpPr>
        <p:spPr>
          <a:xfrm>
            <a:off x="1219200" y="762000"/>
            <a:ext cx="6477000" cy="708025"/>
          </a:xfrm>
          <a:prstGeom prst="rect">
            <a:avLst/>
          </a:prstGeom>
          <a:noFill/>
        </p:spPr>
        <p:txBody>
          <a:bodyPr>
            <a:spAutoFit/>
          </a:bodyPr>
          <a:lstStyle/>
          <a:p>
            <a:pPr algn="ctr">
              <a:defRPr/>
            </a:pPr>
            <a:r>
              <a:rPr lang="en-US" sz="4000" dirty="0">
                <a:solidFill>
                  <a:srgbClr val="5EAD16"/>
                </a:solidFill>
                <a:latin typeface="+mj-lt"/>
                <a:ea typeface="+mj-ea"/>
                <a:cs typeface="Adobe Arabic" pitchFamily="18" charset="-78"/>
              </a:rPr>
              <a:t>Fluency: Non-Examples</a:t>
            </a:r>
          </a:p>
        </p:txBody>
      </p:sp>
      <p:pic>
        <p:nvPicPr>
          <p:cNvPr id="25602" name="Picture 2" descr="C:\Documents and Settings\cgoodrow\Local Settings\Temporary Internet Files\Content.IE5\QS5SEW8A\MPj04276540000[1].jpg"/>
          <p:cNvPicPr>
            <a:picLocks noChangeAspect="1" noChangeArrowheads="1"/>
          </p:cNvPicPr>
          <p:nvPr/>
        </p:nvPicPr>
        <p:blipFill>
          <a:blip r:embed="rId3" cstate="print"/>
          <a:srcRect/>
          <a:stretch>
            <a:fillRect/>
          </a:stretch>
        </p:blipFill>
        <p:spPr bwMode="auto">
          <a:xfrm>
            <a:off x="551653" y="1549431"/>
            <a:ext cx="763613" cy="1039813"/>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27000" h="133350"/>
          </a:sp3d>
        </p:spPr>
      </p:pic>
      <p:pic>
        <p:nvPicPr>
          <p:cNvPr id="46085" name="Picture 4" descr="C:\Documents and Settings\cgoodrow\Local Settings\Temporary Internet Files\Content.IE5\NYBQ2IWA\MCj03985470000[1].wmf"/>
          <p:cNvPicPr>
            <a:picLocks noChangeAspect="1" noChangeArrowheads="1"/>
          </p:cNvPicPr>
          <p:nvPr/>
        </p:nvPicPr>
        <p:blipFill>
          <a:blip r:embed="rId4"/>
          <a:srcRect/>
          <a:stretch>
            <a:fillRect/>
          </a:stretch>
        </p:blipFill>
        <p:spPr bwMode="auto">
          <a:xfrm>
            <a:off x="74613" y="2895600"/>
            <a:ext cx="1493837" cy="790575"/>
          </a:xfrm>
          <a:prstGeom prst="rect">
            <a:avLst/>
          </a:prstGeom>
          <a:noFill/>
          <a:ln w="9525">
            <a:noFill/>
            <a:miter lim="800000"/>
            <a:headEnd/>
            <a:tailEnd/>
          </a:ln>
        </p:spPr>
      </p:pic>
      <p:pic>
        <p:nvPicPr>
          <p:cNvPr id="46086" name="Picture 5" descr="C:\Documents and Settings\cgoodrow\Local Settings\Temporary Internet Files\Content.IE5\1TTJYVJL\MCj03556350000[1].wmf"/>
          <p:cNvPicPr>
            <a:picLocks noChangeAspect="1" noChangeArrowheads="1"/>
          </p:cNvPicPr>
          <p:nvPr/>
        </p:nvPicPr>
        <p:blipFill>
          <a:blip r:embed="rId5"/>
          <a:srcRect/>
          <a:stretch>
            <a:fillRect/>
          </a:stretch>
        </p:blipFill>
        <p:spPr bwMode="auto">
          <a:xfrm>
            <a:off x="393700" y="4038600"/>
            <a:ext cx="854075" cy="838200"/>
          </a:xfrm>
          <a:prstGeom prst="rect">
            <a:avLst/>
          </a:prstGeom>
          <a:noFill/>
          <a:ln w="9525">
            <a:noFill/>
            <a:miter lim="800000"/>
            <a:headEnd/>
            <a:tailEnd/>
          </a:ln>
        </p:spPr>
      </p:pic>
      <p:pic>
        <p:nvPicPr>
          <p:cNvPr id="46087" name="Picture 6" descr="C:\Documents and Settings\cgoodrow\Local Settings\Temporary Internet Files\Content.IE5\NYBQ2IWA\MCj04241340000[1].wmf"/>
          <p:cNvPicPr>
            <a:picLocks noChangeAspect="1" noChangeArrowheads="1"/>
          </p:cNvPicPr>
          <p:nvPr/>
        </p:nvPicPr>
        <p:blipFill>
          <a:blip r:embed="rId6"/>
          <a:srcRect/>
          <a:stretch>
            <a:fillRect/>
          </a:stretch>
        </p:blipFill>
        <p:spPr bwMode="auto">
          <a:xfrm>
            <a:off x="331788" y="5246688"/>
            <a:ext cx="1143000" cy="720725"/>
          </a:xfrm>
          <a:prstGeom prst="rect">
            <a:avLst/>
          </a:prstGeom>
          <a:noFill/>
          <a:ln w="9525">
            <a:noFill/>
            <a:miter lim="800000"/>
            <a:headEnd/>
            <a:tailEnd/>
          </a:ln>
        </p:spPr>
      </p:pic>
      <p:sp>
        <p:nvSpPr>
          <p:cNvPr id="9"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FDC484CB-F5CA-49DA-BABA-6B3FF398C80C}" type="slidenum">
              <a:rPr/>
              <a:pPr fontAlgn="auto">
                <a:spcBef>
                  <a:spcPts val="0"/>
                </a:spcBef>
                <a:spcAft>
                  <a:spcPts val="0"/>
                </a:spcAft>
                <a:defRPr/>
              </a:pPr>
              <a:t>35</a:t>
            </a:fld>
            <a:endParaRPr/>
          </a:p>
        </p:txBody>
      </p:sp>
      <p:sp>
        <p:nvSpPr>
          <p:cNvPr id="48131" name="Content Placeholder 2"/>
          <p:cNvSpPr>
            <a:spLocks noGrp="1"/>
          </p:cNvSpPr>
          <p:nvPr>
            <p:ph idx="4294967295"/>
          </p:nvPr>
        </p:nvSpPr>
        <p:spPr>
          <a:xfrm>
            <a:off x="304800" y="1920875"/>
            <a:ext cx="8534400" cy="4572000"/>
          </a:xfrm>
        </p:spPr>
        <p:txBody>
          <a:bodyPr/>
          <a:lstStyle/>
          <a:p>
            <a:pPr marL="0" indent="0" algn="ctr" eaLnBrk="1" hangingPunct="1">
              <a:buFont typeface="Wingdings" pitchFamily="2" charset="2"/>
              <a:buNone/>
            </a:pPr>
            <a:r>
              <a:rPr lang="en-US" smtClean="0"/>
              <a:t>“Every time we read to a child, we’re sending a ‘pleasure’ message to the child’s brain.  You could even call it a commercial, conditioning the child to associate books and print with pleasure.”</a:t>
            </a:r>
          </a:p>
          <a:p>
            <a:pPr marL="0" indent="0" eaLnBrk="1" hangingPunct="1">
              <a:buFont typeface="Wingdings" pitchFamily="2" charset="2"/>
              <a:buNone/>
            </a:pPr>
            <a:endParaRPr lang="en-US" smtClean="0"/>
          </a:p>
          <a:p>
            <a:pPr marL="0" indent="0" algn="ctr" eaLnBrk="1" hangingPunct="1">
              <a:buFont typeface="Wingdings" pitchFamily="2" charset="2"/>
              <a:buNone/>
            </a:pPr>
            <a:endParaRPr lang="en-US" sz="2400" smtClean="0"/>
          </a:p>
          <a:p>
            <a:pPr marL="0" indent="0" algn="ctr" eaLnBrk="1" hangingPunct="1">
              <a:buFont typeface="Wingdings" pitchFamily="2" charset="2"/>
              <a:buNone/>
            </a:pPr>
            <a:r>
              <a:rPr lang="en-US" b="1" smtClean="0"/>
              <a:t>Remember, students of ALL ages </a:t>
            </a:r>
          </a:p>
          <a:p>
            <a:pPr marL="0" indent="0" algn="ctr" eaLnBrk="1" hangingPunct="1">
              <a:buFont typeface="Wingdings" pitchFamily="2" charset="2"/>
              <a:buNone/>
            </a:pPr>
            <a:r>
              <a:rPr lang="en-US" b="1" smtClean="0"/>
              <a:t>love being read to! </a:t>
            </a:r>
          </a:p>
        </p:txBody>
      </p:sp>
      <p:sp>
        <p:nvSpPr>
          <p:cNvPr id="48132" name="TextBox 4"/>
          <p:cNvSpPr txBox="1">
            <a:spLocks noChangeArrowheads="1"/>
          </p:cNvSpPr>
          <p:nvPr/>
        </p:nvSpPr>
        <p:spPr bwMode="auto">
          <a:xfrm>
            <a:off x="1828800" y="3810000"/>
            <a:ext cx="5257800" cy="396875"/>
          </a:xfrm>
          <a:prstGeom prst="rect">
            <a:avLst/>
          </a:prstGeom>
          <a:noFill/>
          <a:ln w="9525">
            <a:noFill/>
            <a:miter lim="800000"/>
            <a:headEnd/>
            <a:tailEnd/>
          </a:ln>
        </p:spPr>
        <p:txBody>
          <a:bodyPr>
            <a:spAutoFit/>
          </a:bodyPr>
          <a:lstStyle/>
          <a:p>
            <a:pPr algn="ctr"/>
            <a:r>
              <a:rPr lang="en-US" sz="2000">
                <a:solidFill>
                  <a:schemeClr val="tx1"/>
                </a:solidFill>
                <a:latin typeface="Calibri" pitchFamily="34" charset="0"/>
              </a:rPr>
              <a:t>(Trelease ,1995, as cited in Rasinski, 2003, p. 39)</a:t>
            </a:r>
          </a:p>
        </p:txBody>
      </p:sp>
      <p:sp>
        <p:nvSpPr>
          <p:cNvPr id="44038" name="Title 1"/>
          <p:cNvSpPr>
            <a:spLocks/>
          </p:cNvSpPr>
          <p:nvPr/>
        </p:nvSpPr>
        <p:spPr bwMode="auto">
          <a:xfrm>
            <a:off x="762000" y="690563"/>
            <a:ext cx="80010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r>
              <a:rPr lang="en-US" sz="4000" dirty="0">
                <a:solidFill>
                  <a:srgbClr val="5EAD16"/>
                </a:solidFill>
                <a:latin typeface="+mj-lt"/>
                <a:ea typeface="+mj-ea"/>
                <a:cs typeface="Adobe Arabic" pitchFamily="18" charset="-78"/>
              </a:rPr>
              <a:t>Effectively Model Fluent Reading</a:t>
            </a:r>
          </a:p>
        </p:txBody>
      </p:sp>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F3D52302-AB16-4E1C-889E-FDA3D6191C62}" type="slidenum">
              <a:rPr/>
              <a:pPr fontAlgn="auto">
                <a:spcBef>
                  <a:spcPts val="0"/>
                </a:spcBef>
                <a:spcAft>
                  <a:spcPts val="0"/>
                </a:spcAft>
                <a:defRPr/>
              </a:pPr>
              <a:t>36</a:t>
            </a:fld>
            <a:endParaRPr/>
          </a:p>
        </p:txBody>
      </p:sp>
      <p:sp>
        <p:nvSpPr>
          <p:cNvPr id="49155" name="Title 1"/>
          <p:cNvSpPr>
            <a:spLocks noGrp="1"/>
          </p:cNvSpPr>
          <p:nvPr>
            <p:ph type="title" idx="4294967295"/>
          </p:nvPr>
        </p:nvSpPr>
        <p:spPr>
          <a:xfrm>
            <a:off x="0" y="533400"/>
            <a:ext cx="9144000" cy="1143000"/>
          </a:xfrm>
        </p:spPr>
        <p:txBody>
          <a:bodyPr/>
          <a:lstStyle/>
          <a:p>
            <a:pPr eaLnBrk="1" hangingPunct="1"/>
            <a:r>
              <a:rPr lang="en-US" smtClean="0"/>
              <a:t>Structured Oral Reading Practice</a:t>
            </a:r>
          </a:p>
        </p:txBody>
      </p:sp>
      <p:sp>
        <p:nvSpPr>
          <p:cNvPr id="49156" name="Content Placeholder 2"/>
          <p:cNvSpPr>
            <a:spLocks noGrp="1"/>
          </p:cNvSpPr>
          <p:nvPr>
            <p:ph idx="4294967295"/>
          </p:nvPr>
        </p:nvSpPr>
        <p:spPr>
          <a:xfrm>
            <a:off x="-228600" y="1524000"/>
            <a:ext cx="9220200" cy="4525963"/>
          </a:xfrm>
        </p:spPr>
        <p:txBody>
          <a:bodyPr/>
          <a:lstStyle/>
          <a:p>
            <a:pPr eaLnBrk="1" hangingPunct="1">
              <a:buFont typeface="Wingdings" pitchFamily="2" charset="2"/>
              <a:buNone/>
            </a:pPr>
            <a:r>
              <a:rPr lang="en-US" smtClean="0"/>
              <a:t>		Echo reading</a:t>
            </a:r>
          </a:p>
          <a:p>
            <a:pPr eaLnBrk="1" hangingPunct="1">
              <a:buFont typeface="Wingdings" pitchFamily="2" charset="2"/>
              <a:buNone/>
            </a:pPr>
            <a:endParaRPr lang="en-US" smtClean="0"/>
          </a:p>
          <a:p>
            <a:pPr algn="ctr" eaLnBrk="1" hangingPunct="1">
              <a:buFont typeface="Wingdings" pitchFamily="2" charset="2"/>
              <a:buNone/>
            </a:pPr>
            <a:r>
              <a:rPr lang="en-US" smtClean="0"/>
              <a:t>		Choral reading</a:t>
            </a:r>
          </a:p>
          <a:p>
            <a:pPr eaLnBrk="1" hangingPunct="1">
              <a:buFont typeface="Wingdings" pitchFamily="2" charset="2"/>
              <a:buNone/>
            </a:pPr>
            <a:endParaRPr lang="en-US" smtClean="0"/>
          </a:p>
          <a:p>
            <a:pPr algn="r" eaLnBrk="1" hangingPunct="1">
              <a:buFont typeface="Wingdings" pitchFamily="2" charset="2"/>
              <a:buNone/>
            </a:pPr>
            <a:r>
              <a:rPr lang="en-US" smtClean="0"/>
              <a:t>			Paired reading</a:t>
            </a:r>
          </a:p>
        </p:txBody>
      </p:sp>
      <p:pic>
        <p:nvPicPr>
          <p:cNvPr id="44037" name="Picture 6" descr="Boys"/>
          <p:cNvPicPr>
            <a:picLocks noChangeAspect="1" noChangeArrowheads="1"/>
          </p:cNvPicPr>
          <p:nvPr/>
        </p:nvPicPr>
        <p:blipFill>
          <a:blip r:embed="rId3" cstate="print"/>
          <a:srcRect/>
          <a:stretch>
            <a:fillRect/>
          </a:stretch>
        </p:blipFill>
        <p:spPr bwMode="auto">
          <a:xfrm>
            <a:off x="685800" y="2384384"/>
            <a:ext cx="2125005" cy="2394031"/>
          </a:xfrm>
          <a:prstGeom prst="rect">
            <a:avLst/>
          </a:prstGeom>
          <a:noFill/>
          <a:ln w="9525">
            <a:noFill/>
            <a:miter lim="800000"/>
            <a:headEnd/>
            <a:tailEnd/>
          </a:ln>
          <a:effectLst>
            <a:innerShdw blurRad="381000">
              <a:prstClr val="black"/>
            </a:innerShdw>
          </a:effectLst>
        </p:spPr>
      </p:pic>
      <p:pic>
        <p:nvPicPr>
          <p:cNvPr id="44038" name="Picture 2"/>
          <p:cNvPicPr>
            <a:picLocks noChangeAspect="1" noChangeArrowheads="1"/>
          </p:cNvPicPr>
          <p:nvPr/>
        </p:nvPicPr>
        <p:blipFill>
          <a:blip r:embed="rId4" cstate="print"/>
          <a:srcRect/>
          <a:stretch>
            <a:fillRect/>
          </a:stretch>
        </p:blipFill>
        <p:spPr bwMode="auto">
          <a:xfrm>
            <a:off x="3729625" y="3352800"/>
            <a:ext cx="2286000" cy="2273462"/>
          </a:xfrm>
          <a:prstGeom prst="rect">
            <a:avLst/>
          </a:prstGeom>
          <a:noFill/>
          <a:ln w="9525">
            <a:noFill/>
            <a:miter lim="800000"/>
            <a:headEnd/>
            <a:tailEnd/>
          </a:ln>
          <a:effectLst>
            <a:innerShdw blurRad="114300">
              <a:prstClr val="black"/>
            </a:innerShdw>
          </a:effectLst>
        </p:spPr>
      </p:pic>
      <p:pic>
        <p:nvPicPr>
          <p:cNvPr id="44039" name="Picture 2" descr="C:\Documents and Settings\cgoodrow\Local Settings\Temporary Internet Files\Content.IE5\JI8HUJRL\MPj04010680000[1].jpg"/>
          <p:cNvPicPr>
            <a:picLocks noChangeAspect="1" noChangeArrowheads="1"/>
          </p:cNvPicPr>
          <p:nvPr/>
        </p:nvPicPr>
        <p:blipFill>
          <a:blip r:embed="rId5" cstate="print"/>
          <a:srcRect/>
          <a:stretch>
            <a:fillRect/>
          </a:stretch>
        </p:blipFill>
        <p:spPr bwMode="auto">
          <a:xfrm>
            <a:off x="6781800" y="4362189"/>
            <a:ext cx="1552184" cy="1552184"/>
          </a:xfrm>
          <a:prstGeom prst="rect">
            <a:avLst/>
          </a:prstGeom>
          <a:noFill/>
          <a:ln w="9525">
            <a:noFill/>
            <a:miter lim="800000"/>
            <a:headEnd/>
            <a:tailEnd/>
          </a:ln>
          <a:effectLst>
            <a:innerShdw blurRad="381000">
              <a:prstClr val="black"/>
            </a:innerShdw>
          </a:effectLst>
        </p:spPr>
      </p:pic>
      <p:sp>
        <p:nvSpPr>
          <p:cNvPr id="9"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fontAlgn="auto">
              <a:spcBef>
                <a:spcPts val="0"/>
              </a:spcBef>
              <a:spcAft>
                <a:spcPts val="0"/>
              </a:spcAft>
              <a:defRPr/>
            </a:pPr>
            <a:fld id="{9D937B4A-D52E-4B15-84FF-97A440CCB01C}" type="slidenum">
              <a:rPr/>
              <a:pPr fontAlgn="auto">
                <a:spcBef>
                  <a:spcPts val="0"/>
                </a:spcBef>
                <a:spcAft>
                  <a:spcPts val="0"/>
                </a:spcAft>
                <a:defRPr/>
              </a:pPr>
              <a:t>37</a:t>
            </a:fld>
            <a:endParaRPr/>
          </a:p>
        </p:txBody>
      </p:sp>
      <p:sp>
        <p:nvSpPr>
          <p:cNvPr id="50179" name="Title 1"/>
          <p:cNvSpPr>
            <a:spLocks noGrp="1"/>
          </p:cNvSpPr>
          <p:nvPr>
            <p:ph type="title" idx="4294967295"/>
          </p:nvPr>
        </p:nvSpPr>
        <p:spPr>
          <a:xfrm>
            <a:off x="379413" y="723900"/>
            <a:ext cx="8229600" cy="1143000"/>
          </a:xfrm>
        </p:spPr>
        <p:txBody>
          <a:bodyPr/>
          <a:lstStyle/>
          <a:p>
            <a:pPr eaLnBrk="1" hangingPunct="1"/>
            <a:r>
              <a:rPr lang="en-US" smtClean="0"/>
              <a:t>Echo Reading</a:t>
            </a:r>
          </a:p>
        </p:txBody>
      </p:sp>
      <p:sp>
        <p:nvSpPr>
          <p:cNvPr id="50180" name="Content Placeholder 2"/>
          <p:cNvSpPr>
            <a:spLocks noGrp="1"/>
          </p:cNvSpPr>
          <p:nvPr>
            <p:ph idx="4294967295"/>
          </p:nvPr>
        </p:nvSpPr>
        <p:spPr>
          <a:xfrm>
            <a:off x="352425" y="2286000"/>
            <a:ext cx="8686800" cy="4067175"/>
          </a:xfrm>
        </p:spPr>
        <p:txBody>
          <a:bodyPr/>
          <a:lstStyle/>
          <a:p>
            <a:pPr eaLnBrk="1" hangingPunct="1">
              <a:lnSpc>
                <a:spcPct val="90000"/>
              </a:lnSpc>
              <a:spcBef>
                <a:spcPct val="10000"/>
              </a:spcBef>
              <a:buFont typeface="Wingdings" pitchFamily="2" charset="2"/>
              <a:buChar char="§"/>
            </a:pPr>
            <a:r>
              <a:rPr lang="en-US" smtClean="0"/>
              <a:t>Teacher reads one sentence at a time - modeling appropriate phrasing, intonation, and expression - as students listen.</a:t>
            </a:r>
          </a:p>
          <a:p>
            <a:pPr eaLnBrk="1" hangingPunct="1">
              <a:lnSpc>
                <a:spcPct val="90000"/>
              </a:lnSpc>
              <a:spcBef>
                <a:spcPct val="10000"/>
              </a:spcBef>
              <a:buFont typeface="Wingdings" pitchFamily="2" charset="2"/>
              <a:buNone/>
            </a:pPr>
            <a:endParaRPr lang="en-US" sz="1200" smtClean="0"/>
          </a:p>
          <a:p>
            <a:pPr eaLnBrk="1" hangingPunct="1">
              <a:lnSpc>
                <a:spcPct val="90000"/>
              </a:lnSpc>
              <a:spcBef>
                <a:spcPct val="10000"/>
              </a:spcBef>
              <a:buFont typeface="Wingdings" pitchFamily="2" charset="2"/>
              <a:buChar char="§"/>
            </a:pPr>
            <a:r>
              <a:rPr lang="en-US" smtClean="0"/>
              <a:t>When teacher gives students a signal to begin, students read the same phrase chorally.</a:t>
            </a:r>
          </a:p>
          <a:p>
            <a:pPr eaLnBrk="1" hangingPunct="1">
              <a:lnSpc>
                <a:spcPct val="90000"/>
              </a:lnSpc>
              <a:spcBef>
                <a:spcPct val="10000"/>
              </a:spcBef>
              <a:buFont typeface="Wingdings" pitchFamily="2" charset="2"/>
              <a:buNone/>
            </a:pPr>
            <a:endParaRPr lang="en-US" sz="1200" smtClean="0"/>
          </a:p>
          <a:p>
            <a:pPr eaLnBrk="1" hangingPunct="1">
              <a:lnSpc>
                <a:spcPct val="90000"/>
              </a:lnSpc>
              <a:spcBef>
                <a:spcPct val="10000"/>
              </a:spcBef>
              <a:buFont typeface="Wingdings" pitchFamily="2" charset="2"/>
              <a:buChar char="§"/>
            </a:pPr>
            <a:r>
              <a:rPr lang="en-US" smtClean="0"/>
              <a:t>Teacher provides corrective feedback.</a:t>
            </a:r>
          </a:p>
          <a:p>
            <a:pPr eaLnBrk="1" hangingPunct="1">
              <a:lnSpc>
                <a:spcPct val="90000"/>
              </a:lnSpc>
              <a:spcBef>
                <a:spcPct val="10000"/>
              </a:spcBef>
              <a:buFont typeface="Wingdings" pitchFamily="2" charset="2"/>
              <a:buNone/>
            </a:pPr>
            <a:endParaRPr lang="en-US" sz="1200" smtClean="0"/>
          </a:p>
          <a:p>
            <a:pPr eaLnBrk="1" hangingPunct="1">
              <a:lnSpc>
                <a:spcPct val="90000"/>
              </a:lnSpc>
              <a:spcBef>
                <a:spcPct val="10000"/>
              </a:spcBef>
              <a:buFont typeface="Wingdings" pitchFamily="2" charset="2"/>
              <a:buChar char="§"/>
            </a:pPr>
            <a:r>
              <a:rPr lang="en-US" smtClean="0"/>
              <a:t>This technique is highly supportive.</a:t>
            </a:r>
          </a:p>
          <a:p>
            <a:pPr eaLnBrk="1" hangingPunct="1">
              <a:spcBef>
                <a:spcPct val="0"/>
              </a:spcBef>
            </a:pPr>
            <a:endParaRPr lang="en-US" smtClean="0"/>
          </a:p>
        </p:txBody>
      </p:sp>
      <p:pic>
        <p:nvPicPr>
          <p:cNvPr id="50181" name="Picture 6" descr="Boys"/>
          <p:cNvPicPr>
            <a:picLocks noChangeAspect="1" noChangeArrowheads="1"/>
          </p:cNvPicPr>
          <p:nvPr/>
        </p:nvPicPr>
        <p:blipFill>
          <a:blip r:embed="rId3"/>
          <a:srcRect/>
          <a:stretch>
            <a:fillRect/>
          </a:stretch>
        </p:blipFill>
        <p:spPr bwMode="auto">
          <a:xfrm>
            <a:off x="381000" y="914400"/>
            <a:ext cx="1130300" cy="1295400"/>
          </a:xfrm>
          <a:prstGeom prst="rect">
            <a:avLst/>
          </a:prstGeom>
          <a:noFill/>
          <a:ln w="9525">
            <a:noFill/>
            <a:miter lim="800000"/>
            <a:headEnd/>
            <a:tailEnd/>
          </a:ln>
        </p:spPr>
      </p:pic>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fontAlgn="auto">
              <a:spcBef>
                <a:spcPts val="0"/>
              </a:spcBef>
              <a:spcAft>
                <a:spcPts val="0"/>
              </a:spcAft>
              <a:defRPr/>
            </a:pPr>
            <a:fld id="{339ED4E1-FE81-4CD2-AC43-6B3EDFDB18A9}" type="slidenum">
              <a:rPr/>
              <a:pPr fontAlgn="auto">
                <a:spcBef>
                  <a:spcPts val="0"/>
                </a:spcBef>
                <a:spcAft>
                  <a:spcPts val="0"/>
                </a:spcAft>
                <a:defRPr/>
              </a:pPr>
              <a:t>38</a:t>
            </a:fld>
            <a:endParaRPr/>
          </a:p>
        </p:txBody>
      </p:sp>
      <p:sp>
        <p:nvSpPr>
          <p:cNvPr id="51203" name="Content Placeholder 2"/>
          <p:cNvSpPr>
            <a:spLocks noGrp="1"/>
          </p:cNvSpPr>
          <p:nvPr>
            <p:ph idx="4294967295"/>
          </p:nvPr>
        </p:nvSpPr>
        <p:spPr>
          <a:xfrm>
            <a:off x="295275" y="1828800"/>
            <a:ext cx="8610600" cy="4572000"/>
          </a:xfrm>
        </p:spPr>
        <p:txBody>
          <a:bodyPr/>
          <a:lstStyle/>
          <a:p>
            <a:pPr eaLnBrk="1" hangingPunct="1">
              <a:lnSpc>
                <a:spcPct val="90000"/>
              </a:lnSpc>
              <a:spcBef>
                <a:spcPct val="0"/>
              </a:spcBef>
              <a:buFont typeface="Wingdings" pitchFamily="2" charset="2"/>
              <a:buChar char="§"/>
            </a:pPr>
            <a:r>
              <a:rPr lang="en-US" smtClean="0"/>
              <a:t>When teacher gives students a signal to begin, students and teacher read a passage together orally.  </a:t>
            </a:r>
          </a:p>
          <a:p>
            <a:pPr eaLnBrk="1" hangingPunct="1">
              <a:lnSpc>
                <a:spcPct val="90000"/>
              </a:lnSpc>
              <a:spcBef>
                <a:spcPct val="0"/>
              </a:spcBef>
              <a:buFont typeface="Wingdings" pitchFamily="2" charset="2"/>
              <a:buNone/>
            </a:pPr>
            <a:endParaRPr lang="en-US" sz="2400" smtClean="0"/>
          </a:p>
          <a:p>
            <a:pPr eaLnBrk="1" hangingPunct="1">
              <a:lnSpc>
                <a:spcPct val="90000"/>
              </a:lnSpc>
              <a:spcBef>
                <a:spcPct val="0"/>
              </a:spcBef>
              <a:buFont typeface="Wingdings" pitchFamily="2" charset="2"/>
              <a:buChar char="§"/>
            </a:pPr>
            <a:r>
              <a:rPr lang="en-US" smtClean="0"/>
              <a:t>Teacher begins reading with a strong voice, then gradually reads more softly.</a:t>
            </a:r>
          </a:p>
          <a:p>
            <a:pPr eaLnBrk="1" hangingPunct="1">
              <a:lnSpc>
                <a:spcPct val="90000"/>
              </a:lnSpc>
              <a:spcBef>
                <a:spcPct val="0"/>
              </a:spcBef>
              <a:buFont typeface="Wingdings" pitchFamily="2" charset="2"/>
              <a:buNone/>
            </a:pPr>
            <a:endParaRPr lang="en-US" sz="2400" smtClean="0"/>
          </a:p>
          <a:p>
            <a:pPr eaLnBrk="1" hangingPunct="1">
              <a:lnSpc>
                <a:spcPct val="90000"/>
              </a:lnSpc>
              <a:spcBef>
                <a:spcPct val="0"/>
              </a:spcBef>
              <a:buFont typeface="Wingdings" pitchFamily="2" charset="2"/>
              <a:buChar char="§"/>
            </a:pPr>
            <a:r>
              <a:rPr lang="en-US" smtClean="0"/>
              <a:t>Teacher gives corrective feedback as necessary.</a:t>
            </a:r>
          </a:p>
          <a:p>
            <a:pPr eaLnBrk="1" hangingPunct="1">
              <a:lnSpc>
                <a:spcPct val="90000"/>
              </a:lnSpc>
              <a:spcBef>
                <a:spcPct val="0"/>
              </a:spcBef>
              <a:buFont typeface="Wingdings" pitchFamily="2" charset="2"/>
              <a:buNone/>
            </a:pPr>
            <a:endParaRPr lang="en-US" sz="2400" smtClean="0"/>
          </a:p>
          <a:p>
            <a:pPr eaLnBrk="1" hangingPunct="1">
              <a:lnSpc>
                <a:spcPct val="90000"/>
              </a:lnSpc>
              <a:spcBef>
                <a:spcPct val="0"/>
              </a:spcBef>
              <a:buFont typeface="Wingdings" pitchFamily="2" charset="2"/>
              <a:buChar char="§"/>
            </a:pPr>
            <a:r>
              <a:rPr lang="en-US" smtClean="0"/>
              <a:t>This technique is less supportive than echo reading.</a:t>
            </a:r>
          </a:p>
          <a:p>
            <a:pPr eaLnBrk="1" hangingPunct="1">
              <a:spcBef>
                <a:spcPct val="0"/>
              </a:spcBef>
            </a:pPr>
            <a:endParaRPr lang="en-US" smtClean="0"/>
          </a:p>
          <a:p>
            <a:pPr eaLnBrk="1" hangingPunct="1">
              <a:spcBef>
                <a:spcPct val="0"/>
              </a:spcBef>
              <a:buFont typeface="Wingdings 2" pitchFamily="18" charset="2"/>
              <a:buNone/>
            </a:pPr>
            <a:endParaRPr lang="en-US" smtClean="0"/>
          </a:p>
        </p:txBody>
      </p:sp>
      <p:pic>
        <p:nvPicPr>
          <p:cNvPr id="51204" name="Picture 2"/>
          <p:cNvPicPr>
            <a:picLocks noChangeAspect="1" noChangeArrowheads="1"/>
          </p:cNvPicPr>
          <p:nvPr/>
        </p:nvPicPr>
        <p:blipFill>
          <a:blip r:embed="rId3"/>
          <a:srcRect/>
          <a:stretch>
            <a:fillRect/>
          </a:stretch>
        </p:blipFill>
        <p:spPr bwMode="auto">
          <a:xfrm>
            <a:off x="762000" y="614363"/>
            <a:ext cx="1219200" cy="1214437"/>
          </a:xfrm>
          <a:prstGeom prst="rect">
            <a:avLst/>
          </a:prstGeom>
          <a:noFill/>
          <a:ln w="9525">
            <a:noFill/>
            <a:miter lim="800000"/>
            <a:headEnd/>
            <a:tailEnd/>
          </a:ln>
        </p:spPr>
      </p:pic>
      <p:sp>
        <p:nvSpPr>
          <p:cNvPr id="47110" name="Title 1"/>
          <p:cNvSpPr>
            <a:spLocks/>
          </p:cNvSpPr>
          <p:nvPr/>
        </p:nvSpPr>
        <p:spPr bwMode="auto">
          <a:xfrm>
            <a:off x="485775" y="5334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r>
              <a:rPr lang="en-US" sz="4000" dirty="0">
                <a:solidFill>
                  <a:srgbClr val="5EAD16"/>
                </a:solidFill>
                <a:latin typeface="+mj-lt"/>
                <a:ea typeface="+mj-ea"/>
                <a:cs typeface="Adobe Arabic" pitchFamily="18" charset="-78"/>
              </a:rPr>
              <a:t>Choral Reading</a:t>
            </a:r>
          </a:p>
        </p:txBody>
      </p:sp>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fontAlgn="auto">
              <a:spcBef>
                <a:spcPts val="0"/>
              </a:spcBef>
              <a:spcAft>
                <a:spcPts val="0"/>
              </a:spcAft>
              <a:defRPr/>
            </a:pPr>
            <a:fld id="{432A32E3-3CC0-4058-B661-E72707FC5A63}" type="slidenum">
              <a:rPr/>
              <a:pPr fontAlgn="auto">
                <a:spcBef>
                  <a:spcPts val="0"/>
                </a:spcBef>
                <a:spcAft>
                  <a:spcPts val="0"/>
                </a:spcAft>
                <a:defRPr/>
              </a:pPr>
              <a:t>39</a:t>
            </a:fld>
            <a:endParaRPr/>
          </a:p>
        </p:txBody>
      </p:sp>
      <p:sp>
        <p:nvSpPr>
          <p:cNvPr id="52227" name="Content Placeholder 2"/>
          <p:cNvSpPr>
            <a:spLocks noGrp="1"/>
          </p:cNvSpPr>
          <p:nvPr>
            <p:ph idx="4294967295"/>
          </p:nvPr>
        </p:nvSpPr>
        <p:spPr>
          <a:xfrm>
            <a:off x="485775" y="1752600"/>
            <a:ext cx="8305800" cy="4876800"/>
          </a:xfrm>
        </p:spPr>
        <p:txBody>
          <a:bodyPr/>
          <a:lstStyle/>
          <a:p>
            <a:pPr eaLnBrk="1" hangingPunct="1">
              <a:lnSpc>
                <a:spcPct val="90000"/>
              </a:lnSpc>
              <a:spcBef>
                <a:spcPct val="0"/>
              </a:spcBef>
              <a:buFont typeface="Wingdings" pitchFamily="2" charset="2"/>
              <a:buChar char="§"/>
            </a:pPr>
            <a:r>
              <a:rPr lang="en-US" sz="2800" smtClean="0"/>
              <a:t>Teacher strategically assigns reading partners.</a:t>
            </a:r>
          </a:p>
          <a:p>
            <a:pPr eaLnBrk="1" hangingPunct="1">
              <a:lnSpc>
                <a:spcPct val="90000"/>
              </a:lnSpc>
              <a:spcBef>
                <a:spcPct val="0"/>
              </a:spcBef>
              <a:buFont typeface="Wingdings" pitchFamily="2" charset="2"/>
              <a:buNone/>
            </a:pPr>
            <a:r>
              <a:rPr lang="en-US" sz="2800" smtClean="0"/>
              <a:t>	Text must be at an independent or instructional level for BOTH students.</a:t>
            </a:r>
          </a:p>
          <a:p>
            <a:pPr eaLnBrk="1" hangingPunct="1">
              <a:lnSpc>
                <a:spcPct val="90000"/>
              </a:lnSpc>
              <a:spcBef>
                <a:spcPct val="0"/>
              </a:spcBef>
              <a:buFont typeface="Wingdings" pitchFamily="2" charset="2"/>
              <a:buNone/>
            </a:pPr>
            <a:endParaRPr lang="en-US" sz="2800" smtClean="0"/>
          </a:p>
          <a:p>
            <a:pPr eaLnBrk="1" hangingPunct="1">
              <a:lnSpc>
                <a:spcPct val="90000"/>
              </a:lnSpc>
              <a:spcBef>
                <a:spcPct val="0"/>
              </a:spcBef>
              <a:buFont typeface="Wingdings" pitchFamily="2" charset="2"/>
              <a:buChar char="§"/>
            </a:pPr>
            <a:r>
              <a:rPr lang="en-US" sz="2800" smtClean="0"/>
              <a:t>Students take turns reading the text.</a:t>
            </a:r>
          </a:p>
          <a:p>
            <a:pPr eaLnBrk="1" hangingPunct="1">
              <a:lnSpc>
                <a:spcPct val="90000"/>
              </a:lnSpc>
              <a:spcBef>
                <a:spcPct val="0"/>
              </a:spcBef>
              <a:buFont typeface="Wingdings" pitchFamily="2" charset="2"/>
              <a:buNone/>
            </a:pPr>
            <a:endParaRPr lang="en-US" sz="2800" smtClean="0"/>
          </a:p>
          <a:p>
            <a:pPr eaLnBrk="1" hangingPunct="1">
              <a:lnSpc>
                <a:spcPct val="90000"/>
              </a:lnSpc>
              <a:spcBef>
                <a:spcPct val="0"/>
              </a:spcBef>
              <a:buFont typeface="Wingdings" pitchFamily="2" charset="2"/>
              <a:buChar char="§"/>
            </a:pPr>
            <a:r>
              <a:rPr lang="en-US" sz="2800" smtClean="0"/>
              <a:t>Teacher monitors &amp; gives corrective feedback.</a:t>
            </a:r>
          </a:p>
          <a:p>
            <a:pPr eaLnBrk="1" hangingPunct="1">
              <a:lnSpc>
                <a:spcPct val="90000"/>
              </a:lnSpc>
              <a:spcBef>
                <a:spcPct val="0"/>
              </a:spcBef>
              <a:buFont typeface="Wingdings" pitchFamily="2" charset="2"/>
              <a:buNone/>
            </a:pPr>
            <a:endParaRPr lang="en-US" sz="2800" smtClean="0"/>
          </a:p>
          <a:p>
            <a:pPr eaLnBrk="1" hangingPunct="1">
              <a:lnSpc>
                <a:spcPct val="90000"/>
              </a:lnSpc>
              <a:spcBef>
                <a:spcPct val="0"/>
              </a:spcBef>
              <a:buFont typeface="Wingdings" pitchFamily="2" charset="2"/>
              <a:buChar char="§"/>
            </a:pPr>
            <a:r>
              <a:rPr lang="en-US" sz="2800" smtClean="0"/>
              <a:t>Less supportive than echo or choral reading.</a:t>
            </a:r>
          </a:p>
          <a:p>
            <a:pPr eaLnBrk="1" hangingPunct="1">
              <a:lnSpc>
                <a:spcPct val="90000"/>
              </a:lnSpc>
              <a:spcBef>
                <a:spcPct val="0"/>
              </a:spcBef>
              <a:buFont typeface="Wingdings" pitchFamily="2" charset="2"/>
              <a:buChar char="§"/>
            </a:pPr>
            <a:endParaRPr lang="en-US" sz="2800" smtClean="0"/>
          </a:p>
          <a:p>
            <a:pPr eaLnBrk="1" hangingPunct="1">
              <a:lnSpc>
                <a:spcPct val="90000"/>
              </a:lnSpc>
              <a:spcBef>
                <a:spcPct val="0"/>
              </a:spcBef>
              <a:buFont typeface="Wingdings" pitchFamily="2" charset="2"/>
              <a:buChar char="§"/>
            </a:pPr>
            <a:r>
              <a:rPr lang="en-US" sz="2800" smtClean="0"/>
              <a:t>The procedure must be modeled and practiced.</a:t>
            </a:r>
          </a:p>
          <a:p>
            <a:pPr eaLnBrk="1" hangingPunct="1">
              <a:lnSpc>
                <a:spcPct val="90000"/>
              </a:lnSpc>
              <a:spcBef>
                <a:spcPct val="0"/>
              </a:spcBef>
              <a:buFont typeface="Wingdings" pitchFamily="2" charset="2"/>
              <a:buChar char="§"/>
            </a:pPr>
            <a:endParaRPr lang="en-US" smtClean="0"/>
          </a:p>
          <a:p>
            <a:pPr eaLnBrk="1" hangingPunct="1">
              <a:lnSpc>
                <a:spcPct val="90000"/>
              </a:lnSpc>
              <a:spcBef>
                <a:spcPct val="0"/>
              </a:spcBef>
              <a:buFont typeface="Wingdings" pitchFamily="2" charset="2"/>
              <a:buChar char="§"/>
            </a:pPr>
            <a:endParaRPr lang="en-US" smtClean="0"/>
          </a:p>
        </p:txBody>
      </p:sp>
      <p:pic>
        <p:nvPicPr>
          <p:cNvPr id="52228" name="Picture 2" descr="C:\Documents and Settings\cgoodrow\Local Settings\Temporary Internet Files\Content.IE5\JI8HUJRL\MPj04010680000[1].jpg"/>
          <p:cNvPicPr>
            <a:picLocks noChangeAspect="1" noChangeArrowheads="1"/>
          </p:cNvPicPr>
          <p:nvPr/>
        </p:nvPicPr>
        <p:blipFill>
          <a:blip r:embed="rId3"/>
          <a:srcRect/>
          <a:stretch>
            <a:fillRect/>
          </a:stretch>
        </p:blipFill>
        <p:spPr bwMode="auto">
          <a:xfrm>
            <a:off x="533400" y="815975"/>
            <a:ext cx="936625" cy="936625"/>
          </a:xfrm>
          <a:prstGeom prst="rect">
            <a:avLst/>
          </a:prstGeom>
          <a:noFill/>
          <a:ln w="9525">
            <a:noFill/>
            <a:miter lim="800000"/>
            <a:headEnd/>
            <a:tailEnd/>
          </a:ln>
        </p:spPr>
      </p:pic>
      <p:sp>
        <p:nvSpPr>
          <p:cNvPr id="48134" name="Title 1"/>
          <p:cNvSpPr>
            <a:spLocks/>
          </p:cNvSpPr>
          <p:nvPr/>
        </p:nvSpPr>
        <p:spPr bwMode="auto">
          <a:xfrm>
            <a:off x="457200" y="6096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r>
              <a:rPr lang="en-US" sz="4000" dirty="0">
                <a:solidFill>
                  <a:srgbClr val="5EAD16"/>
                </a:solidFill>
                <a:latin typeface="+mj-lt"/>
                <a:ea typeface="+mj-ea"/>
                <a:cs typeface="Adobe Arabic" pitchFamily="18" charset="-78"/>
              </a:rPr>
              <a:t>Paired Reading</a:t>
            </a:r>
          </a:p>
        </p:txBody>
      </p:sp>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Training Goals</a:t>
            </a:r>
          </a:p>
        </p:txBody>
      </p:sp>
      <p:sp>
        <p:nvSpPr>
          <p:cNvPr id="3" name="Content Placeholder 2"/>
          <p:cNvSpPr>
            <a:spLocks noGrp="1"/>
          </p:cNvSpPr>
          <p:nvPr>
            <p:ph idx="1"/>
          </p:nvPr>
        </p:nvSpPr>
        <p:spPr/>
        <p:txBody>
          <a:bodyPr rtlCol="0">
            <a:normAutofit lnSpcReduction="10000"/>
          </a:bodyPr>
          <a:lstStyle/>
          <a:p>
            <a:pPr eaLnBrk="1" fontAlgn="auto" hangingPunct="1">
              <a:lnSpc>
                <a:spcPct val="80000"/>
              </a:lnSpc>
              <a:spcBef>
                <a:spcPct val="40000"/>
              </a:spcBef>
              <a:spcAft>
                <a:spcPct val="30000"/>
              </a:spcAft>
              <a:buFont typeface="Wingdings" pitchFamily="2" charset="2"/>
              <a:buChar char="§"/>
              <a:defRPr/>
            </a:pPr>
            <a:r>
              <a:rPr lang="en-US" dirty="0"/>
              <a:t>Understand the meaning of “fluency”</a:t>
            </a:r>
          </a:p>
          <a:p>
            <a:pPr eaLnBrk="1" fontAlgn="auto" hangingPunct="1">
              <a:lnSpc>
                <a:spcPct val="80000"/>
              </a:lnSpc>
              <a:spcBef>
                <a:spcPct val="40000"/>
              </a:spcBef>
              <a:spcAft>
                <a:spcPct val="30000"/>
              </a:spcAft>
              <a:buFont typeface="Wingdings" pitchFamily="2" charset="2"/>
              <a:buChar char="§"/>
              <a:defRPr/>
            </a:pPr>
            <a:r>
              <a:rPr lang="en-US" dirty="0"/>
              <a:t>Practice determining levels of accuracy, rate, and prosody </a:t>
            </a:r>
          </a:p>
          <a:p>
            <a:pPr eaLnBrk="1" fontAlgn="auto" hangingPunct="1">
              <a:lnSpc>
                <a:spcPct val="80000"/>
              </a:lnSpc>
              <a:spcBef>
                <a:spcPct val="40000"/>
              </a:spcBef>
              <a:spcAft>
                <a:spcPct val="30000"/>
              </a:spcAft>
              <a:buFont typeface="Wingdings" pitchFamily="2" charset="2"/>
              <a:buChar char="§"/>
              <a:defRPr/>
            </a:pPr>
            <a:r>
              <a:rPr lang="en-US" dirty="0"/>
              <a:t>Explore letter/sound fluency, high frequency word fluency, phrase fluency, and connected text fluency</a:t>
            </a:r>
          </a:p>
          <a:p>
            <a:pPr eaLnBrk="1" fontAlgn="auto" hangingPunct="1">
              <a:lnSpc>
                <a:spcPct val="80000"/>
              </a:lnSpc>
              <a:spcBef>
                <a:spcPct val="40000"/>
              </a:spcBef>
              <a:spcAft>
                <a:spcPct val="30000"/>
              </a:spcAft>
              <a:buFont typeface="Wingdings" pitchFamily="2" charset="2"/>
              <a:buChar char="§"/>
              <a:defRPr/>
            </a:pPr>
            <a:r>
              <a:rPr lang="en-US" dirty="0"/>
              <a:t>Learn and practice strategies teachers can use to help build oral reading fluency </a:t>
            </a:r>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pPr>
              <a:defRPr/>
            </a:pPr>
            <a:fld id="{16B3DEAB-61C3-4DCF-8059-D9F36E249E8E}" type="slidenum">
              <a:rPr/>
              <a:pPr>
                <a:defRPr/>
              </a:pPr>
              <a:t>4</a:t>
            </a:fld>
            <a:endParaRPr/>
          </a:p>
        </p:txBody>
      </p:sp>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E0D1DE31-CA50-4BCA-8D8F-796C182F9242}" type="slidenum">
              <a:rPr/>
              <a:pPr fontAlgn="auto">
                <a:spcBef>
                  <a:spcPts val="0"/>
                </a:spcBef>
                <a:spcAft>
                  <a:spcPts val="0"/>
                </a:spcAft>
                <a:defRPr/>
              </a:pPr>
              <a:t>40</a:t>
            </a:fld>
            <a:endParaRPr/>
          </a:p>
        </p:txBody>
      </p:sp>
      <p:sp>
        <p:nvSpPr>
          <p:cNvPr id="53251" name="Content Placeholder 2"/>
          <p:cNvSpPr>
            <a:spLocks noGrp="1"/>
          </p:cNvSpPr>
          <p:nvPr>
            <p:ph idx="4294967295"/>
          </p:nvPr>
        </p:nvSpPr>
        <p:spPr>
          <a:xfrm>
            <a:off x="-76200" y="762000"/>
            <a:ext cx="9220200" cy="4525963"/>
          </a:xfrm>
        </p:spPr>
        <p:txBody>
          <a:bodyPr/>
          <a:lstStyle/>
          <a:p>
            <a:pPr eaLnBrk="1" hangingPunct="1">
              <a:buFont typeface="Wingdings" pitchFamily="2" charset="2"/>
              <a:buNone/>
            </a:pPr>
            <a:r>
              <a:rPr lang="en-US" smtClean="0"/>
              <a:t>		Echo reading</a:t>
            </a:r>
          </a:p>
          <a:p>
            <a:pPr eaLnBrk="1" hangingPunct="1">
              <a:buFont typeface="Wingdings" pitchFamily="2" charset="2"/>
              <a:buNone/>
            </a:pPr>
            <a:endParaRPr lang="en-US" smtClean="0"/>
          </a:p>
          <a:p>
            <a:pPr algn="ctr" eaLnBrk="1" hangingPunct="1">
              <a:buFont typeface="Wingdings" pitchFamily="2" charset="2"/>
              <a:buNone/>
            </a:pPr>
            <a:r>
              <a:rPr lang="en-US" smtClean="0"/>
              <a:t>		Choral reading</a:t>
            </a:r>
          </a:p>
          <a:p>
            <a:pPr eaLnBrk="1" hangingPunct="1">
              <a:buFont typeface="Wingdings" pitchFamily="2" charset="2"/>
              <a:buNone/>
            </a:pPr>
            <a:endParaRPr lang="en-US" smtClean="0"/>
          </a:p>
          <a:p>
            <a:pPr algn="r" eaLnBrk="1" hangingPunct="1">
              <a:buFont typeface="Wingdings" pitchFamily="2" charset="2"/>
              <a:buNone/>
            </a:pPr>
            <a:r>
              <a:rPr lang="en-US" smtClean="0"/>
              <a:t>			Paired reading</a:t>
            </a:r>
          </a:p>
        </p:txBody>
      </p:sp>
      <p:pic>
        <p:nvPicPr>
          <p:cNvPr id="44037" name="Picture 6" descr="Boys"/>
          <p:cNvPicPr>
            <a:picLocks noChangeAspect="1" noChangeArrowheads="1"/>
          </p:cNvPicPr>
          <p:nvPr/>
        </p:nvPicPr>
        <p:blipFill>
          <a:blip r:embed="rId3" cstate="print"/>
          <a:srcRect/>
          <a:stretch>
            <a:fillRect/>
          </a:stretch>
        </p:blipFill>
        <p:spPr bwMode="auto">
          <a:xfrm>
            <a:off x="685800" y="1447800"/>
            <a:ext cx="2232025" cy="2514600"/>
          </a:xfrm>
          <a:prstGeom prst="rect">
            <a:avLst/>
          </a:prstGeom>
          <a:noFill/>
          <a:ln w="9525">
            <a:noFill/>
            <a:miter lim="800000"/>
            <a:headEnd/>
            <a:tailEnd/>
          </a:ln>
          <a:effectLst>
            <a:innerShdw blurRad="381000">
              <a:prstClr val="black"/>
            </a:innerShdw>
          </a:effectLst>
        </p:spPr>
      </p:pic>
      <p:pic>
        <p:nvPicPr>
          <p:cNvPr id="44038" name="Picture 2"/>
          <p:cNvPicPr>
            <a:picLocks noChangeAspect="1" noChangeArrowheads="1"/>
          </p:cNvPicPr>
          <p:nvPr/>
        </p:nvPicPr>
        <p:blipFill>
          <a:blip r:embed="rId4" cstate="print"/>
          <a:srcRect/>
          <a:stretch>
            <a:fillRect/>
          </a:stretch>
        </p:blipFill>
        <p:spPr bwMode="auto">
          <a:xfrm>
            <a:off x="3200400" y="2667000"/>
            <a:ext cx="2605088" cy="2590800"/>
          </a:xfrm>
          <a:prstGeom prst="rect">
            <a:avLst/>
          </a:prstGeom>
          <a:noFill/>
          <a:ln w="9525">
            <a:noFill/>
            <a:miter lim="800000"/>
            <a:headEnd/>
            <a:tailEnd/>
          </a:ln>
          <a:effectLst>
            <a:innerShdw blurRad="114300">
              <a:prstClr val="black"/>
            </a:innerShdw>
          </a:effectLst>
        </p:spPr>
      </p:pic>
      <p:pic>
        <p:nvPicPr>
          <p:cNvPr id="44039" name="Picture 2" descr="C:\Documents and Settings\cgoodrow\Local Settings\Temporary Internet Files\Content.IE5\JI8HUJRL\MPj04010680000[1].jpg"/>
          <p:cNvPicPr>
            <a:picLocks noChangeAspect="1" noChangeArrowheads="1"/>
          </p:cNvPicPr>
          <p:nvPr/>
        </p:nvPicPr>
        <p:blipFill>
          <a:blip r:embed="rId5" cstate="print"/>
          <a:srcRect/>
          <a:stretch>
            <a:fillRect/>
          </a:stretch>
        </p:blipFill>
        <p:spPr bwMode="auto">
          <a:xfrm>
            <a:off x="6324600" y="3810000"/>
            <a:ext cx="2133600" cy="2133600"/>
          </a:xfrm>
          <a:prstGeom prst="rect">
            <a:avLst/>
          </a:prstGeom>
          <a:noFill/>
          <a:ln w="9525">
            <a:noFill/>
            <a:miter lim="800000"/>
            <a:headEnd/>
            <a:tailEnd/>
          </a:ln>
          <a:effectLst>
            <a:innerShdw blurRad="381000">
              <a:prstClr val="black"/>
            </a:innerShdw>
          </a:effectLst>
        </p:spPr>
      </p:pic>
      <p:sp>
        <p:nvSpPr>
          <p:cNvPr id="8"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949325"/>
            <a:ext cx="8686800" cy="768350"/>
          </a:xfrm>
        </p:spPr>
        <p:txBody>
          <a:bodyPr/>
          <a:lstStyle/>
          <a:p>
            <a:r>
              <a:rPr lang="en-US" smtClean="0"/>
              <a:t>Multiple Opportunities for Practice</a:t>
            </a:r>
          </a:p>
        </p:txBody>
      </p:sp>
      <p:sp>
        <p:nvSpPr>
          <p:cNvPr id="54275" name="Content Placeholder 2"/>
          <p:cNvSpPr>
            <a:spLocks noGrp="1"/>
          </p:cNvSpPr>
          <p:nvPr>
            <p:ph sz="half" idx="1"/>
          </p:nvPr>
        </p:nvSpPr>
        <p:spPr/>
        <p:txBody>
          <a:bodyPr/>
          <a:lstStyle/>
          <a:p>
            <a:pPr eaLnBrk="1" hangingPunct="1">
              <a:buFont typeface="Wingdings" pitchFamily="2" charset="2"/>
              <a:buChar char="§"/>
            </a:pPr>
            <a:r>
              <a:rPr lang="en-US" smtClean="0"/>
              <a:t>Repeated readings</a:t>
            </a:r>
          </a:p>
          <a:p>
            <a:pPr lvl="1" eaLnBrk="1" hangingPunct="1">
              <a:buClr>
                <a:schemeClr val="tx1"/>
              </a:buClr>
            </a:pPr>
            <a:r>
              <a:rPr lang="en-US" sz="3200" smtClean="0"/>
              <a:t>Echo reading</a:t>
            </a:r>
          </a:p>
          <a:p>
            <a:pPr lvl="1" eaLnBrk="1" hangingPunct="1">
              <a:buClr>
                <a:schemeClr val="tx1"/>
              </a:buClr>
            </a:pPr>
            <a:r>
              <a:rPr lang="en-US" sz="3200" smtClean="0"/>
              <a:t>Choral reading</a:t>
            </a:r>
          </a:p>
          <a:p>
            <a:pPr lvl="1" eaLnBrk="1" hangingPunct="1">
              <a:buClr>
                <a:schemeClr val="tx1"/>
              </a:buClr>
            </a:pPr>
            <a:r>
              <a:rPr lang="en-US" sz="3200" smtClean="0"/>
              <a:t>Paired reading</a:t>
            </a:r>
          </a:p>
          <a:p>
            <a:pPr lvl="1" eaLnBrk="1" hangingPunct="1">
              <a:buClr>
                <a:schemeClr val="tx1"/>
              </a:buClr>
              <a:buFont typeface="Wingdings" pitchFamily="2" charset="2"/>
              <a:buNone/>
            </a:pPr>
            <a:endParaRPr lang="en-US" sz="1000" smtClean="0"/>
          </a:p>
          <a:p>
            <a:pPr eaLnBrk="1" hangingPunct="1">
              <a:buFont typeface="Wingdings" pitchFamily="2" charset="2"/>
              <a:buChar char="§"/>
            </a:pPr>
            <a:r>
              <a:rPr lang="en-US" smtClean="0"/>
              <a:t>Whisper reading</a:t>
            </a:r>
          </a:p>
          <a:p>
            <a:endParaRPr lang="en-US" smtClean="0"/>
          </a:p>
        </p:txBody>
      </p:sp>
      <p:sp>
        <p:nvSpPr>
          <p:cNvPr id="54276" name="Content Placeholder 3"/>
          <p:cNvSpPr>
            <a:spLocks noGrp="1"/>
          </p:cNvSpPr>
          <p:nvPr>
            <p:ph sz="half" idx="2"/>
          </p:nvPr>
        </p:nvSpPr>
        <p:spPr/>
        <p:txBody>
          <a:bodyPr/>
          <a:lstStyle/>
          <a:p>
            <a:pPr eaLnBrk="1" hangingPunct="1">
              <a:buFont typeface="Wingdings" pitchFamily="2" charset="2"/>
              <a:buChar char="§"/>
            </a:pPr>
            <a:r>
              <a:rPr lang="en-US" smtClean="0"/>
              <a:t>Readers’ Theater</a:t>
            </a:r>
          </a:p>
          <a:p>
            <a:pPr eaLnBrk="1" hangingPunct="1">
              <a:buFont typeface="Wingdings" pitchFamily="2" charset="2"/>
              <a:buChar char="§"/>
            </a:pPr>
            <a:r>
              <a:rPr lang="en-US" smtClean="0"/>
              <a:t>Reading familiar song lyrics</a:t>
            </a:r>
          </a:p>
          <a:p>
            <a:pPr eaLnBrk="1" hangingPunct="1">
              <a:buFont typeface="Wingdings" pitchFamily="2" charset="2"/>
              <a:buChar char="§"/>
            </a:pPr>
            <a:r>
              <a:rPr lang="en-US" smtClean="0"/>
              <a:t>Radio Reading</a:t>
            </a:r>
          </a:p>
          <a:p>
            <a:pPr eaLnBrk="1" hangingPunct="1">
              <a:buFont typeface="Wingdings" pitchFamily="2" charset="2"/>
              <a:buChar char="§"/>
            </a:pPr>
            <a:r>
              <a:rPr lang="en-US" smtClean="0"/>
              <a:t>Poetry Club</a:t>
            </a:r>
          </a:p>
          <a:p>
            <a:pPr eaLnBrk="1" hangingPunct="1">
              <a:buFont typeface="Wingdings" pitchFamily="2" charset="2"/>
              <a:buChar char="§"/>
            </a:pPr>
            <a:r>
              <a:rPr lang="en-US" smtClean="0"/>
              <a:t>Mentor/Big Buddy Reading</a:t>
            </a:r>
          </a:p>
          <a:p>
            <a:endParaRPr lang="en-US" smtClean="0"/>
          </a:p>
        </p:txBody>
      </p:sp>
      <p:sp>
        <p:nvSpPr>
          <p:cNvPr id="5" name="Slide Number Placeholder 4"/>
          <p:cNvSpPr>
            <a:spLocks noGrp="1"/>
          </p:cNvSpPr>
          <p:nvPr>
            <p:ph type="sldNum" sz="quarter" idx="10"/>
          </p:nvPr>
        </p:nvSpPr>
        <p:spPr/>
        <p:txBody>
          <a:bodyPr/>
          <a:lstStyle/>
          <a:p>
            <a:pPr>
              <a:defRPr/>
            </a:pPr>
            <a:fld id="{EE96B403-5A17-4185-902A-4FC9AAB3C579}" type="slidenum">
              <a:rPr/>
              <a:pPr>
                <a:defRPr/>
              </a:pPr>
              <a:t>41</a:t>
            </a:fld>
            <a:endParaRPr dirty="0"/>
          </a:p>
        </p:txBody>
      </p:sp>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AF31F7E6-A845-4E30-B031-07D1B3EE0D72}" type="slidenum">
              <a:rPr/>
              <a:pPr fontAlgn="auto">
                <a:spcBef>
                  <a:spcPts val="0"/>
                </a:spcBef>
                <a:spcAft>
                  <a:spcPts val="0"/>
                </a:spcAft>
                <a:defRPr/>
              </a:pPr>
              <a:t>42</a:t>
            </a:fld>
            <a:endParaRPr/>
          </a:p>
        </p:txBody>
      </p:sp>
      <p:pic>
        <p:nvPicPr>
          <p:cNvPr id="133122" name="Picture 2" descr="C:\Documents and Settings\rbeegle\Local Settings\Temporary Internet Files\Content.IE5\U7GVQFY9\MCj0432526000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rot="20628573">
            <a:off x="5357262" y="3147461"/>
            <a:ext cx="1468918" cy="1468918"/>
          </a:xfrm>
          <a:prstGeom prst="rect">
            <a:avLst/>
          </a:prstGeom>
          <a:noFill/>
        </p:spPr>
      </p:pic>
      <p:pic>
        <p:nvPicPr>
          <p:cNvPr id="133123" name="Picture 3" descr="C:\Documents and Settings\rbeegle\Local Settings\Temporary Internet Files\Content.IE5\07AZRTEN\MCj04315600000[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rot="1289294">
            <a:off x="6800581" y="2127299"/>
            <a:ext cx="1637020" cy="1637020"/>
          </a:xfrm>
          <a:prstGeom prst="rect">
            <a:avLst/>
          </a:prstGeom>
          <a:noFill/>
        </p:spPr>
      </p:pic>
      <p:pic>
        <p:nvPicPr>
          <p:cNvPr id="133124" name="Picture 4" descr="C:\Documents and Settings\rbeegle\Local Settings\Temporary Internet Files\Content.IE5\U7GVQFY9\MCj02821920000[1].wmf"/>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rot="21013835">
            <a:off x="6013463" y="4730747"/>
            <a:ext cx="1955753" cy="990600"/>
          </a:xfrm>
          <a:prstGeom prst="rect">
            <a:avLst/>
          </a:prstGeom>
          <a:noFill/>
        </p:spPr>
      </p:pic>
      <p:sp>
        <p:nvSpPr>
          <p:cNvPr id="56326" name="TextBox 7"/>
          <p:cNvSpPr txBox="1">
            <a:spLocks noChangeArrowheads="1"/>
          </p:cNvSpPr>
          <p:nvPr/>
        </p:nvSpPr>
        <p:spPr bwMode="auto">
          <a:xfrm>
            <a:off x="762000" y="2057400"/>
            <a:ext cx="5410200" cy="3937000"/>
          </a:xfrm>
          <a:prstGeom prst="rect">
            <a:avLst/>
          </a:prstGeom>
          <a:noFill/>
          <a:ln w="9525">
            <a:noFill/>
            <a:miter lim="800000"/>
            <a:headEnd/>
            <a:tailEnd/>
          </a:ln>
        </p:spPr>
        <p:txBody>
          <a:bodyPr>
            <a:spAutoFit/>
          </a:bodyPr>
          <a:lstStyle/>
          <a:p>
            <a:r>
              <a:rPr lang="en-US">
                <a:solidFill>
                  <a:schemeClr val="tx1"/>
                </a:solidFill>
                <a:latin typeface="Arial" charset="0"/>
              </a:rPr>
              <a:t>A  B  C  D.</a:t>
            </a:r>
          </a:p>
          <a:p>
            <a:r>
              <a:rPr lang="en-US">
                <a:solidFill>
                  <a:schemeClr val="tx1"/>
                </a:solidFill>
                <a:latin typeface="Arial" charset="0"/>
              </a:rPr>
              <a:t>E  F G?</a:t>
            </a:r>
          </a:p>
          <a:p>
            <a:r>
              <a:rPr lang="en-US">
                <a:solidFill>
                  <a:schemeClr val="tx1"/>
                </a:solidFill>
                <a:latin typeface="Arial" charset="0"/>
              </a:rPr>
              <a:t>H  I  J  K  L,  M  N.</a:t>
            </a:r>
          </a:p>
          <a:p>
            <a:r>
              <a:rPr lang="en-US">
                <a:solidFill>
                  <a:schemeClr val="tx1"/>
                </a:solidFill>
                <a:latin typeface="Arial" charset="0"/>
              </a:rPr>
              <a:t>O, P  Q  R!</a:t>
            </a:r>
          </a:p>
          <a:p>
            <a:r>
              <a:rPr lang="en-US">
                <a:solidFill>
                  <a:schemeClr val="tx1"/>
                </a:solidFill>
                <a:latin typeface="Arial" charset="0"/>
              </a:rPr>
              <a:t>T?</a:t>
            </a:r>
          </a:p>
          <a:p>
            <a:r>
              <a:rPr lang="en-US">
                <a:solidFill>
                  <a:schemeClr val="tx1"/>
                </a:solidFill>
                <a:latin typeface="Arial" charset="0"/>
              </a:rPr>
              <a:t>U  V  W  X.</a:t>
            </a:r>
          </a:p>
          <a:p>
            <a:r>
              <a:rPr lang="en-US">
                <a:solidFill>
                  <a:schemeClr val="tx1"/>
                </a:solidFill>
                <a:latin typeface="Arial" charset="0"/>
              </a:rPr>
              <a:t>Y,  Z!</a:t>
            </a:r>
          </a:p>
        </p:txBody>
      </p:sp>
      <p:sp>
        <p:nvSpPr>
          <p:cNvPr id="52231" name="Title 1" descr="Denim"/>
          <p:cNvSpPr>
            <a:spLocks/>
          </p:cNvSpPr>
          <p:nvPr/>
        </p:nvSpPr>
        <p:spPr bwMode="auto">
          <a:xfrm>
            <a:off x="450850" y="741363"/>
            <a:ext cx="8229600" cy="1143000"/>
          </a:xfrm>
          <a:prstGeom prst="rect">
            <a:avLst/>
          </a:prstGeom>
          <a:noFill/>
          <a:ln w="9525">
            <a:noFill/>
            <a:miter lim="800000"/>
            <a:headEnd/>
            <a:tailEnd/>
          </a:ln>
        </p:spPr>
        <p:txBody>
          <a:bodyPr anchor="ctr"/>
          <a:lstStyle/>
          <a:p>
            <a:pPr algn="ctr">
              <a:defRPr/>
            </a:pPr>
            <a:r>
              <a:rPr lang="en-US" dirty="0"/>
              <a:t>         </a:t>
            </a:r>
            <a:r>
              <a:rPr lang="en-US" sz="4000" dirty="0">
                <a:solidFill>
                  <a:srgbClr val="5EAD16"/>
                </a:solidFill>
                <a:latin typeface="+mj-lt"/>
                <a:ea typeface="+mj-ea"/>
                <a:cs typeface="Adobe Arabic" pitchFamily="18" charset="-78"/>
              </a:rPr>
              <a:t>Fluency Through Phrasing – </a:t>
            </a:r>
            <a:br>
              <a:rPr lang="en-US" sz="4000" dirty="0">
                <a:solidFill>
                  <a:srgbClr val="5EAD16"/>
                </a:solidFill>
                <a:latin typeface="+mj-lt"/>
                <a:ea typeface="+mj-ea"/>
                <a:cs typeface="Adobe Arabic" pitchFamily="18" charset="-78"/>
              </a:rPr>
            </a:br>
            <a:r>
              <a:rPr lang="en-US" sz="4000" dirty="0">
                <a:solidFill>
                  <a:srgbClr val="5EAD16"/>
                </a:solidFill>
                <a:latin typeface="+mj-lt"/>
                <a:ea typeface="+mj-ea"/>
                <a:cs typeface="Adobe Arabic" pitchFamily="18" charset="-78"/>
              </a:rPr>
              <a:t>       Attention to Punctuation</a:t>
            </a:r>
          </a:p>
        </p:txBody>
      </p:sp>
      <p:sp>
        <p:nvSpPr>
          <p:cNvPr id="9"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9FB4DD3C-38F1-4CE7-9B09-666EE6BEEF72}" type="slidenum">
              <a:rPr/>
              <a:pPr fontAlgn="auto">
                <a:spcBef>
                  <a:spcPts val="0"/>
                </a:spcBef>
                <a:spcAft>
                  <a:spcPts val="0"/>
                </a:spcAft>
                <a:defRPr/>
              </a:pPr>
              <a:t>43</a:t>
            </a:fld>
            <a:endParaRPr/>
          </a:p>
        </p:txBody>
      </p:sp>
      <p:sp>
        <p:nvSpPr>
          <p:cNvPr id="56323" name="Content Placeholder 2"/>
          <p:cNvSpPr>
            <a:spLocks noGrp="1"/>
          </p:cNvSpPr>
          <p:nvPr>
            <p:ph idx="4294967295"/>
          </p:nvPr>
        </p:nvSpPr>
        <p:spPr>
          <a:xfrm>
            <a:off x="419100" y="2354263"/>
            <a:ext cx="8229600" cy="3581400"/>
          </a:xfrm>
        </p:spPr>
        <p:txBody>
          <a:bodyPr rtlCol="0">
            <a:normAutofit/>
          </a:bodyPr>
          <a:lstStyle/>
          <a:p>
            <a:pPr eaLnBrk="1" fontAlgn="auto" hangingPunct="1">
              <a:spcAft>
                <a:spcPts val="0"/>
              </a:spcAft>
              <a:buFont typeface="Wingdings" pitchFamily="2" charset="2"/>
              <a:buNone/>
              <a:defRPr/>
            </a:pPr>
            <a:r>
              <a:rPr lang="en-US" dirty="0" smtClean="0"/>
              <a:t>   “One of the chief characteristics </a:t>
            </a:r>
            <a:r>
              <a:rPr lang="en-US" dirty="0" smtClean="0">
                <a:solidFill>
                  <a:srgbClr val="FF0000"/>
                </a:solidFill>
                <a:effectLst>
                  <a:outerShdw blurRad="38100" dist="38100" dir="2700000" algn="tl">
                    <a:srgbClr val="000000"/>
                  </a:outerShdw>
                </a:effectLst>
              </a:rPr>
              <a:t>/</a:t>
            </a:r>
            <a:r>
              <a:rPr lang="en-US" dirty="0" smtClean="0"/>
              <a:t> of the </a:t>
            </a:r>
            <a:r>
              <a:rPr lang="en-US" dirty="0" err="1" smtClean="0"/>
              <a:t>disfluent</a:t>
            </a:r>
            <a:r>
              <a:rPr lang="en-US" dirty="0" smtClean="0"/>
              <a:t> reader </a:t>
            </a:r>
            <a:r>
              <a:rPr lang="en-US" dirty="0" smtClean="0">
                <a:solidFill>
                  <a:srgbClr val="FF0000"/>
                </a:solidFill>
                <a:effectLst>
                  <a:outerShdw blurRad="38100" dist="38100" dir="2700000" algn="tl">
                    <a:srgbClr val="000000"/>
                  </a:outerShdw>
                </a:effectLst>
              </a:rPr>
              <a:t>/</a:t>
            </a:r>
            <a:r>
              <a:rPr lang="en-US" dirty="0" smtClean="0"/>
              <a:t> is staccato,</a:t>
            </a:r>
            <a:r>
              <a:rPr lang="en-US" dirty="0" smtClean="0">
                <a:solidFill>
                  <a:srgbClr val="FF0000"/>
                </a:solidFill>
                <a:effectLst>
                  <a:outerShdw blurRad="38100" dist="38100" dir="2700000" algn="tl">
                    <a:srgbClr val="000000"/>
                  </a:outerShdw>
                </a:effectLst>
              </a:rPr>
              <a:t>/</a:t>
            </a:r>
            <a:r>
              <a:rPr lang="en-US" dirty="0" smtClean="0"/>
              <a:t> word-by-word </a:t>
            </a:r>
            <a:r>
              <a:rPr lang="en-US" dirty="0" smtClean="0">
                <a:solidFill>
                  <a:srgbClr val="FF0000"/>
                </a:solidFill>
                <a:effectLst>
                  <a:outerShdw blurRad="38100" dist="38100" dir="2700000" algn="tl">
                    <a:srgbClr val="000000"/>
                  </a:outerShdw>
                </a:effectLst>
              </a:rPr>
              <a:t>/</a:t>
            </a:r>
            <a:r>
              <a:rPr lang="en-US" dirty="0" smtClean="0"/>
              <a:t> oral reading.</a:t>
            </a:r>
            <a:r>
              <a:rPr lang="en-US" dirty="0" smtClean="0">
                <a:solidFill>
                  <a:srgbClr val="FF0000"/>
                </a:solidFill>
                <a:effectLst>
                  <a:outerShdw blurRad="38100" dist="38100" dir="2700000" algn="tl">
                    <a:srgbClr val="000000"/>
                  </a:outerShdw>
                </a:effectLst>
              </a:rPr>
              <a:t>//</a:t>
            </a:r>
            <a:r>
              <a:rPr lang="en-US" dirty="0" smtClean="0"/>
              <a:t>  Decoding tends to be so difficult for these readers </a:t>
            </a:r>
            <a:r>
              <a:rPr lang="en-US" dirty="0" smtClean="0">
                <a:solidFill>
                  <a:srgbClr val="FF0000"/>
                </a:solidFill>
                <a:effectLst>
                  <a:outerShdw blurRad="38100" dist="38100" dir="2700000" algn="tl">
                    <a:srgbClr val="000000"/>
                  </a:outerShdw>
                </a:effectLst>
              </a:rPr>
              <a:t>/</a:t>
            </a:r>
            <a:r>
              <a:rPr lang="en-US" dirty="0" smtClean="0"/>
              <a:t> that they stumble </a:t>
            </a:r>
            <a:r>
              <a:rPr lang="en-US" dirty="0" smtClean="0">
                <a:solidFill>
                  <a:srgbClr val="FF0000"/>
                </a:solidFill>
                <a:effectLst>
                  <a:outerShdw blurRad="38100" dist="38100" dir="2700000" algn="tl">
                    <a:srgbClr val="000000"/>
                  </a:outerShdw>
                </a:effectLst>
              </a:rPr>
              <a:t>/ </a:t>
            </a:r>
            <a:r>
              <a:rPr lang="en-US" dirty="0" smtClean="0"/>
              <a:t>over nearly every word.</a:t>
            </a:r>
            <a:r>
              <a:rPr lang="en-US" dirty="0" smtClean="0">
                <a:solidFill>
                  <a:srgbClr val="FF0000"/>
                </a:solidFill>
                <a:effectLst>
                  <a:outerShdw blurRad="38100" dist="38100" dir="2700000" algn="tl">
                    <a:srgbClr val="000000"/>
                  </a:outerShdw>
                </a:effectLst>
              </a:rPr>
              <a:t>//</a:t>
            </a:r>
            <a:r>
              <a:rPr lang="en-US" dirty="0" smtClean="0"/>
              <a:t>  They do not easily grasp </a:t>
            </a:r>
            <a:r>
              <a:rPr lang="en-US" dirty="0" smtClean="0">
                <a:solidFill>
                  <a:srgbClr val="FF0000"/>
                </a:solidFill>
                <a:effectLst>
                  <a:outerShdw blurRad="38100" dist="38100" dir="2700000" algn="tl">
                    <a:srgbClr val="000000"/>
                  </a:outerShdw>
                </a:effectLst>
              </a:rPr>
              <a:t>/ </a:t>
            </a:r>
            <a:r>
              <a:rPr lang="en-US" dirty="0" smtClean="0"/>
              <a:t>the meaning of phrases </a:t>
            </a:r>
            <a:r>
              <a:rPr lang="en-US" dirty="0" smtClean="0">
                <a:solidFill>
                  <a:srgbClr val="FF0000"/>
                </a:solidFill>
                <a:effectLst>
                  <a:outerShdw blurRad="38100" dist="38100" dir="2700000" algn="tl">
                    <a:srgbClr val="000000"/>
                  </a:outerShdw>
                </a:effectLst>
              </a:rPr>
              <a:t>/</a:t>
            </a:r>
            <a:r>
              <a:rPr lang="en-US" dirty="0" smtClean="0"/>
              <a:t> because they don’t process text </a:t>
            </a:r>
            <a:r>
              <a:rPr lang="en-US" dirty="0" smtClean="0">
                <a:solidFill>
                  <a:srgbClr val="FF0000"/>
                </a:solidFill>
                <a:effectLst>
                  <a:outerShdw blurRad="38100" dist="38100" dir="2700000" algn="tl">
                    <a:srgbClr val="000000"/>
                  </a:outerShdw>
                </a:effectLst>
              </a:rPr>
              <a:t>/</a:t>
            </a:r>
            <a:r>
              <a:rPr lang="en-US" dirty="0" smtClean="0"/>
              <a:t> in phrasal units</a:t>
            </a:r>
            <a:r>
              <a:rPr lang="en-US" dirty="0" smtClean="0">
                <a:solidFill>
                  <a:srgbClr val="FF0000"/>
                </a:solidFill>
                <a:effectLst>
                  <a:outerShdw blurRad="38100" dist="38100" dir="2700000" algn="tl">
                    <a:srgbClr val="000000"/>
                  </a:outerShdw>
                </a:effectLst>
              </a:rPr>
              <a:t>.//</a:t>
            </a:r>
            <a:r>
              <a:rPr lang="en-US" dirty="0" smtClean="0"/>
              <a:t>”</a:t>
            </a:r>
          </a:p>
          <a:p>
            <a:pPr eaLnBrk="1" fontAlgn="auto" hangingPunct="1">
              <a:spcAft>
                <a:spcPts val="0"/>
              </a:spcAft>
              <a:buFont typeface="Wingdings" pitchFamily="2" charset="2"/>
              <a:buNone/>
              <a:defRPr/>
            </a:pPr>
            <a:endParaRPr lang="en-US" dirty="0" smtClean="0"/>
          </a:p>
        </p:txBody>
      </p:sp>
      <p:sp>
        <p:nvSpPr>
          <p:cNvPr id="57348" name="TextBox 5"/>
          <p:cNvSpPr txBox="1">
            <a:spLocks noChangeArrowheads="1"/>
          </p:cNvSpPr>
          <p:nvPr/>
        </p:nvSpPr>
        <p:spPr bwMode="auto">
          <a:xfrm>
            <a:off x="152400" y="5959475"/>
            <a:ext cx="8077200" cy="396875"/>
          </a:xfrm>
          <a:prstGeom prst="rect">
            <a:avLst/>
          </a:prstGeom>
          <a:noFill/>
          <a:ln w="9525">
            <a:noFill/>
            <a:miter lim="800000"/>
            <a:headEnd/>
            <a:tailEnd/>
          </a:ln>
        </p:spPr>
        <p:txBody>
          <a:bodyPr>
            <a:spAutoFit/>
          </a:bodyPr>
          <a:lstStyle/>
          <a:p>
            <a:pPr algn="r"/>
            <a:r>
              <a:rPr lang="en-US" sz="2000">
                <a:solidFill>
                  <a:schemeClr val="tx1"/>
                </a:solidFill>
                <a:latin typeface="Calibri" pitchFamily="34" charset="0"/>
              </a:rPr>
              <a:t>(Rasinski, 2003, p. 140)</a:t>
            </a:r>
          </a:p>
        </p:txBody>
      </p:sp>
      <p:sp>
        <p:nvSpPr>
          <p:cNvPr id="53253" name="Title 1" descr="Denim"/>
          <p:cNvSpPr>
            <a:spLocks/>
          </p:cNvSpPr>
          <p:nvPr/>
        </p:nvSpPr>
        <p:spPr bwMode="auto">
          <a:xfrm>
            <a:off x="457200" y="838200"/>
            <a:ext cx="8229600" cy="1143000"/>
          </a:xfrm>
          <a:prstGeom prst="rect">
            <a:avLst/>
          </a:prstGeom>
          <a:noFill/>
          <a:ln>
            <a:noFill/>
          </a:ln>
        </p:spPr>
        <p:txBody>
          <a:bodyPr anchor="ctr"/>
          <a:lstStyle/>
          <a:p>
            <a:pPr algn="ctr">
              <a:defRPr/>
            </a:pPr>
            <a:r>
              <a:rPr lang="en-US" dirty="0"/>
              <a:t>         </a:t>
            </a:r>
            <a:r>
              <a:rPr lang="en-US" sz="4000" dirty="0">
                <a:solidFill>
                  <a:srgbClr val="5EAD16"/>
                </a:solidFill>
                <a:latin typeface="+mj-lt"/>
                <a:ea typeface="+mj-ea"/>
                <a:cs typeface="Adobe Arabic" pitchFamily="18" charset="-78"/>
              </a:rPr>
              <a:t>Fluency Through Phrasing –Phrase-Cued Text</a:t>
            </a:r>
          </a:p>
        </p:txBody>
      </p:sp>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4267200"/>
            <a:ext cx="7772400" cy="1362075"/>
          </a:xfrm>
        </p:spPr>
        <p:txBody>
          <a:bodyPr/>
          <a:lstStyle/>
          <a:p>
            <a:pPr eaLnBrk="1" hangingPunct="1">
              <a:defRPr/>
            </a:pPr>
            <a:r>
              <a:rPr lang="en-US" dirty="0"/>
              <a:t>What Kind of Feedback Should I Give to a Student Who Is Lacking Fluency?</a:t>
            </a:r>
            <a:br>
              <a:rPr lang="en-US" dirty="0"/>
            </a:br>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EAD4EBFC-6559-46E4-9943-70C489D4CBF4}" type="slidenum">
              <a:rPr/>
              <a:pPr fontAlgn="auto">
                <a:spcBef>
                  <a:spcPts val="0"/>
                </a:spcBef>
                <a:spcAft>
                  <a:spcPts val="0"/>
                </a:spcAft>
                <a:defRPr/>
              </a:pPr>
              <a:t>44</a:t>
            </a:fld>
            <a:endParaRPr/>
          </a:p>
        </p:txBody>
      </p:sp>
      <p:sp>
        <p:nvSpPr>
          <p:cNvPr id="60423" name="Title 4"/>
          <p:cNvSpPr>
            <a:spLocks/>
          </p:cNvSpPr>
          <p:nvPr/>
        </p:nvSpPr>
        <p:spPr bwMode="auto">
          <a:xfrm>
            <a:off x="533400" y="3352800"/>
            <a:ext cx="8001000" cy="2819400"/>
          </a:xfrm>
          <a:prstGeom prst="rect">
            <a:avLst/>
          </a:prstGeom>
          <a:noFill/>
          <a:ln w="9525">
            <a:noFill/>
            <a:miter lim="800000"/>
            <a:headEnd/>
            <a:tailEnd/>
          </a:ln>
          <a:effectLst/>
        </p:spPr>
        <p:txBody>
          <a:bodyPr/>
          <a:lstStyle/>
          <a:p>
            <a:pPr>
              <a:defRPr/>
            </a:pPr>
            <a:endParaRPr lang="en-US" sz="4000" dirty="0">
              <a:solidFill>
                <a:srgbClr val="5EAD16"/>
              </a:solidFill>
              <a:latin typeface="+mj-lt"/>
              <a:ea typeface="+mj-ea"/>
              <a:cs typeface="Adobe Arabic" pitchFamily="18" charset="-78"/>
            </a:endParaRPr>
          </a:p>
        </p:txBody>
      </p:sp>
      <p:sp>
        <p:nvSpPr>
          <p:cNvPr id="6"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D0FF1DFE-9FB7-48BC-9998-4042A39FCD6E}" type="slidenum">
              <a:rPr/>
              <a:pPr fontAlgn="auto">
                <a:spcBef>
                  <a:spcPts val="0"/>
                </a:spcBef>
                <a:spcAft>
                  <a:spcPts val="0"/>
                </a:spcAft>
                <a:defRPr/>
              </a:pPr>
              <a:t>45</a:t>
            </a:fld>
            <a:endParaRPr/>
          </a:p>
        </p:txBody>
      </p:sp>
      <p:sp>
        <p:nvSpPr>
          <p:cNvPr id="60419" name="Content Placeholder 2"/>
          <p:cNvSpPr>
            <a:spLocks noGrp="1"/>
          </p:cNvSpPr>
          <p:nvPr>
            <p:ph idx="4294967295"/>
          </p:nvPr>
        </p:nvSpPr>
        <p:spPr>
          <a:xfrm>
            <a:off x="457200" y="2438400"/>
            <a:ext cx="8229600" cy="2668588"/>
          </a:xfrm>
        </p:spPr>
        <p:txBody>
          <a:bodyPr/>
          <a:lstStyle/>
          <a:p>
            <a:pPr algn="ctr" eaLnBrk="1" hangingPunct="1">
              <a:buFont typeface="Wingdings 2" pitchFamily="18" charset="2"/>
              <a:buNone/>
            </a:pPr>
            <a:r>
              <a:rPr lang="en-US" sz="3600" smtClean="0"/>
              <a:t>Mary had a little </a:t>
            </a:r>
            <a:r>
              <a:rPr lang="en-US" sz="3600" b="1" smtClean="0"/>
              <a:t>lam - b</a:t>
            </a:r>
            <a:r>
              <a:rPr lang="en-US" sz="3600" smtClean="0"/>
              <a:t>,</a:t>
            </a:r>
          </a:p>
          <a:p>
            <a:pPr algn="ctr" eaLnBrk="1" hangingPunct="1">
              <a:buFont typeface="Wingdings 2" pitchFamily="18" charset="2"/>
              <a:buNone/>
            </a:pPr>
            <a:r>
              <a:rPr lang="en-US" sz="3600" smtClean="0"/>
              <a:t>Its </a:t>
            </a:r>
            <a:r>
              <a:rPr lang="en-US" sz="3600" b="1" smtClean="0"/>
              <a:t>fleas</a:t>
            </a:r>
            <a:r>
              <a:rPr lang="en-US" sz="3600" smtClean="0"/>
              <a:t> was white as snow.</a:t>
            </a:r>
          </a:p>
          <a:p>
            <a:pPr algn="ctr" eaLnBrk="1" hangingPunct="1">
              <a:buFont typeface="Wingdings 2" pitchFamily="18" charset="2"/>
              <a:buNone/>
            </a:pPr>
            <a:r>
              <a:rPr lang="en-US" sz="3600" smtClean="0"/>
              <a:t>And </a:t>
            </a:r>
            <a:r>
              <a:rPr lang="en-US" sz="3600" b="1" smtClean="0"/>
              <a:t>everyone</a:t>
            </a:r>
            <a:r>
              <a:rPr lang="en-US" sz="3600" smtClean="0"/>
              <a:t> that Mary went</a:t>
            </a:r>
          </a:p>
          <a:p>
            <a:pPr algn="ctr" eaLnBrk="1" hangingPunct="1">
              <a:buFont typeface="Wingdings 2" pitchFamily="18" charset="2"/>
              <a:buNone/>
            </a:pPr>
            <a:r>
              <a:rPr lang="en-US" sz="3600" smtClean="0"/>
              <a:t>The</a:t>
            </a:r>
            <a:r>
              <a:rPr lang="en-US" sz="3600" b="1" smtClean="0"/>
              <a:t> </a:t>
            </a:r>
            <a:r>
              <a:rPr lang="en-US" sz="3600" smtClean="0"/>
              <a:t>lam-b</a:t>
            </a:r>
            <a:r>
              <a:rPr lang="en-US" sz="3600" b="1" smtClean="0"/>
              <a:t> </a:t>
            </a:r>
            <a:r>
              <a:rPr lang="en-US" sz="3600" smtClean="0"/>
              <a:t>was </a:t>
            </a:r>
            <a:r>
              <a:rPr lang="en-US" sz="3600" b="1" smtClean="0"/>
              <a:t>sorry</a:t>
            </a:r>
            <a:r>
              <a:rPr lang="en-US" sz="3600" smtClean="0"/>
              <a:t> to go.</a:t>
            </a:r>
          </a:p>
        </p:txBody>
      </p:sp>
      <p:sp>
        <p:nvSpPr>
          <p:cNvPr id="56324" name="Title 1" descr="Denim"/>
          <p:cNvSpPr>
            <a:spLocks/>
          </p:cNvSpPr>
          <p:nvPr/>
        </p:nvSpPr>
        <p:spPr bwMode="auto">
          <a:xfrm>
            <a:off x="457200" y="723900"/>
            <a:ext cx="8229600" cy="1143000"/>
          </a:xfrm>
          <a:prstGeom prst="rect">
            <a:avLst/>
          </a:prstGeom>
          <a:noFill/>
          <a:ln w="9525">
            <a:noFill/>
            <a:miter lim="800000"/>
            <a:headEnd/>
            <a:tailEnd/>
          </a:ln>
        </p:spPr>
        <p:txBody>
          <a:bodyPr anchor="ctr"/>
          <a:lstStyle/>
          <a:p>
            <a:pPr algn="ctr">
              <a:defRPr/>
            </a:pPr>
            <a:r>
              <a:rPr lang="en-US" sz="4000" dirty="0">
                <a:solidFill>
                  <a:srgbClr val="5EAD16"/>
                </a:solidFill>
                <a:latin typeface="+mj-lt"/>
                <a:ea typeface="+mj-ea"/>
                <a:cs typeface="Adobe Arabic" pitchFamily="18" charset="-78"/>
              </a:rPr>
              <a:t>Providing Feedback For Accuracy</a:t>
            </a:r>
          </a:p>
        </p:txBody>
      </p:sp>
      <p:pic>
        <p:nvPicPr>
          <p:cNvPr id="60421" name="Picture 2" descr="C:\Documents and Settings\rbeegle\Local Settings\Temporary Internet Files\Content.IE5\MCMZ57JW\MPj04393170000[1].jpg"/>
          <p:cNvPicPr>
            <a:picLocks noChangeAspect="1" noChangeArrowheads="1"/>
          </p:cNvPicPr>
          <p:nvPr/>
        </p:nvPicPr>
        <p:blipFill>
          <a:blip r:embed="rId3"/>
          <a:srcRect t="15698" b="25429"/>
          <a:stretch>
            <a:fillRect/>
          </a:stretch>
        </p:blipFill>
        <p:spPr bwMode="auto">
          <a:xfrm>
            <a:off x="7499350" y="1782763"/>
            <a:ext cx="1293813" cy="1143000"/>
          </a:xfrm>
          <a:prstGeom prst="rect">
            <a:avLst/>
          </a:prstGeom>
          <a:noFill/>
          <a:ln w="9525">
            <a:noFill/>
            <a:miter lim="800000"/>
            <a:headEnd/>
            <a:tailEnd/>
          </a:ln>
        </p:spPr>
      </p:pic>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0D2F704C-A52B-4B60-9549-799F9A0C87AD}" type="slidenum">
              <a:rPr/>
              <a:pPr fontAlgn="auto">
                <a:spcBef>
                  <a:spcPts val="0"/>
                </a:spcBef>
                <a:spcAft>
                  <a:spcPts val="0"/>
                </a:spcAft>
                <a:defRPr/>
              </a:pPr>
              <a:t>46</a:t>
            </a:fld>
            <a:endParaRPr/>
          </a:p>
        </p:txBody>
      </p:sp>
      <p:sp>
        <p:nvSpPr>
          <p:cNvPr id="61443" name="Content Placeholder 2"/>
          <p:cNvSpPr>
            <a:spLocks noGrp="1"/>
          </p:cNvSpPr>
          <p:nvPr>
            <p:ph idx="4294967295"/>
          </p:nvPr>
        </p:nvSpPr>
        <p:spPr>
          <a:xfrm>
            <a:off x="422275" y="1752600"/>
            <a:ext cx="8534400" cy="4724400"/>
          </a:xfrm>
        </p:spPr>
        <p:txBody>
          <a:bodyPr/>
          <a:lstStyle/>
          <a:p>
            <a:pPr marL="55563" indent="-55563" eaLnBrk="1" hangingPunct="1">
              <a:buFont typeface="Wingdings 2" pitchFamily="18" charset="2"/>
              <a:buNone/>
            </a:pPr>
            <a:r>
              <a:rPr lang="en-US" smtClean="0"/>
              <a:t>Student: “Mary had a little </a:t>
            </a:r>
            <a:r>
              <a:rPr lang="en-US" u="sng" smtClean="0"/>
              <a:t>lam-b</a:t>
            </a:r>
            <a:r>
              <a:rPr lang="en-US" smtClean="0"/>
              <a:t>”</a:t>
            </a:r>
          </a:p>
          <a:p>
            <a:pPr marL="55563" indent="-55563" eaLnBrk="1" hangingPunct="1">
              <a:buFont typeface="Wingdings 2" pitchFamily="18" charset="2"/>
              <a:buNone/>
            </a:pPr>
            <a:endParaRPr lang="en-US" sz="800" i="1" smtClean="0"/>
          </a:p>
          <a:p>
            <a:pPr marL="55563" indent="-55563" eaLnBrk="1" hangingPunct="1">
              <a:spcBef>
                <a:spcPct val="0"/>
              </a:spcBef>
              <a:buFont typeface="Arial" charset="0"/>
              <a:buNone/>
            </a:pPr>
            <a:r>
              <a:rPr lang="en-US" smtClean="0"/>
              <a:t>Teacher: Look at that word again.  What do you notice about the end of that word? What sound do the letters mb make when they are together?</a:t>
            </a:r>
          </a:p>
          <a:p>
            <a:pPr marL="55563" indent="-55563" eaLnBrk="1" hangingPunct="1">
              <a:spcBef>
                <a:spcPct val="0"/>
              </a:spcBef>
              <a:buFont typeface="Arial" charset="0"/>
              <a:buNone/>
            </a:pPr>
            <a:endParaRPr lang="en-US" sz="2800" smtClean="0">
              <a:solidFill>
                <a:srgbClr val="3333CC"/>
              </a:solidFill>
            </a:endParaRPr>
          </a:p>
          <a:p>
            <a:pPr marL="55563" indent="-55563" eaLnBrk="1" hangingPunct="1">
              <a:buFont typeface="Wingdings 2" pitchFamily="18" charset="2"/>
              <a:buNone/>
            </a:pPr>
            <a:r>
              <a:rPr lang="en-US" smtClean="0"/>
              <a:t>Student: “Its </a:t>
            </a:r>
            <a:r>
              <a:rPr lang="en-US" u="sng" smtClean="0"/>
              <a:t>fleas</a:t>
            </a:r>
            <a:r>
              <a:rPr lang="en-US" smtClean="0"/>
              <a:t> was white as snow”</a:t>
            </a:r>
          </a:p>
          <a:p>
            <a:pPr marL="55563" indent="-55563" eaLnBrk="1" hangingPunct="1">
              <a:buFont typeface="Wingdings 2" pitchFamily="18" charset="2"/>
              <a:buNone/>
            </a:pPr>
            <a:endParaRPr lang="en-US" sz="800" smtClean="0"/>
          </a:p>
          <a:p>
            <a:pPr marL="55563" indent="-55563" eaLnBrk="1" hangingPunct="1">
              <a:spcBef>
                <a:spcPct val="0"/>
              </a:spcBef>
              <a:buClr>
                <a:schemeClr val="tx1"/>
              </a:buClr>
              <a:buFontTx/>
              <a:buNone/>
            </a:pPr>
            <a:r>
              <a:rPr lang="en-US" smtClean="0"/>
              <a:t>Teacher: There’s a </a:t>
            </a:r>
            <a:r>
              <a:rPr lang="en-US" b="1" i="1" smtClean="0"/>
              <a:t>ce</a:t>
            </a:r>
            <a:r>
              <a:rPr lang="en-US" smtClean="0"/>
              <a:t> at the end of that word.  What sound does </a:t>
            </a:r>
            <a:r>
              <a:rPr lang="en-US" b="1" i="1" smtClean="0"/>
              <a:t>ce</a:t>
            </a:r>
            <a:r>
              <a:rPr lang="en-US" smtClean="0"/>
              <a:t> make?  Read the word again.</a:t>
            </a:r>
          </a:p>
        </p:txBody>
      </p:sp>
      <p:sp>
        <p:nvSpPr>
          <p:cNvPr id="57348" name="Title 1" descr="Denim"/>
          <p:cNvSpPr>
            <a:spLocks/>
          </p:cNvSpPr>
          <p:nvPr/>
        </p:nvSpPr>
        <p:spPr bwMode="auto">
          <a:xfrm>
            <a:off x="457200" y="728663"/>
            <a:ext cx="8229600" cy="1143000"/>
          </a:xfrm>
          <a:prstGeom prst="rect">
            <a:avLst/>
          </a:prstGeom>
          <a:noFill/>
          <a:ln>
            <a:noFill/>
          </a:ln>
        </p:spPr>
        <p:txBody>
          <a:bodyPr anchor="ctr"/>
          <a:lstStyle/>
          <a:p>
            <a:pPr algn="ctr">
              <a:defRPr/>
            </a:pPr>
            <a:r>
              <a:rPr lang="en-US" sz="4000" dirty="0">
                <a:solidFill>
                  <a:srgbClr val="5EAD16"/>
                </a:solidFill>
                <a:latin typeface="+mj-lt"/>
                <a:ea typeface="+mj-ea"/>
                <a:cs typeface="Adobe Arabic" pitchFamily="18" charset="-78"/>
              </a:rPr>
              <a:t>Providing Feedback For Accuracy</a:t>
            </a:r>
          </a:p>
        </p:txBody>
      </p:sp>
      <p:pic>
        <p:nvPicPr>
          <p:cNvPr id="61445" name="Picture 2" descr="C:\Documents and Settings\rbeegle\Local Settings\Temporary Internet Files\Content.IE5\MCMZ57JW\MPj04393170000[1].jpg"/>
          <p:cNvPicPr>
            <a:picLocks noChangeAspect="1" noChangeArrowheads="1"/>
          </p:cNvPicPr>
          <p:nvPr/>
        </p:nvPicPr>
        <p:blipFill>
          <a:blip r:embed="rId3"/>
          <a:srcRect t="15698" b="25429"/>
          <a:stretch>
            <a:fillRect/>
          </a:stretch>
        </p:blipFill>
        <p:spPr bwMode="auto">
          <a:xfrm>
            <a:off x="7924800" y="1414463"/>
            <a:ext cx="1035050" cy="914400"/>
          </a:xfrm>
          <a:prstGeom prst="rect">
            <a:avLst/>
          </a:prstGeom>
          <a:noFill/>
          <a:ln w="9525">
            <a:noFill/>
            <a:miter lim="800000"/>
            <a:headEnd/>
            <a:tailEnd/>
          </a:ln>
        </p:spPr>
      </p:pic>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F2797DFE-4592-4E1C-A9DA-353386A5FEE8}" type="slidenum">
              <a:rPr/>
              <a:pPr fontAlgn="auto">
                <a:spcBef>
                  <a:spcPts val="0"/>
                </a:spcBef>
                <a:spcAft>
                  <a:spcPts val="0"/>
                </a:spcAft>
                <a:defRPr/>
              </a:pPr>
              <a:t>47</a:t>
            </a:fld>
            <a:endParaRPr/>
          </a:p>
        </p:txBody>
      </p:sp>
      <p:sp>
        <p:nvSpPr>
          <p:cNvPr id="58371" name="Title 1" descr="Denim"/>
          <p:cNvSpPr>
            <a:spLocks/>
          </p:cNvSpPr>
          <p:nvPr/>
        </p:nvSpPr>
        <p:spPr bwMode="auto">
          <a:xfrm>
            <a:off x="457200" y="723900"/>
            <a:ext cx="8229600" cy="1143000"/>
          </a:xfrm>
          <a:prstGeom prst="rect">
            <a:avLst/>
          </a:prstGeom>
          <a:noFill/>
          <a:ln>
            <a:noFill/>
          </a:ln>
        </p:spPr>
        <p:txBody>
          <a:bodyPr anchor="ctr"/>
          <a:lstStyle/>
          <a:p>
            <a:pPr algn="ctr">
              <a:defRPr/>
            </a:pPr>
            <a:r>
              <a:rPr lang="en-US" sz="4000" dirty="0">
                <a:solidFill>
                  <a:srgbClr val="5EAD16"/>
                </a:solidFill>
                <a:latin typeface="+mj-lt"/>
                <a:ea typeface="+mj-ea"/>
                <a:cs typeface="Adobe Arabic" pitchFamily="18" charset="-78"/>
              </a:rPr>
              <a:t>Providing Feedback For Accuracy</a:t>
            </a:r>
          </a:p>
        </p:txBody>
      </p:sp>
      <p:pic>
        <p:nvPicPr>
          <p:cNvPr id="62468" name="Picture 2" descr="C:\Documents and Settings\rbeegle\Local Settings\Temporary Internet Files\Content.IE5\MCMZ57JW\MPj04393170000[1].jpg"/>
          <p:cNvPicPr>
            <a:picLocks noChangeAspect="1" noChangeArrowheads="1"/>
          </p:cNvPicPr>
          <p:nvPr/>
        </p:nvPicPr>
        <p:blipFill>
          <a:blip r:embed="rId3"/>
          <a:srcRect t="15698" b="25429"/>
          <a:stretch>
            <a:fillRect/>
          </a:stretch>
        </p:blipFill>
        <p:spPr bwMode="auto">
          <a:xfrm>
            <a:off x="7967663" y="1644650"/>
            <a:ext cx="935037" cy="825500"/>
          </a:xfrm>
          <a:prstGeom prst="rect">
            <a:avLst/>
          </a:prstGeom>
          <a:noFill/>
          <a:ln w="9525">
            <a:noFill/>
            <a:miter lim="800000"/>
            <a:headEnd/>
            <a:tailEnd/>
          </a:ln>
        </p:spPr>
      </p:pic>
      <p:sp>
        <p:nvSpPr>
          <p:cNvPr id="64517" name="Content Placeholder 2"/>
          <p:cNvSpPr>
            <a:spLocks/>
          </p:cNvSpPr>
          <p:nvPr/>
        </p:nvSpPr>
        <p:spPr bwMode="auto">
          <a:xfrm>
            <a:off x="381000" y="2057400"/>
            <a:ext cx="8534400" cy="4419600"/>
          </a:xfrm>
          <a:prstGeom prst="rect">
            <a:avLst/>
          </a:prstGeom>
          <a:noFill/>
          <a:ln w="9525">
            <a:noFill/>
            <a:miter lim="800000"/>
            <a:headEnd/>
            <a:tailEnd/>
          </a:ln>
        </p:spPr>
        <p:txBody>
          <a:bodyPr/>
          <a:lstStyle/>
          <a:p>
            <a:pPr marL="55563" indent="-55563">
              <a:spcBef>
                <a:spcPct val="20000"/>
              </a:spcBef>
              <a:buClr>
                <a:schemeClr val="hlink"/>
              </a:buClr>
              <a:buSzPct val="80000"/>
              <a:buFont typeface="Wingdings 2" pitchFamily="18" charset="2"/>
              <a:buNone/>
              <a:defRPr/>
            </a:pPr>
            <a:r>
              <a:rPr lang="en-US" sz="3200" dirty="0">
                <a:solidFill>
                  <a:schemeClr val="tx1"/>
                </a:solidFill>
                <a:latin typeface="Calibri" pitchFamily="34" charset="0"/>
              </a:rPr>
              <a:t>“And </a:t>
            </a:r>
            <a:r>
              <a:rPr lang="en-US" sz="3200" u="sng" dirty="0">
                <a:solidFill>
                  <a:schemeClr val="tx1"/>
                </a:solidFill>
                <a:latin typeface="Calibri" pitchFamily="34" charset="0"/>
              </a:rPr>
              <a:t>everyone</a:t>
            </a:r>
            <a:r>
              <a:rPr lang="en-US" sz="3200" dirty="0">
                <a:solidFill>
                  <a:schemeClr val="tx1"/>
                </a:solidFill>
                <a:latin typeface="Calibri" pitchFamily="34" charset="0"/>
              </a:rPr>
              <a:t> that Mary went”</a:t>
            </a:r>
          </a:p>
          <a:p>
            <a:pPr marL="55563" indent="-55563">
              <a:spcBef>
                <a:spcPct val="20000"/>
              </a:spcBef>
              <a:buClr>
                <a:schemeClr val="hlink"/>
              </a:buClr>
              <a:buSzPct val="80000"/>
              <a:buFont typeface="Wingdings 2" pitchFamily="18" charset="2"/>
              <a:buNone/>
              <a:defRPr/>
            </a:pPr>
            <a:endParaRPr lang="en-US" sz="800" i="1" dirty="0">
              <a:solidFill>
                <a:schemeClr val="tx1"/>
              </a:solidFill>
              <a:latin typeface="Calibri" pitchFamily="34" charset="0"/>
            </a:endParaRPr>
          </a:p>
          <a:p>
            <a:pPr marL="457200" indent="-222250">
              <a:buFont typeface="Arial" pitchFamily="34" charset="0"/>
              <a:buChar char="•"/>
              <a:defRPr/>
            </a:pPr>
            <a:r>
              <a:rPr lang="en-US" sz="3200" dirty="0">
                <a:solidFill>
                  <a:schemeClr val="tx1"/>
                </a:solidFill>
                <a:latin typeface="Calibri" pitchFamily="34" charset="0"/>
              </a:rPr>
              <a:t>Does that make sense?  </a:t>
            </a:r>
          </a:p>
          <a:p>
            <a:pPr marL="457200" indent="-222250">
              <a:buFont typeface="Arial" pitchFamily="34" charset="0"/>
              <a:buChar char="•"/>
              <a:defRPr/>
            </a:pPr>
            <a:r>
              <a:rPr lang="en-US" sz="3200" dirty="0">
                <a:solidFill>
                  <a:schemeClr val="tx1"/>
                </a:solidFill>
                <a:latin typeface="Calibri" pitchFamily="34" charset="0"/>
              </a:rPr>
              <a:t>Look at all the letters.  That’s a compound word.  Read the first word.  Read the second word.  Now, put them together. </a:t>
            </a:r>
          </a:p>
          <a:p>
            <a:pPr marL="55563" indent="-55563">
              <a:buFont typeface="Arial" charset="0"/>
              <a:buNone/>
              <a:defRPr/>
            </a:pPr>
            <a:endParaRPr lang="en-US" sz="2800" dirty="0">
              <a:solidFill>
                <a:schemeClr val="tx1"/>
              </a:solidFill>
              <a:latin typeface="Calibri" pitchFamily="34" charset="0"/>
            </a:endParaRPr>
          </a:p>
          <a:p>
            <a:pPr marL="55563" indent="-55563">
              <a:spcBef>
                <a:spcPct val="20000"/>
              </a:spcBef>
              <a:buClr>
                <a:schemeClr val="hlink"/>
              </a:buClr>
              <a:buSzPct val="80000"/>
              <a:buFont typeface="Wingdings 2" pitchFamily="18" charset="2"/>
              <a:buNone/>
              <a:defRPr/>
            </a:pPr>
            <a:r>
              <a:rPr lang="en-US" sz="3200" dirty="0">
                <a:solidFill>
                  <a:schemeClr val="tx1"/>
                </a:solidFill>
                <a:latin typeface="Calibri" pitchFamily="34" charset="0"/>
              </a:rPr>
              <a:t>“The lamb was </a:t>
            </a:r>
            <a:r>
              <a:rPr lang="en-US" sz="3200" u="sng" dirty="0">
                <a:solidFill>
                  <a:schemeClr val="tx1"/>
                </a:solidFill>
                <a:latin typeface="Calibri" pitchFamily="34" charset="0"/>
              </a:rPr>
              <a:t>sorry</a:t>
            </a:r>
            <a:r>
              <a:rPr lang="en-US" sz="3200" dirty="0">
                <a:solidFill>
                  <a:schemeClr val="tx1"/>
                </a:solidFill>
                <a:latin typeface="Calibri" pitchFamily="34" charset="0"/>
              </a:rPr>
              <a:t>  to go”</a:t>
            </a:r>
          </a:p>
          <a:p>
            <a:pPr marL="55563" indent="-55563">
              <a:spcBef>
                <a:spcPct val="20000"/>
              </a:spcBef>
              <a:buClr>
                <a:schemeClr val="hlink"/>
              </a:buClr>
              <a:buSzPct val="80000"/>
              <a:buFont typeface="Wingdings 2" pitchFamily="18" charset="2"/>
              <a:buNone/>
              <a:defRPr/>
            </a:pPr>
            <a:endParaRPr lang="en-US" sz="800" dirty="0">
              <a:solidFill>
                <a:schemeClr val="tx1"/>
              </a:solidFill>
              <a:latin typeface="Calibri" pitchFamily="34" charset="0"/>
            </a:endParaRPr>
          </a:p>
          <a:p>
            <a:pPr marL="457200" indent="-222250">
              <a:buClr>
                <a:schemeClr val="tx1"/>
              </a:buClr>
              <a:buSzPct val="80000"/>
              <a:buFont typeface="Arial" pitchFamily="34" charset="0"/>
              <a:buChar char="•"/>
              <a:defRPr/>
            </a:pPr>
            <a:r>
              <a:rPr lang="en-US" sz="3200" dirty="0">
                <a:solidFill>
                  <a:schemeClr val="tx1"/>
                </a:solidFill>
                <a:latin typeface="Calibri" pitchFamily="34" charset="0"/>
              </a:rPr>
              <a:t>That word is “sure.” What is the word?</a:t>
            </a:r>
          </a:p>
        </p:txBody>
      </p:sp>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87515861-83AA-45F2-BBF0-F7472A3E0B1E}" type="slidenum">
              <a:rPr/>
              <a:pPr fontAlgn="auto">
                <a:spcBef>
                  <a:spcPts val="0"/>
                </a:spcBef>
                <a:spcAft>
                  <a:spcPts val="0"/>
                </a:spcAft>
                <a:defRPr/>
              </a:pPr>
              <a:t>48</a:t>
            </a:fld>
            <a:endParaRPr/>
          </a:p>
        </p:txBody>
      </p:sp>
      <p:sp>
        <p:nvSpPr>
          <p:cNvPr id="63491" name="TextBox 8"/>
          <p:cNvSpPr txBox="1">
            <a:spLocks noChangeArrowheads="1"/>
          </p:cNvSpPr>
          <p:nvPr/>
        </p:nvSpPr>
        <p:spPr bwMode="auto">
          <a:xfrm>
            <a:off x="398463" y="1878013"/>
            <a:ext cx="7848600" cy="4441825"/>
          </a:xfrm>
          <a:prstGeom prst="rect">
            <a:avLst/>
          </a:prstGeom>
          <a:noFill/>
          <a:ln w="9525">
            <a:noFill/>
            <a:miter lim="800000"/>
            <a:headEnd/>
            <a:tailEnd/>
          </a:ln>
        </p:spPr>
        <p:txBody>
          <a:bodyPr>
            <a:spAutoFit/>
          </a:bodyPr>
          <a:lstStyle/>
          <a:p>
            <a:pPr>
              <a:lnSpc>
                <a:spcPct val="90000"/>
              </a:lnSpc>
            </a:pPr>
            <a:r>
              <a:rPr lang="en-US" sz="2600">
                <a:solidFill>
                  <a:schemeClr val="tx1"/>
                </a:solidFill>
                <a:latin typeface="Calibri" pitchFamily="34" charset="0"/>
              </a:rPr>
              <a:t>Student: </a:t>
            </a:r>
          </a:p>
          <a:p>
            <a:pPr>
              <a:lnSpc>
                <a:spcPct val="90000"/>
              </a:lnSpc>
            </a:pPr>
            <a:r>
              <a:rPr lang="en-US" sz="2600">
                <a:solidFill>
                  <a:schemeClr val="tx1"/>
                </a:solidFill>
                <a:latin typeface="Calibri" pitchFamily="34" charset="0"/>
              </a:rPr>
              <a:t>“Mary had a little.  Lamb, its fleece was.</a:t>
            </a:r>
          </a:p>
          <a:p>
            <a:pPr>
              <a:lnSpc>
                <a:spcPct val="90000"/>
              </a:lnSpc>
            </a:pPr>
            <a:r>
              <a:rPr lang="en-US" sz="2600">
                <a:solidFill>
                  <a:schemeClr val="tx1"/>
                </a:solidFill>
                <a:latin typeface="Calibri" pitchFamily="34" charset="0"/>
              </a:rPr>
              <a:t>White.  As snow and, everywhere.</a:t>
            </a:r>
          </a:p>
          <a:p>
            <a:pPr>
              <a:lnSpc>
                <a:spcPct val="90000"/>
              </a:lnSpc>
            </a:pPr>
            <a:r>
              <a:rPr lang="en-US" sz="2600">
                <a:solidFill>
                  <a:schemeClr val="tx1"/>
                </a:solidFill>
                <a:latin typeface="Calibri" pitchFamily="34" charset="0"/>
              </a:rPr>
              <a:t>That Mary!</a:t>
            </a:r>
          </a:p>
          <a:p>
            <a:pPr>
              <a:lnSpc>
                <a:spcPct val="90000"/>
              </a:lnSpc>
            </a:pPr>
            <a:r>
              <a:rPr lang="en-US" sz="2600">
                <a:solidFill>
                  <a:schemeClr val="tx1"/>
                </a:solidFill>
                <a:latin typeface="Calibri" pitchFamily="34" charset="0"/>
              </a:rPr>
              <a:t>Went, the lamb was sure.</a:t>
            </a:r>
          </a:p>
          <a:p>
            <a:pPr>
              <a:lnSpc>
                <a:spcPct val="90000"/>
              </a:lnSpc>
            </a:pPr>
            <a:r>
              <a:rPr lang="en-US" sz="2600">
                <a:solidFill>
                  <a:schemeClr val="tx1"/>
                </a:solidFill>
                <a:latin typeface="Calibri" pitchFamily="34" charset="0"/>
              </a:rPr>
              <a:t>To go?”</a:t>
            </a:r>
          </a:p>
          <a:p>
            <a:pPr>
              <a:lnSpc>
                <a:spcPct val="90000"/>
              </a:lnSpc>
            </a:pPr>
            <a:endParaRPr lang="en-US" sz="2600">
              <a:solidFill>
                <a:schemeClr val="tx1"/>
              </a:solidFill>
              <a:latin typeface="Calibri" pitchFamily="34" charset="0"/>
            </a:endParaRPr>
          </a:p>
          <a:p>
            <a:pPr>
              <a:lnSpc>
                <a:spcPct val="90000"/>
              </a:lnSpc>
            </a:pPr>
            <a:r>
              <a:rPr lang="en-US" sz="2600">
                <a:solidFill>
                  <a:schemeClr val="tx1"/>
                </a:solidFill>
                <a:latin typeface="Calibri" pitchFamily="34" charset="0"/>
              </a:rPr>
              <a:t>Teacher: </a:t>
            </a:r>
          </a:p>
          <a:p>
            <a:pPr>
              <a:lnSpc>
                <a:spcPct val="90000"/>
              </a:lnSpc>
            </a:pPr>
            <a:r>
              <a:rPr lang="en-US" sz="2600">
                <a:solidFill>
                  <a:schemeClr val="tx1"/>
                </a:solidFill>
                <a:latin typeface="Calibri" pitchFamily="34" charset="0"/>
              </a:rPr>
              <a:t>Did that make sense?  Listen as I model reading the poem for you.  Then let’s echo-read the poem.  I’ll read a line, then you read it just the way I read it. </a:t>
            </a:r>
          </a:p>
          <a:p>
            <a:pPr>
              <a:lnSpc>
                <a:spcPct val="90000"/>
              </a:lnSpc>
            </a:pPr>
            <a:endParaRPr lang="en-US" sz="2800">
              <a:solidFill>
                <a:schemeClr val="tx1"/>
              </a:solidFill>
              <a:latin typeface="Calibri" pitchFamily="34" charset="0"/>
            </a:endParaRPr>
          </a:p>
        </p:txBody>
      </p:sp>
      <p:sp>
        <p:nvSpPr>
          <p:cNvPr id="59396" name="Title 1" descr="Denim"/>
          <p:cNvSpPr>
            <a:spLocks/>
          </p:cNvSpPr>
          <p:nvPr/>
        </p:nvSpPr>
        <p:spPr bwMode="auto">
          <a:xfrm>
            <a:off x="468313" y="723900"/>
            <a:ext cx="8229600" cy="1143000"/>
          </a:xfrm>
          <a:prstGeom prst="rect">
            <a:avLst/>
          </a:prstGeom>
          <a:noFill/>
          <a:ln w="9525">
            <a:noFill/>
            <a:miter lim="800000"/>
            <a:headEnd/>
            <a:tailEnd/>
          </a:ln>
        </p:spPr>
        <p:txBody>
          <a:bodyPr anchor="ctr"/>
          <a:lstStyle/>
          <a:p>
            <a:pPr algn="ctr">
              <a:defRPr/>
            </a:pPr>
            <a:r>
              <a:rPr lang="en-US" sz="4000" dirty="0">
                <a:solidFill>
                  <a:srgbClr val="5EAD16"/>
                </a:solidFill>
                <a:latin typeface="+mj-lt"/>
                <a:ea typeface="+mj-ea"/>
                <a:cs typeface="Adobe Arabic" pitchFamily="18" charset="-78"/>
              </a:rPr>
              <a:t>Providing Feedback For Prosody</a:t>
            </a:r>
          </a:p>
        </p:txBody>
      </p:sp>
      <p:pic>
        <p:nvPicPr>
          <p:cNvPr id="63493" name="Picture 2" descr="C:\Documents and Settings\rbeegle\Local Settings\Temporary Internet Files\Content.IE5\MCMZ57JW\MPj04393170000[1].jpg"/>
          <p:cNvPicPr>
            <a:picLocks noChangeAspect="1" noChangeArrowheads="1"/>
          </p:cNvPicPr>
          <p:nvPr/>
        </p:nvPicPr>
        <p:blipFill>
          <a:blip r:embed="rId3"/>
          <a:srcRect t="15698" b="25429"/>
          <a:stretch>
            <a:fillRect/>
          </a:stretch>
        </p:blipFill>
        <p:spPr bwMode="auto">
          <a:xfrm>
            <a:off x="7581900" y="1727200"/>
            <a:ext cx="1293813" cy="1143000"/>
          </a:xfrm>
          <a:prstGeom prst="rect">
            <a:avLst/>
          </a:prstGeom>
          <a:noFill/>
          <a:ln w="9525">
            <a:noFill/>
            <a:miter lim="800000"/>
            <a:headEnd/>
            <a:tailEnd/>
          </a:ln>
        </p:spPr>
      </p:pic>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C24DB5A0-630D-42D4-A816-775BA6A44544}" type="slidenum">
              <a:rPr/>
              <a:pPr fontAlgn="auto">
                <a:spcBef>
                  <a:spcPts val="0"/>
                </a:spcBef>
                <a:spcAft>
                  <a:spcPts val="0"/>
                </a:spcAft>
                <a:defRPr/>
              </a:pPr>
              <a:t>49</a:t>
            </a:fld>
            <a:endParaRPr/>
          </a:p>
        </p:txBody>
      </p:sp>
      <p:sp>
        <p:nvSpPr>
          <p:cNvPr id="66562" name="Content Placeholder 5"/>
          <p:cNvSpPr>
            <a:spLocks noGrp="1"/>
          </p:cNvSpPr>
          <p:nvPr>
            <p:ph idx="4294967295"/>
          </p:nvPr>
        </p:nvSpPr>
        <p:spPr>
          <a:xfrm>
            <a:off x="266700" y="2057400"/>
            <a:ext cx="8610600" cy="3962400"/>
          </a:xfrm>
          <a:extLst/>
        </p:spPr>
        <p:txBody>
          <a:bodyPr rtlCol="0">
            <a:normAutofit fontScale="70000" lnSpcReduction="20000"/>
          </a:bodyPr>
          <a:lstStyle/>
          <a:p>
            <a:pPr eaLnBrk="1" fontAlgn="auto" hangingPunct="1">
              <a:lnSpc>
                <a:spcPct val="90000"/>
              </a:lnSpc>
              <a:spcAft>
                <a:spcPts val="0"/>
              </a:spcAft>
              <a:buFont typeface="Wingdings 2" pitchFamily="18" charset="2"/>
              <a:buNone/>
              <a:defRPr/>
            </a:pPr>
            <a:r>
              <a:rPr lang="en-US" sz="4000" dirty="0" smtClean="0"/>
              <a:t>Student:</a:t>
            </a:r>
          </a:p>
          <a:p>
            <a:pPr eaLnBrk="1" fontAlgn="auto" hangingPunct="1">
              <a:lnSpc>
                <a:spcPct val="90000"/>
              </a:lnSpc>
              <a:spcAft>
                <a:spcPts val="0"/>
              </a:spcAft>
              <a:buFont typeface="Wingdings 2" pitchFamily="18" charset="2"/>
              <a:buNone/>
              <a:defRPr/>
            </a:pPr>
            <a:r>
              <a:rPr lang="en-US" sz="4000" dirty="0" smtClean="0"/>
              <a:t>“</a:t>
            </a:r>
            <a:r>
              <a:rPr lang="en-US" sz="4000" dirty="0" err="1" smtClean="0"/>
              <a:t>Maryhadalittlelambitsfleecewaswhiteassnowand</a:t>
            </a:r>
            <a:endParaRPr lang="en-US" sz="4000" dirty="0" smtClean="0"/>
          </a:p>
          <a:p>
            <a:pPr eaLnBrk="1" fontAlgn="auto" hangingPunct="1">
              <a:lnSpc>
                <a:spcPct val="90000"/>
              </a:lnSpc>
              <a:spcAft>
                <a:spcPts val="0"/>
              </a:spcAft>
              <a:buFont typeface="Wingdings 2" pitchFamily="18" charset="2"/>
              <a:buNone/>
              <a:defRPr/>
            </a:pPr>
            <a:r>
              <a:rPr lang="en-US" sz="4000" dirty="0" err="1" smtClean="0"/>
              <a:t>everywherethatMarywentthelambwassuretogo</a:t>
            </a:r>
            <a:r>
              <a:rPr lang="en-US" sz="4000" dirty="0" smtClean="0"/>
              <a:t>…”</a:t>
            </a:r>
          </a:p>
          <a:p>
            <a:pPr eaLnBrk="1" fontAlgn="auto" hangingPunct="1">
              <a:lnSpc>
                <a:spcPct val="90000"/>
              </a:lnSpc>
              <a:spcAft>
                <a:spcPts val="0"/>
              </a:spcAft>
              <a:buFont typeface="Wingdings 2" pitchFamily="18" charset="2"/>
              <a:buNone/>
              <a:defRPr/>
            </a:pPr>
            <a:endParaRPr lang="en-US" sz="2300" dirty="0" smtClean="0"/>
          </a:p>
          <a:p>
            <a:pPr eaLnBrk="1" hangingPunct="1">
              <a:buFont typeface="Wingdings 2" pitchFamily="18" charset="2"/>
              <a:buNone/>
              <a:defRPr/>
            </a:pPr>
            <a:r>
              <a:rPr lang="en-US" sz="4000" dirty="0" smtClean="0"/>
              <a:t>Teacher:</a:t>
            </a:r>
          </a:p>
          <a:p>
            <a:pPr eaLnBrk="1" hangingPunct="1">
              <a:lnSpc>
                <a:spcPct val="90000"/>
              </a:lnSpc>
              <a:buClr>
                <a:schemeClr val="tx1"/>
              </a:buClr>
              <a:buFont typeface="Wingdings" pitchFamily="2" charset="2"/>
              <a:buChar char="§"/>
              <a:defRPr/>
            </a:pPr>
            <a:r>
              <a:rPr lang="en-US" sz="4000" dirty="0" smtClean="0"/>
              <a:t>Does that sound like talking?</a:t>
            </a:r>
          </a:p>
          <a:p>
            <a:pPr eaLnBrk="1" hangingPunct="1">
              <a:lnSpc>
                <a:spcPct val="90000"/>
              </a:lnSpc>
              <a:buClr>
                <a:schemeClr val="tx1"/>
              </a:buClr>
              <a:buFont typeface="Wingdings" pitchFamily="2" charset="2"/>
              <a:buChar char="§"/>
              <a:defRPr/>
            </a:pPr>
            <a:r>
              <a:rPr lang="en-US" sz="4000" dirty="0" smtClean="0"/>
              <a:t>How do you think Mary might read that poem?</a:t>
            </a:r>
          </a:p>
          <a:p>
            <a:pPr eaLnBrk="1" hangingPunct="1">
              <a:lnSpc>
                <a:spcPct val="90000"/>
              </a:lnSpc>
              <a:buClr>
                <a:schemeClr val="tx1"/>
              </a:buClr>
              <a:buFont typeface="Wingdings" pitchFamily="2" charset="2"/>
              <a:buChar char="§"/>
              <a:defRPr/>
            </a:pPr>
            <a:r>
              <a:rPr lang="en-US" sz="4000" dirty="0" smtClean="0"/>
              <a:t>You read that so fast, I couldn’t understand it.  Could you read it again more slowly?</a:t>
            </a:r>
          </a:p>
          <a:p>
            <a:pPr eaLnBrk="1" hangingPunct="1">
              <a:lnSpc>
                <a:spcPct val="90000"/>
              </a:lnSpc>
              <a:buClr>
                <a:schemeClr val="tx1"/>
              </a:buClr>
              <a:buFont typeface="Wingdings" pitchFamily="2" charset="2"/>
              <a:buChar char="§"/>
              <a:defRPr/>
            </a:pPr>
            <a:r>
              <a:rPr lang="en-US" sz="4000" dirty="0" smtClean="0"/>
              <a:t>Let me model that phrase for you...</a:t>
            </a:r>
          </a:p>
          <a:p>
            <a:pPr eaLnBrk="1" fontAlgn="auto" hangingPunct="1">
              <a:spcAft>
                <a:spcPts val="0"/>
              </a:spcAft>
              <a:buFont typeface="Wingdings 2" pitchFamily="18" charset="2"/>
              <a:buNone/>
              <a:defRPr/>
            </a:pPr>
            <a:endParaRPr lang="en-US" sz="2800" dirty="0" smtClean="0">
              <a:solidFill>
                <a:srgbClr val="3333CC"/>
              </a:solidFill>
            </a:endParaRPr>
          </a:p>
        </p:txBody>
      </p:sp>
      <p:sp>
        <p:nvSpPr>
          <p:cNvPr id="60420" name="Title 1" descr="Denim"/>
          <p:cNvSpPr>
            <a:spLocks/>
          </p:cNvSpPr>
          <p:nvPr/>
        </p:nvSpPr>
        <p:spPr bwMode="auto">
          <a:xfrm>
            <a:off x="76200" y="838200"/>
            <a:ext cx="8991600" cy="1143000"/>
          </a:xfrm>
          <a:prstGeom prst="rect">
            <a:avLst/>
          </a:prstGeom>
          <a:noFill/>
          <a:ln w="9525">
            <a:noFill/>
            <a:miter lim="800000"/>
            <a:headEnd/>
            <a:tailEnd/>
          </a:ln>
        </p:spPr>
        <p:txBody>
          <a:bodyPr anchor="ctr"/>
          <a:lstStyle/>
          <a:p>
            <a:pPr algn="ctr">
              <a:defRPr/>
            </a:pPr>
            <a:r>
              <a:rPr lang="en-US" sz="4000" dirty="0">
                <a:solidFill>
                  <a:srgbClr val="5EAD16"/>
                </a:solidFill>
                <a:latin typeface="+mj-lt"/>
                <a:ea typeface="+mj-ea"/>
                <a:cs typeface="Adobe Arabic" pitchFamily="18" charset="-78"/>
              </a:rPr>
              <a:t>Providing Feedback For Automaticity/Rate</a:t>
            </a:r>
          </a:p>
        </p:txBody>
      </p:sp>
      <p:sp>
        <p:nvSpPr>
          <p:cNvPr id="6"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title"/>
          </p:nvPr>
        </p:nvSpPr>
        <p:spPr/>
        <p:txBody>
          <a:bodyPr/>
          <a:lstStyle/>
          <a:p>
            <a:pPr eaLnBrk="1" hangingPunct="1">
              <a:defRPr/>
            </a:pPr>
            <a:r>
              <a:rPr lang="en-US" sz="6000" smtClean="0"/>
              <a:t>What is Fluency?</a:t>
            </a:r>
          </a:p>
        </p:txBody>
      </p:sp>
      <p:sp>
        <p:nvSpPr>
          <p:cNvPr id="2" name="Slide Number Placeholder 1"/>
          <p:cNvSpPr>
            <a:spLocks noGrp="1"/>
          </p:cNvSpPr>
          <p:nvPr>
            <p:ph type="sldNum" sz="quarter" idx="10"/>
          </p:nvPr>
        </p:nvSpPr>
        <p:spPr/>
        <p:txBody>
          <a:bodyPr/>
          <a:lstStyle/>
          <a:p>
            <a:pPr>
              <a:defRPr/>
            </a:pPr>
            <a:fld id="{0FE3D00A-C2BA-4947-AE34-6C1B90E8E3D3}" type="slidenum">
              <a:rPr/>
              <a:pPr>
                <a:defRPr/>
              </a:pPr>
              <a:t>5</a:t>
            </a:fld>
            <a:endParaRPr/>
          </a:p>
        </p:txBody>
      </p:sp>
      <p:sp>
        <p:nvSpPr>
          <p:cNvPr id="6"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fontAlgn="auto">
              <a:spcBef>
                <a:spcPts val="0"/>
              </a:spcBef>
              <a:spcAft>
                <a:spcPts val="0"/>
              </a:spcAft>
              <a:defRPr/>
            </a:pPr>
            <a:fld id="{93D9E88D-2FA4-4DA7-B958-1458C6865C5E}" type="slidenum">
              <a:rPr/>
              <a:pPr fontAlgn="auto">
                <a:spcBef>
                  <a:spcPts val="0"/>
                </a:spcBef>
                <a:spcAft>
                  <a:spcPts val="0"/>
                </a:spcAft>
                <a:defRPr/>
              </a:pPr>
              <a:t>50</a:t>
            </a:fld>
            <a:endParaRPr/>
          </a:p>
        </p:txBody>
      </p:sp>
      <p:sp>
        <p:nvSpPr>
          <p:cNvPr id="65539" name="Title 1"/>
          <p:cNvSpPr>
            <a:spLocks noGrp="1"/>
          </p:cNvSpPr>
          <p:nvPr>
            <p:ph type="title" idx="4294967295"/>
          </p:nvPr>
        </p:nvSpPr>
        <p:spPr>
          <a:xfrm>
            <a:off x="381000" y="838200"/>
            <a:ext cx="8305800" cy="1143000"/>
          </a:xfrm>
        </p:spPr>
        <p:txBody>
          <a:bodyPr/>
          <a:lstStyle/>
          <a:p>
            <a:pPr eaLnBrk="1" hangingPunct="1"/>
            <a:r>
              <a:rPr lang="en-US" smtClean="0"/>
              <a:t>What’s Important To Remember About Fluency Instruction?</a:t>
            </a:r>
          </a:p>
        </p:txBody>
      </p:sp>
      <p:pic>
        <p:nvPicPr>
          <p:cNvPr id="9" name="Picture 3" descr="j0323763"/>
          <p:cNvPicPr>
            <a:picLocks noGrp="1" noChangeAspect="1" noChangeArrowheads="1" noCrop="1"/>
          </p:cNvPicPr>
          <p:nvPr>
            <p:ph idx="4294967295"/>
          </p:nvPr>
        </p:nvPicPr>
        <p:blipFill>
          <a:blip r:embed="rId3"/>
          <a:srcRect/>
          <a:stretch>
            <a:fillRect/>
          </a:stretch>
        </p:blipFill>
        <p:spPr>
          <a:xfrm>
            <a:off x="2614613" y="2049463"/>
            <a:ext cx="942975" cy="1020762"/>
          </a:xfrm>
        </p:spPr>
      </p:pic>
      <p:sp>
        <p:nvSpPr>
          <p:cNvPr id="10" name="UTurnArrow"/>
          <p:cNvSpPr>
            <a:spLocks noEditPoints="1" noChangeArrowheads="1"/>
          </p:cNvSpPr>
          <p:nvPr/>
        </p:nvSpPr>
        <p:spPr bwMode="auto">
          <a:xfrm>
            <a:off x="2667000" y="3497263"/>
            <a:ext cx="838200" cy="99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557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lnTo>
                  <a:pt x="15663" y="14865"/>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11" name="Picture 7" descr="j0304299"/>
          <p:cNvPicPr>
            <a:picLocks noChangeAspect="1" noChangeArrowheads="1"/>
          </p:cNvPicPr>
          <p:nvPr/>
        </p:nvPicPr>
        <p:blipFill>
          <a:blip r:embed="rId4"/>
          <a:srcRect/>
          <a:stretch>
            <a:fillRect/>
          </a:stretch>
        </p:blipFill>
        <p:spPr bwMode="auto">
          <a:xfrm>
            <a:off x="2209800" y="5326063"/>
            <a:ext cx="1617663" cy="768350"/>
          </a:xfrm>
          <a:prstGeom prst="rect">
            <a:avLst/>
          </a:prstGeom>
          <a:noFill/>
          <a:ln w="9525">
            <a:noFill/>
            <a:miter lim="800000"/>
            <a:headEnd/>
            <a:tailEnd/>
          </a:ln>
        </p:spPr>
      </p:pic>
      <p:sp>
        <p:nvSpPr>
          <p:cNvPr id="12" name="TextBox 11"/>
          <p:cNvSpPr txBox="1">
            <a:spLocks noChangeArrowheads="1"/>
          </p:cNvSpPr>
          <p:nvPr/>
        </p:nvSpPr>
        <p:spPr bwMode="auto">
          <a:xfrm>
            <a:off x="4724400" y="2201863"/>
            <a:ext cx="4038600" cy="4046537"/>
          </a:xfrm>
          <a:prstGeom prst="rect">
            <a:avLst/>
          </a:prstGeom>
          <a:noFill/>
          <a:ln w="9525">
            <a:noFill/>
            <a:miter lim="800000"/>
            <a:headEnd/>
            <a:tailEnd/>
          </a:ln>
        </p:spPr>
        <p:txBody>
          <a:bodyPr>
            <a:spAutoFit/>
          </a:bodyPr>
          <a:lstStyle/>
          <a:p>
            <a:r>
              <a:rPr lang="en-US" sz="4400" b="1">
                <a:solidFill>
                  <a:schemeClr val="tx1"/>
                </a:solidFill>
                <a:latin typeface="Calibri" pitchFamily="34" charset="0"/>
              </a:rPr>
              <a:t>Think</a:t>
            </a:r>
          </a:p>
          <a:p>
            <a:endParaRPr lang="en-US" sz="6000" b="1">
              <a:solidFill>
                <a:schemeClr val="tx1"/>
              </a:solidFill>
              <a:latin typeface="Calibri" pitchFamily="34" charset="0"/>
            </a:endParaRPr>
          </a:p>
          <a:p>
            <a:r>
              <a:rPr lang="en-US" sz="4400" b="1">
                <a:solidFill>
                  <a:schemeClr val="tx1"/>
                </a:solidFill>
                <a:latin typeface="Calibri" pitchFamily="34" charset="0"/>
              </a:rPr>
              <a:t>Turn </a:t>
            </a:r>
          </a:p>
          <a:p>
            <a:endParaRPr lang="en-US" sz="6000" b="1">
              <a:solidFill>
                <a:schemeClr val="tx1"/>
              </a:solidFill>
              <a:latin typeface="Calibri" pitchFamily="34" charset="0"/>
            </a:endParaRPr>
          </a:p>
          <a:p>
            <a:r>
              <a:rPr lang="en-US" sz="4400" b="1">
                <a:solidFill>
                  <a:schemeClr val="tx1"/>
                </a:solidFill>
                <a:latin typeface="Calibri" pitchFamily="34" charset="0"/>
              </a:rPr>
              <a:t>Talk</a:t>
            </a:r>
          </a:p>
        </p:txBody>
      </p:sp>
      <p:sp>
        <p:nvSpPr>
          <p:cNvPr id="13"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dissolve">
                                      <p:cBhvr>
                                        <p:cTn id="11" dur="500"/>
                                        <p:tgtEl>
                                          <p:spTgt spid="12">
                                            <p:txEl>
                                              <p:pRg st="0" end="0"/>
                                            </p:txEl>
                                          </p:spTgt>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nodeType="afterGroup">
                            <p:stCondLst>
                              <p:cond delay="2500"/>
                            </p:stCondLst>
                            <p:childTnLst>
                              <p:par>
                                <p:cTn id="17" presetID="9" presetClass="entr" presetSubtype="0" fill="hold"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dissolve">
                                      <p:cBhvr>
                                        <p:cTn id="19" dur="500"/>
                                        <p:tgtEl>
                                          <p:spTgt spid="12">
                                            <p:txEl>
                                              <p:pRg st="2" end="2"/>
                                            </p:txEl>
                                          </p:spTgt>
                                        </p:tgtEl>
                                      </p:cBhvr>
                                    </p:animEffect>
                                  </p:childTnLst>
                                </p:cTn>
                              </p:par>
                            </p:childTnLst>
                          </p:cTn>
                        </p:par>
                        <p:par>
                          <p:cTn id="20" fill="hold" nodeType="afterGroup">
                            <p:stCondLst>
                              <p:cond delay="3000"/>
                            </p:stCondLst>
                            <p:childTnLst>
                              <p:par>
                                <p:cTn id="21" presetID="10" presetClass="entr" presetSubtype="0" fill="hold"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nodeType="afterGroup">
                            <p:stCondLst>
                              <p:cond delay="5000"/>
                            </p:stCondLst>
                            <p:childTnLst>
                              <p:par>
                                <p:cTn id="25" presetID="9" presetClass="entr" presetSubtype="0" fill="hold" nodeType="after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dissolve">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Big Ideas</a:t>
            </a:r>
          </a:p>
        </p:txBody>
      </p:sp>
      <p:sp>
        <p:nvSpPr>
          <p:cNvPr id="4" name="Slide Number Placeholder 3"/>
          <p:cNvSpPr>
            <a:spLocks noGrp="1"/>
          </p:cNvSpPr>
          <p:nvPr>
            <p:ph type="sldNum" sz="quarter" idx="10"/>
          </p:nvPr>
        </p:nvSpPr>
        <p:spPr/>
        <p:txBody>
          <a:bodyPr/>
          <a:lstStyle/>
          <a:p>
            <a:pPr>
              <a:defRPr/>
            </a:pPr>
            <a:fld id="{811F8B70-FD71-4ECC-B07A-4F387C27E4A6}" type="slidenum">
              <a:rPr/>
              <a:pPr>
                <a:defRPr/>
              </a:pPr>
              <a:t>51</a:t>
            </a:fld>
            <a:endParaRPr dirty="0"/>
          </a:p>
        </p:txBody>
      </p:sp>
      <p:pic>
        <p:nvPicPr>
          <p:cNvPr id="140290" name="Picture 2"/>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609600" y="1752600"/>
            <a:ext cx="3581400" cy="455639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40291" name="Picture 3"/>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4800600" y="1752600"/>
            <a:ext cx="3505200" cy="455639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D13E9D67-BBED-4963-931F-75892A66DC21}" type="slidenum">
              <a:rPr/>
              <a:pPr fontAlgn="auto">
                <a:spcBef>
                  <a:spcPts val="0"/>
                </a:spcBef>
                <a:spcAft>
                  <a:spcPts val="0"/>
                </a:spcAft>
                <a:defRPr/>
              </a:pPr>
              <a:t>52</a:t>
            </a:fld>
            <a:endParaRPr/>
          </a:p>
        </p:txBody>
      </p:sp>
      <p:sp>
        <p:nvSpPr>
          <p:cNvPr id="68611" name="Content Placeholder 2"/>
          <p:cNvSpPr>
            <a:spLocks noGrp="1"/>
          </p:cNvSpPr>
          <p:nvPr>
            <p:ph idx="4294967295"/>
          </p:nvPr>
        </p:nvSpPr>
        <p:spPr>
          <a:xfrm>
            <a:off x="0" y="1066800"/>
            <a:ext cx="4876800" cy="5105400"/>
          </a:xfrm>
        </p:spPr>
        <p:txBody>
          <a:bodyPr rtlCol="0">
            <a:normAutofit fontScale="77500" lnSpcReduction="20000"/>
          </a:bodyPr>
          <a:lstStyle/>
          <a:p>
            <a:pPr marL="346075" indent="0">
              <a:buFont typeface="Arial" charset="0"/>
              <a:buNone/>
              <a:defRPr/>
            </a:pPr>
            <a:r>
              <a:rPr lang="en-US" sz="4000" dirty="0" smtClean="0"/>
              <a:t>By equipping our students with not only the ability to read, but the ability to read fluently - with accuracy, prosody, and automaticity - we can enable our students to discover the pleasure and joy of reading, and it can become not only something to be done during the school years, but throughout all of life.</a:t>
            </a:r>
            <a:endParaRPr lang="en-US" sz="4000" dirty="0"/>
          </a:p>
        </p:txBody>
      </p:sp>
      <p:pic>
        <p:nvPicPr>
          <p:cNvPr id="65540" name="Picture 2" descr="C:\Documents and Settings\rbeegle\Local Settings\Temporary Internet Files\Content.IE5\WZ4JEPOV\MPj04394490000[1].jpg"/>
          <p:cNvPicPr>
            <a:picLocks noChangeAspect="1" noChangeArrowheads="1"/>
          </p:cNvPicPr>
          <p:nvPr/>
        </p:nvPicPr>
        <p:blipFill>
          <a:blip r:embed="rId3" cstate="print"/>
          <a:srcRect/>
          <a:stretch>
            <a:fillRect/>
          </a:stretch>
        </p:blipFill>
        <p:spPr bwMode="auto">
          <a:xfrm>
            <a:off x="5257800" y="1085777"/>
            <a:ext cx="3095625" cy="4934023"/>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w="152400" h="158750"/>
          </a:sp3d>
        </p:spPr>
      </p:pic>
      <p:sp>
        <p:nvSpPr>
          <p:cNvPr id="6"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Slide Number Placeholder 3"/>
          <p:cNvSpPr>
            <a:spLocks noGrp="1"/>
          </p:cNvSpPr>
          <p:nvPr>
            <p:ph type="sldNum" sz="quarter" idx="10"/>
          </p:nvPr>
        </p:nvSpPr>
        <p:spPr/>
        <p:txBody>
          <a:bodyPr/>
          <a:lstStyle/>
          <a:p>
            <a:pPr>
              <a:defRPr/>
            </a:pPr>
            <a:fld id="{ED09E662-8889-40FB-85FC-D5F30A82610E}" type="slidenum">
              <a:rPr>
                <a:solidFill>
                  <a:srgbClr val="898989"/>
                </a:solidFill>
              </a:rPr>
              <a:pPr>
                <a:defRPr/>
              </a:pPr>
              <a:t>53</a:t>
            </a:fld>
            <a:endParaRPr>
              <a:solidFill>
                <a:srgbClr val="898989"/>
              </a:solidFill>
            </a:endParaRPr>
          </a:p>
        </p:txBody>
      </p:sp>
      <p:sp>
        <p:nvSpPr>
          <p:cNvPr id="68611" name="Content Placeholder 2"/>
          <p:cNvSpPr>
            <a:spLocks noGrp="1"/>
          </p:cNvSpPr>
          <p:nvPr>
            <p:ph idx="4294967295"/>
          </p:nvPr>
        </p:nvSpPr>
        <p:spPr>
          <a:xfrm>
            <a:off x="381000" y="1371600"/>
            <a:ext cx="8229600" cy="4876800"/>
          </a:xfrm>
        </p:spPr>
        <p:txBody>
          <a:bodyPr/>
          <a:lstStyle/>
          <a:p>
            <a:pPr eaLnBrk="1" hangingPunct="1">
              <a:buFont typeface="Wingdings" pitchFamily="2" charset="2"/>
              <a:buNone/>
            </a:pPr>
            <a:r>
              <a:rPr lang="en-US" sz="1600" smtClean="0"/>
              <a:t>Bear, D. R., Invernizzi, M., Templeton, S., &amp; Johnston, F. (2004). </a:t>
            </a:r>
            <a:r>
              <a:rPr lang="en-US" sz="1600" i="1" smtClean="0"/>
              <a:t>Words their way: Word study for phonics, vocabulary, and spelling instruction.</a:t>
            </a:r>
            <a:r>
              <a:rPr lang="en-US" sz="1600" smtClean="0"/>
              <a:t> Upper Saddle River, NJ: Pearson Education, Inc.</a:t>
            </a:r>
          </a:p>
          <a:p>
            <a:pPr eaLnBrk="1" hangingPunct="1">
              <a:buFont typeface="Wingdings" pitchFamily="2" charset="2"/>
              <a:buNone/>
            </a:pPr>
            <a:endParaRPr lang="en-US" sz="600" smtClean="0"/>
          </a:p>
          <a:p>
            <a:pPr eaLnBrk="1" hangingPunct="1">
              <a:buFont typeface="Wingdings" pitchFamily="2" charset="2"/>
              <a:buNone/>
            </a:pPr>
            <a:r>
              <a:rPr lang="en-US" sz="1600" smtClean="0"/>
              <a:t>Cunningham, P. M., Hall, D. P., &amp; Sigmon, C. (1999). </a:t>
            </a:r>
            <a:r>
              <a:rPr lang="en-US" sz="1600" i="1" smtClean="0"/>
              <a:t>The teacher’s guide to the four blocks</a:t>
            </a:r>
            <a:r>
              <a:rPr lang="en-US" sz="1600" smtClean="0"/>
              <a:t>. Greensboro, NC: Carson Dellosa.</a:t>
            </a:r>
            <a:r>
              <a:rPr lang="en-US" sz="1600" smtClean="0">
                <a:ea typeface="Calibri" pitchFamily="34" charset="0"/>
                <a:cs typeface="Times New Roman" pitchFamily="18" charset="0"/>
              </a:rPr>
              <a:t> </a:t>
            </a:r>
          </a:p>
          <a:p>
            <a:pPr eaLnBrk="1" hangingPunct="1">
              <a:buFont typeface="Wingdings" pitchFamily="2" charset="2"/>
              <a:buNone/>
            </a:pPr>
            <a:endParaRPr lang="en-US" sz="600" smtClean="0">
              <a:ea typeface="Calibri" pitchFamily="34" charset="0"/>
              <a:cs typeface="Times New Roman" pitchFamily="18" charset="0"/>
            </a:endParaRPr>
          </a:p>
          <a:p>
            <a:pPr eaLnBrk="1" hangingPunct="1">
              <a:buFont typeface="Wingdings" pitchFamily="2" charset="2"/>
              <a:buNone/>
            </a:pPr>
            <a:r>
              <a:rPr lang="en-US" sz="1600" smtClean="0">
                <a:ea typeface="Calibri" pitchFamily="34" charset="0"/>
                <a:cs typeface="Times New Roman" pitchFamily="18" charset="0"/>
              </a:rPr>
              <a:t>Daane, M., Campbell,  J., Grigg, W., Goodman, M., &amp; Oranje, A. (2002). </a:t>
            </a:r>
            <a:r>
              <a:rPr lang="en-US" sz="1600" i="1" smtClean="0">
                <a:ea typeface="Calibri" pitchFamily="34" charset="0"/>
                <a:cs typeface="Times New Roman" pitchFamily="18" charset="0"/>
              </a:rPr>
              <a:t>Fourth-grade students reading aloud: NAEP 2002 special study of oral reading.</a:t>
            </a:r>
            <a:r>
              <a:rPr lang="en-US" sz="1600" smtClean="0">
                <a:ea typeface="Calibri" pitchFamily="34" charset="0"/>
                <a:cs typeface="Times New Roman" pitchFamily="18" charset="0"/>
              </a:rPr>
              <a:t> U.S. Department of Education, Institute of Education Sciences, National Center for Education Statistics, National Assessment of Educational Progress. </a:t>
            </a:r>
          </a:p>
          <a:p>
            <a:pPr eaLnBrk="1" hangingPunct="1">
              <a:buFont typeface="Wingdings" pitchFamily="2" charset="2"/>
              <a:buNone/>
            </a:pPr>
            <a:endParaRPr lang="en-US" sz="600" smtClean="0">
              <a:ea typeface="Calibri" pitchFamily="34" charset="0"/>
              <a:cs typeface="Times New Roman" pitchFamily="18" charset="0"/>
            </a:endParaRPr>
          </a:p>
          <a:p>
            <a:pPr eaLnBrk="1" hangingPunct="1">
              <a:buFont typeface="Wingdings" pitchFamily="2" charset="2"/>
              <a:buNone/>
            </a:pPr>
            <a:r>
              <a:rPr lang="en-US" sz="1600" smtClean="0"/>
              <a:t>dePaola, T. (1983). </a:t>
            </a:r>
            <a:r>
              <a:rPr lang="en-US" sz="1600" i="1" smtClean="0"/>
              <a:t>The legend of the bluebonnet.</a:t>
            </a:r>
            <a:r>
              <a:rPr lang="en-US" sz="1600" smtClean="0"/>
              <a:t> New York, NY: Scholastic Inc.</a:t>
            </a:r>
          </a:p>
          <a:p>
            <a:pPr eaLnBrk="1" hangingPunct="1">
              <a:buFont typeface="Wingdings" pitchFamily="2" charset="2"/>
              <a:buNone/>
            </a:pPr>
            <a:endParaRPr lang="en-US" sz="600" smtClean="0"/>
          </a:p>
          <a:p>
            <a:pPr eaLnBrk="1" hangingPunct="1">
              <a:buFont typeface="Wingdings" pitchFamily="2" charset="2"/>
              <a:buNone/>
            </a:pPr>
            <a:r>
              <a:rPr lang="en-US" sz="1600" smtClean="0"/>
              <a:t>Harris, T. L., &amp; Hodges, R. E. (Eds.). (2005). </a:t>
            </a:r>
            <a:r>
              <a:rPr lang="en-US" sz="1600" i="1" smtClean="0"/>
              <a:t>The literacy dictionary. </a:t>
            </a:r>
            <a:r>
              <a:rPr lang="en-US" sz="1600" smtClean="0"/>
              <a:t>Newark, Delaware:  International Reading Association.</a:t>
            </a:r>
          </a:p>
          <a:p>
            <a:pPr eaLnBrk="1" hangingPunct="1">
              <a:buFont typeface="Wingdings" pitchFamily="2" charset="2"/>
              <a:buNone/>
            </a:pPr>
            <a:endParaRPr lang="en-US" sz="600" smtClean="0"/>
          </a:p>
          <a:p>
            <a:pPr eaLnBrk="1" hangingPunct="1">
              <a:buFont typeface="Wingdings" pitchFamily="2" charset="2"/>
              <a:buNone/>
            </a:pPr>
            <a:r>
              <a:rPr lang="en-US" sz="1600" smtClean="0"/>
              <a:t>Hasbrouck &amp; Tindal Oral Reading Fluency Data Chart 2006.  Retrieved on March 12, 2009, from www.readnaturally.com/pdf/oralreadingfluency.pdf.</a:t>
            </a:r>
          </a:p>
          <a:p>
            <a:pPr eaLnBrk="1" hangingPunct="1">
              <a:buFont typeface="Wingdings" pitchFamily="2" charset="2"/>
              <a:buNone/>
            </a:pPr>
            <a:endParaRPr lang="en-US" sz="600" smtClean="0"/>
          </a:p>
          <a:p>
            <a:pPr eaLnBrk="1" hangingPunct="1">
              <a:buFont typeface="Wingdings" pitchFamily="2" charset="2"/>
              <a:buNone/>
            </a:pPr>
            <a:r>
              <a:rPr lang="en-US" sz="1600" smtClean="0"/>
              <a:t> Honig, B., Diamond, L., &amp; Gutlohn, L., (2000).  </a:t>
            </a:r>
            <a:r>
              <a:rPr lang="en-US" sz="1600" i="1" smtClean="0"/>
              <a:t>Teaching reading sourcebook for kindergarten through eighth grade.</a:t>
            </a:r>
            <a:r>
              <a:rPr lang="en-US" sz="1600" smtClean="0"/>
              <a:t>  Novato, CA:  Arena Press. </a:t>
            </a:r>
            <a:endParaRPr lang="en-US" sz="1100" smtClean="0"/>
          </a:p>
        </p:txBody>
      </p:sp>
      <p:sp>
        <p:nvSpPr>
          <p:cNvPr id="63492" name="Title 1" descr="Denim"/>
          <p:cNvSpPr>
            <a:spLocks/>
          </p:cNvSpPr>
          <p:nvPr/>
        </p:nvSpPr>
        <p:spPr bwMode="auto">
          <a:xfrm>
            <a:off x="457200" y="381000"/>
            <a:ext cx="8229600" cy="1143000"/>
          </a:xfrm>
          <a:prstGeom prst="rect">
            <a:avLst/>
          </a:prstGeom>
          <a:noFill/>
          <a:ln w="9525">
            <a:noFill/>
            <a:miter lim="800000"/>
            <a:headEnd/>
            <a:tailEnd/>
          </a:ln>
        </p:spPr>
        <p:txBody>
          <a:bodyPr anchor="ctr"/>
          <a:lstStyle/>
          <a:p>
            <a:pPr algn="ctr" fontAlgn="auto">
              <a:spcAft>
                <a:spcPts val="0"/>
              </a:spcAft>
              <a:defRPr/>
            </a:pPr>
            <a:r>
              <a:rPr lang="en-US" sz="4000" dirty="0">
                <a:solidFill>
                  <a:srgbClr val="5EAD16"/>
                </a:solidFill>
                <a:latin typeface="+mj-lt"/>
                <a:ea typeface="+mj-ea"/>
                <a:cs typeface="Adobe Arabic" pitchFamily="18" charset="-78"/>
              </a:rPr>
              <a:t>References</a:t>
            </a:r>
          </a:p>
        </p:txBody>
      </p:sp>
      <p:sp>
        <p:nvSpPr>
          <p:cNvPr id="6"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auto">
              <a:spcBef>
                <a:spcPts val="0"/>
              </a:spcBef>
              <a:spcAft>
                <a:spcPts val="0"/>
              </a:spcAft>
              <a:defRPr/>
            </a:pPr>
            <a:fld id="{6EE9D968-1150-4A66-A980-5242793C6747}" type="slidenum">
              <a:rPr/>
              <a:pPr fontAlgn="auto">
                <a:spcBef>
                  <a:spcPts val="0"/>
                </a:spcBef>
                <a:spcAft>
                  <a:spcPts val="0"/>
                </a:spcAft>
                <a:defRPr/>
              </a:pPr>
              <a:t>54</a:t>
            </a:fld>
            <a:endParaRPr/>
          </a:p>
        </p:txBody>
      </p:sp>
      <p:sp>
        <p:nvSpPr>
          <p:cNvPr id="70659" name="Content Placeholder 2"/>
          <p:cNvSpPr>
            <a:spLocks noGrp="1"/>
          </p:cNvSpPr>
          <p:nvPr>
            <p:ph idx="4294967295"/>
          </p:nvPr>
        </p:nvSpPr>
        <p:spPr>
          <a:xfrm>
            <a:off x="304800" y="1295400"/>
            <a:ext cx="8534400" cy="4525963"/>
          </a:xfrm>
        </p:spPr>
        <p:txBody>
          <a:bodyPr rtlCol="0">
            <a:normAutofit lnSpcReduction="10000"/>
          </a:bodyPr>
          <a:lstStyle/>
          <a:p>
            <a:pPr eaLnBrk="1" fontAlgn="auto" hangingPunct="1">
              <a:spcAft>
                <a:spcPts val="0"/>
              </a:spcAft>
              <a:buFont typeface="Wingdings" pitchFamily="2" charset="2"/>
              <a:buNone/>
              <a:defRPr/>
            </a:pPr>
            <a:r>
              <a:rPr lang="en-US" sz="1600" dirty="0" smtClean="0"/>
              <a:t>Moats, L., &amp; </a:t>
            </a:r>
            <a:r>
              <a:rPr lang="en-US" sz="1600" dirty="0" err="1" smtClean="0"/>
              <a:t>Tolman</a:t>
            </a:r>
            <a:r>
              <a:rPr lang="en-US" sz="1600" dirty="0" smtClean="0"/>
              <a:t>, C. (2009). </a:t>
            </a:r>
            <a:r>
              <a:rPr lang="en-US" sz="1600" i="1" dirty="0" smtClean="0"/>
              <a:t>The challenge of learning to read </a:t>
            </a:r>
            <a:r>
              <a:rPr lang="en-US" sz="1600" dirty="0" smtClean="0"/>
              <a:t>(2</a:t>
            </a:r>
            <a:r>
              <a:rPr lang="en-US" sz="1600" baseline="30000" dirty="0" smtClean="0"/>
              <a:t>nd</a:t>
            </a:r>
            <a:r>
              <a:rPr lang="en-US" sz="1600" dirty="0" smtClean="0"/>
              <a:t> ed.). Boston: </a:t>
            </a:r>
            <a:r>
              <a:rPr lang="en-US" sz="1600" dirty="0" err="1" smtClean="0"/>
              <a:t>Sopris</a:t>
            </a:r>
            <a:r>
              <a:rPr lang="en-US" sz="1600" dirty="0" smtClean="0"/>
              <a:t> West.</a:t>
            </a:r>
          </a:p>
          <a:p>
            <a:pPr eaLnBrk="1" fontAlgn="auto" hangingPunct="1">
              <a:spcAft>
                <a:spcPts val="0"/>
              </a:spcAft>
              <a:buFont typeface="Wingdings" pitchFamily="2" charset="2"/>
              <a:buNone/>
              <a:defRPr/>
            </a:pPr>
            <a:endParaRPr lang="en-US" sz="600" dirty="0" smtClean="0"/>
          </a:p>
          <a:p>
            <a:pPr eaLnBrk="1" fontAlgn="auto" hangingPunct="1">
              <a:spcAft>
                <a:spcPts val="0"/>
              </a:spcAft>
              <a:buFont typeface="Wingdings" pitchFamily="2" charset="2"/>
              <a:buNone/>
              <a:defRPr/>
            </a:pPr>
            <a:r>
              <a:rPr lang="en-US" sz="1600" dirty="0" smtClean="0"/>
              <a:t>National Reading Panel. (2000). </a:t>
            </a:r>
            <a:r>
              <a:rPr lang="en-US" sz="1600" i="1" dirty="0" smtClean="0"/>
              <a:t>Report of the National Reading Panel: Teaching children to read. Report of the subgroups.</a:t>
            </a:r>
            <a:r>
              <a:rPr lang="en-US" sz="1600" dirty="0" smtClean="0"/>
              <a:t> Washington, D.C.: U.S. Department of Health and Human Services, National Institutes of Health. </a:t>
            </a:r>
          </a:p>
          <a:p>
            <a:pPr eaLnBrk="1" fontAlgn="auto" hangingPunct="1">
              <a:spcAft>
                <a:spcPts val="0"/>
              </a:spcAft>
              <a:buFont typeface="Wingdings" pitchFamily="2" charset="2"/>
              <a:buNone/>
              <a:defRPr/>
            </a:pPr>
            <a:endParaRPr lang="en-US" sz="600" dirty="0" smtClean="0"/>
          </a:p>
          <a:p>
            <a:pPr eaLnBrk="1" fontAlgn="auto" hangingPunct="1">
              <a:spcAft>
                <a:spcPts val="0"/>
              </a:spcAft>
              <a:buFont typeface="Wingdings" pitchFamily="2" charset="2"/>
              <a:buNone/>
              <a:defRPr/>
            </a:pPr>
            <a:r>
              <a:rPr lang="en-US" sz="1600" dirty="0" smtClean="0"/>
              <a:t>Nicholson, T. (1998). The flashcard strikes back. </a:t>
            </a:r>
            <a:r>
              <a:rPr lang="en-US" sz="1600" i="1" dirty="0" smtClean="0"/>
              <a:t>The Reading Teacher, 52</a:t>
            </a:r>
            <a:r>
              <a:rPr lang="en-US" sz="1600" dirty="0" smtClean="0"/>
              <a:t>(2), 188-192. </a:t>
            </a:r>
          </a:p>
          <a:p>
            <a:pPr eaLnBrk="1" fontAlgn="auto" hangingPunct="1">
              <a:spcAft>
                <a:spcPts val="0"/>
              </a:spcAft>
              <a:buFont typeface="Wingdings" pitchFamily="2" charset="2"/>
              <a:buNone/>
              <a:defRPr/>
            </a:pPr>
            <a:endParaRPr lang="en-US" sz="600" dirty="0" smtClean="0"/>
          </a:p>
          <a:p>
            <a:pPr eaLnBrk="1" fontAlgn="auto" hangingPunct="1">
              <a:spcAft>
                <a:spcPts val="0"/>
              </a:spcAft>
              <a:buFont typeface="Wingdings" pitchFamily="2" charset="2"/>
              <a:buNone/>
              <a:defRPr/>
            </a:pPr>
            <a:r>
              <a:rPr lang="en-US" sz="1600" dirty="0" err="1" smtClean="0"/>
              <a:t>Opitz</a:t>
            </a:r>
            <a:r>
              <a:rPr lang="en-US" sz="1600" dirty="0" smtClean="0"/>
              <a:t>, M. F., &amp; </a:t>
            </a:r>
            <a:r>
              <a:rPr lang="en-US" sz="1600" dirty="0" err="1" smtClean="0"/>
              <a:t>Rasinski</a:t>
            </a:r>
            <a:r>
              <a:rPr lang="en-US" sz="1600" dirty="0" smtClean="0"/>
              <a:t>, T. V. (1998). </a:t>
            </a:r>
            <a:r>
              <a:rPr lang="en-US" sz="1600" i="1" dirty="0" smtClean="0"/>
              <a:t>Good-bye round robin:  25 effective oral reading strategies.</a:t>
            </a:r>
            <a:r>
              <a:rPr lang="en-US" sz="1600" dirty="0" smtClean="0"/>
              <a:t>  Portsmouth, NH:  Heinemann.</a:t>
            </a:r>
          </a:p>
          <a:p>
            <a:pPr eaLnBrk="1" fontAlgn="auto" hangingPunct="1">
              <a:spcAft>
                <a:spcPts val="0"/>
              </a:spcAft>
              <a:buFont typeface="Wingdings" pitchFamily="2" charset="2"/>
              <a:buNone/>
              <a:defRPr/>
            </a:pPr>
            <a:endParaRPr lang="en-US" sz="600" dirty="0" smtClean="0"/>
          </a:p>
          <a:p>
            <a:pPr eaLnBrk="1" fontAlgn="auto" hangingPunct="1">
              <a:spcAft>
                <a:spcPts val="0"/>
              </a:spcAft>
              <a:buFont typeface="Wingdings" pitchFamily="2" charset="2"/>
              <a:buNone/>
              <a:defRPr/>
            </a:pPr>
            <a:r>
              <a:rPr lang="en-US" sz="1600" dirty="0" err="1" smtClean="0"/>
              <a:t>Perfetti</a:t>
            </a:r>
            <a:r>
              <a:rPr lang="en-US" sz="1600" dirty="0" smtClean="0"/>
              <a:t>, C.A. (1977). Language comprehension and fast decoding: Some psycholinguistic prerequisites for skilled reading comprehension. In J. Guthrie (Ed.), </a:t>
            </a:r>
            <a:r>
              <a:rPr lang="en-US" sz="1600" i="1" dirty="0" smtClean="0"/>
              <a:t>Cognition, curriculum and comprehension.</a:t>
            </a:r>
            <a:r>
              <a:rPr lang="en-US" sz="1600" dirty="0" smtClean="0"/>
              <a:t> Newark, DE: International Reading Association.</a:t>
            </a:r>
          </a:p>
          <a:p>
            <a:pPr eaLnBrk="1" fontAlgn="auto" hangingPunct="1">
              <a:spcAft>
                <a:spcPts val="0"/>
              </a:spcAft>
              <a:buFont typeface="Wingdings" pitchFamily="2" charset="2"/>
              <a:buNone/>
              <a:defRPr/>
            </a:pPr>
            <a:endParaRPr lang="en-US" sz="600" dirty="0" smtClean="0"/>
          </a:p>
          <a:p>
            <a:pPr eaLnBrk="1" fontAlgn="auto" hangingPunct="1">
              <a:spcAft>
                <a:spcPts val="0"/>
              </a:spcAft>
              <a:buFont typeface="Wingdings" pitchFamily="2" charset="2"/>
              <a:buNone/>
              <a:defRPr/>
            </a:pPr>
            <a:r>
              <a:rPr lang="en-US" sz="1600" dirty="0" err="1" smtClean="0"/>
              <a:t>Perfetti</a:t>
            </a:r>
            <a:r>
              <a:rPr lang="en-US" sz="1600" dirty="0" smtClean="0"/>
              <a:t>, C.A. (1985). Some reasons to save the grapheme and the phoneme. Commentary in</a:t>
            </a:r>
          </a:p>
          <a:p>
            <a:pPr eaLnBrk="1" fontAlgn="auto" hangingPunct="1">
              <a:spcAft>
                <a:spcPts val="0"/>
              </a:spcAft>
              <a:buFont typeface="Wingdings" pitchFamily="2" charset="2"/>
              <a:buNone/>
              <a:defRPr/>
            </a:pPr>
            <a:r>
              <a:rPr lang="en-US" sz="1600" i="1" dirty="0" smtClean="0"/>
              <a:t>	Brain and Behavior Sciences, 8</a:t>
            </a:r>
            <a:r>
              <a:rPr lang="en-US" sz="1600" dirty="0" smtClean="0"/>
              <a:t>(4).</a:t>
            </a:r>
          </a:p>
          <a:p>
            <a:pPr eaLnBrk="1" fontAlgn="auto" hangingPunct="1">
              <a:spcAft>
                <a:spcPts val="0"/>
              </a:spcAft>
              <a:buFont typeface="Wingdings" pitchFamily="2" charset="2"/>
              <a:buNone/>
              <a:defRPr/>
            </a:pPr>
            <a:endParaRPr lang="en-US" sz="600" dirty="0" smtClean="0"/>
          </a:p>
          <a:p>
            <a:pPr eaLnBrk="1" fontAlgn="auto" hangingPunct="1">
              <a:spcAft>
                <a:spcPts val="0"/>
              </a:spcAft>
              <a:buFont typeface="Wingdings" pitchFamily="2" charset="2"/>
              <a:buNone/>
              <a:defRPr/>
            </a:pPr>
            <a:r>
              <a:rPr lang="en-US" sz="1600" dirty="0" smtClean="0"/>
              <a:t> </a:t>
            </a:r>
            <a:r>
              <a:rPr lang="en-US" sz="1600" dirty="0" err="1" smtClean="0"/>
              <a:t>Rasinski</a:t>
            </a:r>
            <a:r>
              <a:rPr lang="en-US" sz="1600" dirty="0" smtClean="0"/>
              <a:t>, T. V. (2004). </a:t>
            </a:r>
            <a:r>
              <a:rPr lang="en-US" sz="1600" i="1" dirty="0" smtClean="0"/>
              <a:t>Assessing reading fluency.</a:t>
            </a:r>
            <a:r>
              <a:rPr lang="en-US" sz="1600" dirty="0" smtClean="0"/>
              <a:t>  Honolulu, HI:  Pacific Resources for Education and Learning.</a:t>
            </a:r>
          </a:p>
          <a:p>
            <a:pPr eaLnBrk="1" fontAlgn="auto" hangingPunct="1">
              <a:spcAft>
                <a:spcPts val="0"/>
              </a:spcAft>
              <a:buFont typeface="Wingdings" pitchFamily="2" charset="2"/>
              <a:buNone/>
              <a:defRPr/>
            </a:pPr>
            <a:endParaRPr lang="en-US" sz="600" dirty="0" smtClean="0"/>
          </a:p>
          <a:p>
            <a:pPr eaLnBrk="1" fontAlgn="auto" hangingPunct="1">
              <a:spcAft>
                <a:spcPts val="0"/>
              </a:spcAft>
              <a:buFont typeface="Wingdings" pitchFamily="2" charset="2"/>
              <a:buNone/>
              <a:defRPr/>
            </a:pPr>
            <a:r>
              <a:rPr lang="en-US" sz="1600" dirty="0" err="1" smtClean="0"/>
              <a:t>Rasinski</a:t>
            </a:r>
            <a:r>
              <a:rPr lang="en-US" sz="1600" dirty="0" smtClean="0"/>
              <a:t>, T. V. (2007).  Creating fluent readers.  Peterborough, NH:  Staff Development for Educators.</a:t>
            </a:r>
          </a:p>
        </p:txBody>
      </p:sp>
      <p:sp>
        <p:nvSpPr>
          <p:cNvPr id="64516" name="Title 1" descr="Denim"/>
          <p:cNvSpPr>
            <a:spLocks/>
          </p:cNvSpPr>
          <p:nvPr/>
        </p:nvSpPr>
        <p:spPr bwMode="auto">
          <a:xfrm>
            <a:off x="457200" y="381000"/>
            <a:ext cx="8229600" cy="1143000"/>
          </a:xfrm>
          <a:prstGeom prst="rect">
            <a:avLst/>
          </a:prstGeom>
          <a:noFill/>
          <a:ln w="9525">
            <a:noFill/>
            <a:miter lim="800000"/>
            <a:headEnd/>
            <a:tailEnd/>
          </a:ln>
        </p:spPr>
        <p:txBody>
          <a:bodyPr anchor="ctr"/>
          <a:lstStyle/>
          <a:p>
            <a:pPr algn="ctr">
              <a:defRPr/>
            </a:pPr>
            <a:r>
              <a:rPr lang="en-US" sz="4000" dirty="0">
                <a:solidFill>
                  <a:srgbClr val="5EAD16"/>
                </a:solidFill>
                <a:latin typeface="+mj-lt"/>
                <a:ea typeface="+mj-ea"/>
                <a:cs typeface="Adobe Arabic" pitchFamily="18" charset="-78"/>
              </a:rPr>
              <a:t>References</a:t>
            </a:r>
          </a:p>
        </p:txBody>
      </p:sp>
      <p:sp>
        <p:nvSpPr>
          <p:cNvPr id="6"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Slide Number Placeholder 3"/>
          <p:cNvSpPr>
            <a:spLocks noGrp="1"/>
          </p:cNvSpPr>
          <p:nvPr>
            <p:ph type="sldNum" sz="quarter" idx="10"/>
          </p:nvPr>
        </p:nvSpPr>
        <p:spPr/>
        <p:txBody>
          <a:bodyPr/>
          <a:lstStyle/>
          <a:p>
            <a:pPr>
              <a:defRPr/>
            </a:pPr>
            <a:fld id="{831340E6-4BEB-42FB-B436-043DBEA6588C}" type="slidenum">
              <a:rPr>
                <a:solidFill>
                  <a:srgbClr val="898989"/>
                </a:solidFill>
              </a:rPr>
              <a:pPr>
                <a:defRPr/>
              </a:pPr>
              <a:t>55</a:t>
            </a:fld>
            <a:endParaRPr>
              <a:solidFill>
                <a:srgbClr val="898989"/>
              </a:solidFill>
            </a:endParaRPr>
          </a:p>
        </p:txBody>
      </p:sp>
      <p:sp>
        <p:nvSpPr>
          <p:cNvPr id="71683" name="Content Placeholder 2"/>
          <p:cNvSpPr>
            <a:spLocks noGrp="1"/>
          </p:cNvSpPr>
          <p:nvPr>
            <p:ph idx="4294967295"/>
          </p:nvPr>
        </p:nvSpPr>
        <p:spPr>
          <a:xfrm>
            <a:off x="304800" y="1676400"/>
            <a:ext cx="8534400" cy="4525963"/>
          </a:xfrm>
        </p:spPr>
        <p:txBody>
          <a:bodyPr rtlCol="0">
            <a:normAutofit lnSpcReduction="10000"/>
          </a:bodyPr>
          <a:lstStyle/>
          <a:p>
            <a:pPr eaLnBrk="1" fontAlgn="auto" hangingPunct="1">
              <a:spcAft>
                <a:spcPts val="0"/>
              </a:spcAft>
              <a:buFont typeface="Wingdings" pitchFamily="2" charset="2"/>
              <a:buNone/>
              <a:defRPr/>
            </a:pPr>
            <a:endParaRPr lang="en-US" sz="800" dirty="0" smtClean="0"/>
          </a:p>
          <a:p>
            <a:pPr eaLnBrk="1" fontAlgn="auto" hangingPunct="1">
              <a:spcAft>
                <a:spcPts val="0"/>
              </a:spcAft>
              <a:buFont typeface="Wingdings" pitchFamily="2" charset="2"/>
              <a:buNone/>
              <a:defRPr/>
            </a:pPr>
            <a:r>
              <a:rPr lang="en-US" sz="1600" dirty="0" smtClean="0"/>
              <a:t> </a:t>
            </a:r>
            <a:r>
              <a:rPr lang="en-US" sz="1600" dirty="0" err="1" smtClean="0"/>
              <a:t>Rasinski</a:t>
            </a:r>
            <a:r>
              <a:rPr lang="en-US" sz="1600" dirty="0" smtClean="0"/>
              <a:t>,  T. V.  (2003). </a:t>
            </a:r>
            <a:r>
              <a:rPr lang="en-US" sz="1600" i="1" dirty="0" smtClean="0"/>
              <a:t>The fluent reader:  Oral reading strategies for building word recognition, fluency, and comprehension.</a:t>
            </a:r>
            <a:r>
              <a:rPr lang="en-US" sz="1600" dirty="0" smtClean="0"/>
              <a:t> New York: Scholastic Professional Books.</a:t>
            </a:r>
          </a:p>
          <a:p>
            <a:pPr eaLnBrk="1" fontAlgn="auto" hangingPunct="1">
              <a:spcAft>
                <a:spcPts val="0"/>
              </a:spcAft>
              <a:buFont typeface="Wingdings" pitchFamily="2" charset="2"/>
              <a:buNone/>
              <a:defRPr/>
            </a:pPr>
            <a:endParaRPr lang="en-US" sz="600" dirty="0" smtClean="0"/>
          </a:p>
          <a:p>
            <a:pPr eaLnBrk="1" fontAlgn="auto" hangingPunct="1">
              <a:spcAft>
                <a:spcPts val="0"/>
              </a:spcAft>
              <a:buFont typeface="Wingdings" pitchFamily="2" charset="2"/>
              <a:buNone/>
              <a:defRPr/>
            </a:pPr>
            <a:r>
              <a:rPr lang="en-US" sz="1600" dirty="0" smtClean="0"/>
              <a:t>Snow, C. E., Burns, M. S., &amp; Griffin, P. (1998). </a:t>
            </a:r>
            <a:r>
              <a:rPr lang="en-US" sz="1600" i="1" dirty="0" smtClean="0"/>
              <a:t>Preventing reading difficulties in young children.</a:t>
            </a:r>
            <a:r>
              <a:rPr lang="en-US" sz="1600" dirty="0" smtClean="0"/>
              <a:t>  Washington, DC:  National Academy Press.</a:t>
            </a:r>
          </a:p>
          <a:p>
            <a:pPr eaLnBrk="1" fontAlgn="auto" hangingPunct="1">
              <a:spcAft>
                <a:spcPts val="0"/>
              </a:spcAft>
              <a:buFont typeface="Wingdings" pitchFamily="2" charset="2"/>
              <a:buNone/>
              <a:defRPr/>
            </a:pPr>
            <a:endParaRPr lang="en-US" sz="600" dirty="0" smtClean="0"/>
          </a:p>
          <a:p>
            <a:pPr eaLnBrk="1" fontAlgn="auto" hangingPunct="1">
              <a:spcAft>
                <a:spcPts val="0"/>
              </a:spcAft>
              <a:buFont typeface="Wingdings" pitchFamily="2" charset="2"/>
              <a:buNone/>
              <a:defRPr/>
            </a:pPr>
            <a:r>
              <a:rPr lang="en-US" sz="1600" dirty="0" smtClean="0"/>
              <a:t>Tan, A., &amp; Nicholson, T. (1997). Flashcards revisited: Training poor readers to read words faster improves their comprehension of text. </a:t>
            </a:r>
            <a:r>
              <a:rPr lang="en-US" sz="1600" i="1" dirty="0" smtClean="0"/>
              <a:t>Journal of Educational Psychology, 89</a:t>
            </a:r>
            <a:r>
              <a:rPr lang="en-US" sz="1600" dirty="0" smtClean="0"/>
              <a:t>(2), 276-288.</a:t>
            </a:r>
          </a:p>
          <a:p>
            <a:pPr eaLnBrk="1" fontAlgn="auto" hangingPunct="1">
              <a:spcAft>
                <a:spcPts val="0"/>
              </a:spcAft>
              <a:buFont typeface="Wingdings" pitchFamily="2" charset="2"/>
              <a:buNone/>
              <a:defRPr/>
            </a:pPr>
            <a:endParaRPr lang="en-US" sz="600" dirty="0" smtClean="0"/>
          </a:p>
          <a:p>
            <a:pPr eaLnBrk="1" fontAlgn="auto" hangingPunct="1">
              <a:spcAft>
                <a:spcPts val="0"/>
              </a:spcAft>
              <a:buFont typeface="Wingdings" pitchFamily="2" charset="2"/>
              <a:buNone/>
              <a:defRPr/>
            </a:pPr>
            <a:r>
              <a:rPr lang="en-US" sz="1600" dirty="0" err="1" smtClean="0"/>
              <a:t>Torgesen</a:t>
            </a:r>
            <a:r>
              <a:rPr lang="en-US" sz="1600" dirty="0" smtClean="0"/>
              <a:t>, J. K., Wagner, R. K., &amp; </a:t>
            </a:r>
            <a:r>
              <a:rPr lang="en-US" sz="1600" dirty="0" err="1" smtClean="0"/>
              <a:t>Rashotte</a:t>
            </a:r>
            <a:r>
              <a:rPr lang="en-US" sz="1600" dirty="0" smtClean="0"/>
              <a:t>, C. A. (1994). Longitudinal studies of phonological processing and reading.  </a:t>
            </a:r>
            <a:r>
              <a:rPr lang="en-US" sz="1600" i="1" dirty="0" smtClean="0"/>
              <a:t>Journal of Learning Disabilities, 27</a:t>
            </a:r>
            <a:r>
              <a:rPr lang="en-US" sz="1600" dirty="0" smtClean="0"/>
              <a:t>(5), 276-286.</a:t>
            </a:r>
          </a:p>
          <a:p>
            <a:pPr eaLnBrk="1" fontAlgn="auto" hangingPunct="1">
              <a:spcAft>
                <a:spcPts val="0"/>
              </a:spcAft>
              <a:buFont typeface="Wingdings" pitchFamily="2" charset="2"/>
              <a:buNone/>
              <a:defRPr/>
            </a:pPr>
            <a:endParaRPr lang="en-US" sz="600" dirty="0" smtClean="0"/>
          </a:p>
          <a:p>
            <a:pPr eaLnBrk="1" fontAlgn="auto" hangingPunct="1">
              <a:spcAft>
                <a:spcPts val="0"/>
              </a:spcAft>
              <a:buFont typeface="Wingdings" pitchFamily="2" charset="2"/>
              <a:buNone/>
              <a:defRPr/>
            </a:pPr>
            <a:r>
              <a:rPr lang="en-US" sz="1600" dirty="0" err="1" smtClean="0"/>
              <a:t>Trelease</a:t>
            </a:r>
            <a:r>
              <a:rPr lang="en-US" sz="1600" dirty="0" smtClean="0"/>
              <a:t>, J. (2006). </a:t>
            </a:r>
            <a:r>
              <a:rPr lang="en-US" sz="1600" i="1" dirty="0" smtClean="0"/>
              <a:t>The read-aloud handbook.</a:t>
            </a:r>
            <a:r>
              <a:rPr lang="en-US" sz="1600" dirty="0" smtClean="0"/>
              <a:t> New York, NY: The Penguin Group.</a:t>
            </a:r>
          </a:p>
          <a:p>
            <a:pPr eaLnBrk="1" fontAlgn="auto" hangingPunct="1">
              <a:spcAft>
                <a:spcPts val="0"/>
              </a:spcAft>
              <a:buFont typeface="Wingdings" pitchFamily="2" charset="2"/>
              <a:buNone/>
              <a:defRPr/>
            </a:pPr>
            <a:endParaRPr lang="en-US" sz="800" dirty="0" smtClean="0"/>
          </a:p>
          <a:p>
            <a:pPr eaLnBrk="1" fontAlgn="auto" hangingPunct="1">
              <a:spcAft>
                <a:spcPts val="0"/>
              </a:spcAft>
              <a:buFont typeface="Wingdings" pitchFamily="2" charset="2"/>
              <a:buNone/>
              <a:defRPr/>
            </a:pPr>
            <a:r>
              <a:rPr lang="en-US" sz="1600" dirty="0" smtClean="0"/>
              <a:t>Truss, Lynne. (2003). </a:t>
            </a:r>
            <a:r>
              <a:rPr lang="en-US" sz="1600" i="1" dirty="0" smtClean="0"/>
              <a:t>Eats, Shoots &amp; Leaves.</a:t>
            </a:r>
            <a:r>
              <a:rPr lang="en-US" sz="1600" dirty="0" smtClean="0"/>
              <a:t> New York: The Penguin Group.</a:t>
            </a:r>
          </a:p>
          <a:p>
            <a:pPr eaLnBrk="1" fontAlgn="auto" hangingPunct="1">
              <a:spcAft>
                <a:spcPts val="0"/>
              </a:spcAft>
              <a:buFont typeface="Wingdings" pitchFamily="2" charset="2"/>
              <a:buNone/>
              <a:defRPr/>
            </a:pPr>
            <a:endParaRPr lang="en-US" sz="600" dirty="0" smtClean="0"/>
          </a:p>
          <a:p>
            <a:pPr eaLnBrk="1" fontAlgn="auto" hangingPunct="1">
              <a:spcAft>
                <a:spcPts val="0"/>
              </a:spcAft>
              <a:buFont typeface="Wingdings" pitchFamily="2" charset="2"/>
              <a:buNone/>
              <a:defRPr/>
            </a:pPr>
            <a:r>
              <a:rPr lang="en-US" sz="1600" dirty="0" smtClean="0"/>
              <a:t>Vaughn, S., &amp; </a:t>
            </a:r>
            <a:r>
              <a:rPr lang="en-US" sz="1600" dirty="0" err="1" smtClean="0"/>
              <a:t>Linan</a:t>
            </a:r>
            <a:r>
              <a:rPr lang="en-US" sz="1600" dirty="0" smtClean="0"/>
              <a:t>-Thompson, S. (2004). </a:t>
            </a:r>
            <a:r>
              <a:rPr lang="en-US" sz="1600" i="1" dirty="0" smtClean="0"/>
              <a:t>Research-Based Methods of Reading Instruction. </a:t>
            </a:r>
            <a:r>
              <a:rPr lang="en-US" sz="1600" dirty="0" smtClean="0"/>
              <a:t>Alexandria, VA: Association for Supervision and Curriculum Development.</a:t>
            </a:r>
          </a:p>
          <a:p>
            <a:pPr eaLnBrk="1" fontAlgn="auto" hangingPunct="1">
              <a:spcAft>
                <a:spcPts val="0"/>
              </a:spcAft>
              <a:buFont typeface="Wingdings" pitchFamily="2" charset="2"/>
              <a:buNone/>
              <a:defRPr/>
            </a:pPr>
            <a:endParaRPr lang="en-US" sz="800" dirty="0" smtClean="0"/>
          </a:p>
          <a:p>
            <a:pPr eaLnBrk="1" fontAlgn="auto" hangingPunct="1">
              <a:spcAft>
                <a:spcPts val="0"/>
              </a:spcAft>
              <a:buFont typeface="Wingdings" pitchFamily="2" charset="2"/>
              <a:buNone/>
              <a:defRPr/>
            </a:pPr>
            <a:r>
              <a:rPr lang="en-US" sz="1600" dirty="0" err="1" smtClean="0"/>
              <a:t>Zutell</a:t>
            </a:r>
            <a:r>
              <a:rPr lang="en-US" sz="1600" dirty="0" smtClean="0"/>
              <a:t>, J., &amp; </a:t>
            </a:r>
            <a:r>
              <a:rPr lang="en-US" sz="1600" dirty="0" err="1" smtClean="0"/>
              <a:t>Rasinski</a:t>
            </a:r>
            <a:r>
              <a:rPr lang="en-US" sz="1600" dirty="0" smtClean="0"/>
              <a:t>, T. (1991). Training teachers to attend to their students’ oral reading fluency. </a:t>
            </a:r>
            <a:r>
              <a:rPr lang="en-US" sz="1600" i="1" dirty="0" smtClean="0"/>
              <a:t>Theory into Practice, 30</a:t>
            </a:r>
            <a:r>
              <a:rPr lang="en-US" sz="1600" dirty="0" smtClean="0"/>
              <a:t>(3), 211-217.</a:t>
            </a:r>
          </a:p>
          <a:p>
            <a:pPr eaLnBrk="1" fontAlgn="auto" hangingPunct="1">
              <a:spcAft>
                <a:spcPts val="0"/>
              </a:spcAft>
              <a:buFont typeface="Wingdings" pitchFamily="2" charset="2"/>
              <a:buNone/>
              <a:defRPr/>
            </a:pPr>
            <a:endParaRPr lang="en-US" sz="1600" dirty="0" smtClean="0"/>
          </a:p>
          <a:p>
            <a:pPr eaLnBrk="1" fontAlgn="auto" hangingPunct="1">
              <a:spcAft>
                <a:spcPts val="0"/>
              </a:spcAft>
              <a:buFont typeface="Wingdings" pitchFamily="2" charset="2"/>
              <a:buNone/>
              <a:defRPr/>
            </a:pPr>
            <a:endParaRPr lang="en-US" sz="1100" dirty="0" smtClean="0"/>
          </a:p>
          <a:p>
            <a:pPr eaLnBrk="1" fontAlgn="auto" hangingPunct="1">
              <a:spcAft>
                <a:spcPts val="0"/>
              </a:spcAft>
              <a:buFont typeface="Wingdings" pitchFamily="2" charset="2"/>
              <a:buNone/>
              <a:defRPr/>
            </a:pPr>
            <a:endParaRPr lang="en-US" sz="1100" dirty="0" smtClean="0"/>
          </a:p>
          <a:p>
            <a:pPr eaLnBrk="1" fontAlgn="auto" hangingPunct="1">
              <a:spcAft>
                <a:spcPts val="0"/>
              </a:spcAft>
              <a:buFont typeface="Wingdings" pitchFamily="2" charset="2"/>
              <a:buNone/>
              <a:defRPr/>
            </a:pPr>
            <a:endParaRPr lang="en-US" sz="1100" dirty="0" smtClean="0"/>
          </a:p>
        </p:txBody>
      </p:sp>
      <p:sp>
        <p:nvSpPr>
          <p:cNvPr id="65540" name="Title 1" descr="Denim"/>
          <p:cNvSpPr>
            <a:spLocks/>
          </p:cNvSpPr>
          <p:nvPr/>
        </p:nvSpPr>
        <p:spPr bwMode="auto">
          <a:xfrm>
            <a:off x="430213" y="609600"/>
            <a:ext cx="8229600" cy="1143000"/>
          </a:xfrm>
          <a:prstGeom prst="rect">
            <a:avLst/>
          </a:prstGeom>
          <a:noFill/>
          <a:ln>
            <a:noFill/>
          </a:ln>
        </p:spPr>
        <p:txBody>
          <a:bodyPr anchor="ctr"/>
          <a:lstStyle/>
          <a:p>
            <a:pPr algn="ctr">
              <a:defRPr/>
            </a:pPr>
            <a:r>
              <a:rPr lang="en-US" sz="4000" dirty="0">
                <a:solidFill>
                  <a:srgbClr val="5EAD16"/>
                </a:solidFill>
                <a:latin typeface="+mj-lt"/>
                <a:ea typeface="+mj-ea"/>
                <a:cs typeface="Adobe Arabic" pitchFamily="18" charset="-78"/>
              </a:rPr>
              <a:t>References</a:t>
            </a:r>
          </a:p>
        </p:txBody>
      </p:sp>
      <p:sp>
        <p:nvSpPr>
          <p:cNvPr id="6"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Related Research</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dirty="0"/>
              <a:t>“Fluency is an essential element of reading for K-3 students.  It is not something that only 2</a:t>
            </a:r>
            <a:r>
              <a:rPr lang="en-US" baseline="30000" dirty="0"/>
              <a:t>nd</a:t>
            </a:r>
            <a:r>
              <a:rPr lang="en-US" dirty="0"/>
              <a:t> and 3</a:t>
            </a:r>
            <a:r>
              <a:rPr lang="en-US" baseline="30000" dirty="0"/>
              <a:t>rd</a:t>
            </a:r>
            <a:r>
              <a:rPr lang="en-US" dirty="0"/>
              <a:t> grade teachers need to be concerned about.  Fluency develops over time and from the beginning stages of reading.”</a:t>
            </a:r>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pPr>
              <a:defRPr/>
            </a:pPr>
            <a:fld id="{0894DA76-BF89-4381-A515-71E534BB86D2}" type="slidenum">
              <a:rPr/>
              <a:pPr>
                <a:defRPr/>
              </a:pPr>
              <a:t>6</a:t>
            </a:fld>
            <a:endParaRPr/>
          </a:p>
        </p:txBody>
      </p:sp>
      <p:sp>
        <p:nvSpPr>
          <p:cNvPr id="14341" name="TextBox 4"/>
          <p:cNvSpPr txBox="1">
            <a:spLocks noChangeArrowheads="1"/>
          </p:cNvSpPr>
          <p:nvPr/>
        </p:nvSpPr>
        <p:spPr bwMode="auto">
          <a:xfrm>
            <a:off x="1752600" y="5043488"/>
            <a:ext cx="6934200" cy="396875"/>
          </a:xfrm>
          <a:prstGeom prst="rect">
            <a:avLst/>
          </a:prstGeom>
          <a:noFill/>
          <a:ln w="9525">
            <a:noFill/>
            <a:miter lim="800000"/>
            <a:headEnd/>
            <a:tailEnd/>
          </a:ln>
        </p:spPr>
        <p:txBody>
          <a:bodyPr>
            <a:spAutoFit/>
          </a:bodyPr>
          <a:lstStyle/>
          <a:p>
            <a:pPr algn="r"/>
            <a:r>
              <a:rPr lang="en-US" sz="2000">
                <a:solidFill>
                  <a:schemeClr val="tx1"/>
                </a:solidFill>
                <a:latin typeface="Calibri" pitchFamily="34" charset="0"/>
              </a:rPr>
              <a:t>(Vaughn &amp; Linan-Thompson, 2004, p. 50)</a:t>
            </a:r>
          </a:p>
        </p:txBody>
      </p:sp>
      <p:sp>
        <p:nvSpPr>
          <p:cNvPr id="8"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A Definition</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b="1" dirty="0"/>
              <a:t>fluency  </a:t>
            </a:r>
            <a:r>
              <a:rPr lang="en-US" i="1" dirty="0"/>
              <a:t>n.  </a:t>
            </a:r>
            <a:r>
              <a:rPr lang="en-US" b="1" dirty="0"/>
              <a:t>1.  </a:t>
            </a:r>
            <a:r>
              <a:rPr lang="en-US" dirty="0"/>
              <a:t>the clear, easy, written or spoken expression of ideas.  </a:t>
            </a:r>
            <a:r>
              <a:rPr lang="en-US" b="1" dirty="0"/>
              <a:t>2.  </a:t>
            </a:r>
            <a:r>
              <a:rPr lang="en-US" dirty="0"/>
              <a:t>freedom from word-identification problems that might hinder comprehension in silent reading or the expression of ideas in oral reading; automaticity.</a:t>
            </a:r>
            <a:r>
              <a:rPr lang="en-US" b="1" dirty="0"/>
              <a:t> </a:t>
            </a:r>
          </a:p>
          <a:p>
            <a:pPr marL="0" indent="0" eaLnBrk="1" fontAlgn="auto" hangingPunct="1">
              <a:spcAft>
                <a:spcPts val="0"/>
              </a:spcAft>
              <a:buFont typeface="Arial" pitchFamily="34" charset="0"/>
              <a:buNone/>
              <a:defRPr/>
            </a:pPr>
            <a:r>
              <a:rPr lang="en-US" dirty="0" smtClean="0"/>
              <a:t>                                                     </a:t>
            </a:r>
            <a:r>
              <a:rPr lang="en-US" sz="2000" dirty="0" smtClean="0"/>
              <a:t>(</a:t>
            </a:r>
            <a:r>
              <a:rPr lang="en-US" sz="2000" dirty="0"/>
              <a:t>Harris &amp; Hodges, 1995, p. 85)</a:t>
            </a:r>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pPr>
              <a:defRPr/>
            </a:pPr>
            <a:fld id="{E0319C28-8F50-495D-BD7B-20F47465CA08}" type="slidenum">
              <a:rPr/>
              <a:pPr>
                <a:defRPr/>
              </a:pPr>
              <a:t>7</a:t>
            </a:fld>
            <a:endParaRPr/>
          </a:p>
        </p:txBody>
      </p:sp>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Related Research</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buFont typeface="Arial" pitchFamily="34" charset="0"/>
              <a:buChar char="•"/>
              <a:defRPr/>
            </a:pPr>
            <a:r>
              <a:rPr lang="en-US" sz="4100" dirty="0"/>
              <a:t>“Reading fluency refers to the ability of readers to read quickly, effortlessly, and efficiently with good, meaningful expression….”</a:t>
            </a:r>
          </a:p>
          <a:p>
            <a:pPr eaLnBrk="1" fontAlgn="auto" hangingPunct="1">
              <a:spcAft>
                <a:spcPts val="0"/>
              </a:spcAft>
              <a:buFont typeface="Arial" pitchFamily="34" charset="0"/>
              <a:buChar char="•"/>
              <a:defRPr/>
            </a:pPr>
            <a:endParaRPr lang="en-US" sz="4100" dirty="0"/>
          </a:p>
          <a:p>
            <a:pPr eaLnBrk="1" fontAlgn="auto" hangingPunct="1">
              <a:spcAft>
                <a:spcPts val="0"/>
              </a:spcAft>
              <a:buFont typeface="Arial" pitchFamily="34" charset="0"/>
              <a:buChar char="•"/>
              <a:defRPr/>
            </a:pPr>
            <a:r>
              <a:rPr lang="en-US" sz="4100" dirty="0"/>
              <a:t>“Fluent readers... are able to read words accurately and effortlessly.  They recognize words and phrases instantly on sight.  Very little cognitive energy is expended in decoding the words.  This means, then, that the maximum amount of cognitive energy can be directed to the all-important task of making sense of the text</a:t>
            </a:r>
            <a:r>
              <a:rPr lang="en-US" sz="4100" dirty="0" smtClean="0"/>
              <a:t>.”</a:t>
            </a:r>
          </a:p>
          <a:p>
            <a:pPr marL="0" indent="0" eaLnBrk="1" fontAlgn="auto" hangingPunct="1">
              <a:spcAft>
                <a:spcPts val="0"/>
              </a:spcAft>
              <a:buFont typeface="Arial" pitchFamily="34" charset="0"/>
              <a:buNone/>
              <a:defRPr/>
            </a:pPr>
            <a:r>
              <a:rPr lang="en-US" dirty="0"/>
              <a:t> </a:t>
            </a:r>
            <a:r>
              <a:rPr lang="en-US" dirty="0" smtClean="0"/>
              <a:t>                                                        </a:t>
            </a:r>
          </a:p>
          <a:p>
            <a:pPr marL="0" indent="0" eaLnBrk="1" fontAlgn="auto" hangingPunct="1">
              <a:spcAft>
                <a:spcPts val="0"/>
              </a:spcAft>
              <a:buFont typeface="Arial" pitchFamily="34" charset="0"/>
              <a:buNone/>
              <a:defRPr/>
            </a:pPr>
            <a:r>
              <a:rPr lang="en-US" sz="2300" dirty="0"/>
              <a:t>	</a:t>
            </a:r>
            <a:r>
              <a:rPr lang="en-US" sz="2300" dirty="0" smtClean="0"/>
              <a:t>					</a:t>
            </a:r>
            <a:r>
              <a:rPr lang="en-US" sz="2900" dirty="0" smtClean="0"/>
              <a:t>(</a:t>
            </a:r>
            <a:r>
              <a:rPr lang="en-US" sz="2900" dirty="0" err="1"/>
              <a:t>Rasinski</a:t>
            </a:r>
            <a:r>
              <a:rPr lang="en-US" sz="2900" dirty="0"/>
              <a:t>, 2003, p. 26</a:t>
            </a:r>
            <a:r>
              <a:rPr lang="en-US" sz="2300" dirty="0"/>
              <a:t>)</a:t>
            </a:r>
          </a:p>
          <a:p>
            <a:pPr eaLnBrk="1" fontAlgn="auto" hangingPunct="1">
              <a:spcAft>
                <a:spcPts val="0"/>
              </a:spcAft>
              <a:buFont typeface="Arial" pitchFamily="34" charset="0"/>
              <a:buChar char="•"/>
              <a:defRPr/>
            </a:pPr>
            <a:endParaRPr lang="en-US" dirty="0">
              <a:latin typeface="Arial" charset="0"/>
            </a:endParaRPr>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pPr>
              <a:defRPr/>
            </a:pPr>
            <a:fld id="{B262BC73-11FE-4E64-9E93-F3FD29907EB7}" type="slidenum">
              <a:rPr/>
              <a:pPr>
                <a:defRPr/>
              </a:pPr>
              <a:t>8</a:t>
            </a:fld>
            <a:endParaRPr/>
          </a:p>
        </p:txBody>
      </p:sp>
      <p:sp>
        <p:nvSpPr>
          <p:cNvPr id="7"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Fluency Is…</a:t>
            </a:r>
          </a:p>
        </p:txBody>
      </p:sp>
      <p:sp>
        <p:nvSpPr>
          <p:cNvPr id="18435" name="Content Placeholder 2"/>
          <p:cNvSpPr>
            <a:spLocks noGrp="1"/>
          </p:cNvSpPr>
          <p:nvPr>
            <p:ph sz="half" idx="1"/>
          </p:nvPr>
        </p:nvSpPr>
        <p:spPr/>
        <p:txBody>
          <a:bodyPr/>
          <a:lstStyle/>
          <a:p>
            <a:pPr algn="ctr" eaLnBrk="1" hangingPunct="1">
              <a:buFont typeface="Arial" charset="0"/>
              <a:buNone/>
            </a:pPr>
            <a:endParaRPr lang="en-US" smtClean="0"/>
          </a:p>
          <a:p>
            <a:pPr algn="ctr" eaLnBrk="1" hangingPunct="1">
              <a:buFont typeface="Arial" charset="0"/>
              <a:buNone/>
            </a:pPr>
            <a:r>
              <a:rPr lang="en-US" sz="3000" b="1" smtClean="0"/>
              <a:t>reading</a:t>
            </a:r>
          </a:p>
          <a:p>
            <a:pPr algn="ctr" eaLnBrk="1" hangingPunct="1">
              <a:buFont typeface="Arial" charset="0"/>
              <a:buNone/>
            </a:pPr>
            <a:r>
              <a:rPr lang="en-US" sz="3000" b="1" smtClean="0">
                <a:solidFill>
                  <a:srgbClr val="92D050"/>
                </a:solidFill>
              </a:rPr>
              <a:t>letters,</a:t>
            </a:r>
          </a:p>
          <a:p>
            <a:pPr algn="ctr" eaLnBrk="1" hangingPunct="1">
              <a:buFont typeface="Arial" charset="0"/>
              <a:buNone/>
            </a:pPr>
            <a:r>
              <a:rPr lang="en-US" sz="3000" b="1" smtClean="0">
                <a:solidFill>
                  <a:srgbClr val="92D050"/>
                </a:solidFill>
              </a:rPr>
              <a:t>words,</a:t>
            </a:r>
          </a:p>
          <a:p>
            <a:pPr algn="ctr" eaLnBrk="1" hangingPunct="1">
              <a:buFont typeface="Arial" charset="0"/>
              <a:buNone/>
            </a:pPr>
            <a:r>
              <a:rPr lang="en-US" sz="3000" b="1" smtClean="0">
                <a:solidFill>
                  <a:srgbClr val="92D050"/>
                </a:solidFill>
              </a:rPr>
              <a:t>sentences,</a:t>
            </a:r>
            <a:r>
              <a:rPr lang="en-US" sz="3000" b="1" smtClean="0"/>
              <a:t> or</a:t>
            </a:r>
          </a:p>
          <a:p>
            <a:pPr algn="ctr" eaLnBrk="1" hangingPunct="1">
              <a:buFont typeface="Arial" charset="0"/>
              <a:buNone/>
            </a:pPr>
            <a:r>
              <a:rPr lang="en-US" sz="3000" b="1" smtClean="0">
                <a:solidFill>
                  <a:srgbClr val="92D050"/>
                </a:solidFill>
              </a:rPr>
              <a:t>passages</a:t>
            </a:r>
          </a:p>
          <a:p>
            <a:pPr eaLnBrk="1" hangingPunct="1"/>
            <a:endParaRPr lang="en-US" smtClean="0"/>
          </a:p>
        </p:txBody>
      </p:sp>
      <p:sp>
        <p:nvSpPr>
          <p:cNvPr id="4" name="Content Placeholder 3"/>
          <p:cNvSpPr>
            <a:spLocks noGrp="1"/>
          </p:cNvSpPr>
          <p:nvPr>
            <p:ph sz="half" idx="2"/>
          </p:nvPr>
        </p:nvSpPr>
        <p:spPr/>
        <p:txBody>
          <a:bodyPr rtlCol="0">
            <a:normAutofit/>
          </a:bodyPr>
          <a:lstStyle/>
          <a:p>
            <a:pPr marL="457200" indent="-273050" algn="ctr" fontAlgn="auto">
              <a:spcAft>
                <a:spcPts val="0"/>
              </a:spcAft>
              <a:buClr>
                <a:schemeClr val="accent1"/>
              </a:buClr>
              <a:buSzPct val="80000"/>
              <a:buFont typeface="Arial" pitchFamily="34" charset="0"/>
              <a:buNone/>
              <a:defRPr/>
            </a:pPr>
            <a:endParaRPr lang="en-US" kern="0" dirty="0" smtClean="0">
              <a:ea typeface="+mn-lt"/>
              <a:cs typeface="+mn-lt"/>
            </a:endParaRPr>
          </a:p>
          <a:p>
            <a:pPr marL="457200" indent="-273050" algn="ctr" fontAlgn="auto">
              <a:spcAft>
                <a:spcPts val="0"/>
              </a:spcAft>
              <a:buClr>
                <a:schemeClr val="accent1"/>
              </a:buClr>
              <a:buSzPct val="80000"/>
              <a:buFont typeface="Arial" pitchFamily="34" charset="0"/>
              <a:buNone/>
              <a:defRPr/>
            </a:pPr>
            <a:r>
              <a:rPr lang="en-US" sz="3000" b="1" kern="0" dirty="0" smtClean="0">
                <a:ea typeface="+mn-lt"/>
                <a:cs typeface="+mn-lt"/>
              </a:rPr>
              <a:t>with</a:t>
            </a:r>
            <a:endParaRPr lang="en-US" sz="3000" b="1" kern="0" dirty="0">
              <a:ea typeface="+mn-lt"/>
              <a:cs typeface="+mn-lt"/>
            </a:endParaRPr>
          </a:p>
          <a:p>
            <a:pPr marL="0" indent="0" algn="ctr" eaLnBrk="1" fontAlgn="auto" hangingPunct="1">
              <a:spcAft>
                <a:spcPts val="0"/>
              </a:spcAft>
              <a:buClr>
                <a:schemeClr val="hlink"/>
              </a:buClr>
              <a:buSzPct val="80000"/>
              <a:buFont typeface="Arial" pitchFamily="34" charset="0"/>
              <a:buNone/>
              <a:defRPr/>
            </a:pPr>
            <a:r>
              <a:rPr lang="en-US" sz="3000" b="1" dirty="0">
                <a:effectLst>
                  <a:outerShdw blurRad="38100" dist="38100" dir="2700000" algn="tl">
                    <a:srgbClr val="000000"/>
                  </a:outerShdw>
                </a:effectLst>
              </a:rPr>
              <a:t>  </a:t>
            </a:r>
            <a:r>
              <a:rPr lang="en-US" sz="3000" b="1" dirty="0" smtClean="0">
                <a:solidFill>
                  <a:srgbClr val="92D050"/>
                </a:solidFill>
              </a:rPr>
              <a:t>accuracy</a:t>
            </a:r>
            <a:r>
              <a:rPr lang="en-US" sz="3000" b="1" dirty="0">
                <a:solidFill>
                  <a:srgbClr val="92D050"/>
                </a:solidFill>
              </a:rPr>
              <a:t>,</a:t>
            </a:r>
          </a:p>
          <a:p>
            <a:pPr marL="0" indent="0" algn="ctr" eaLnBrk="1" fontAlgn="auto" hangingPunct="1">
              <a:spcAft>
                <a:spcPts val="0"/>
              </a:spcAft>
              <a:buClr>
                <a:schemeClr val="hlink"/>
              </a:buClr>
              <a:buSzPct val="80000"/>
              <a:buFont typeface="Arial" pitchFamily="34" charset="0"/>
              <a:buNone/>
              <a:defRPr/>
            </a:pPr>
            <a:r>
              <a:rPr lang="en-US" sz="3000" b="1" dirty="0" smtClean="0">
                <a:solidFill>
                  <a:srgbClr val="92D050"/>
                </a:solidFill>
              </a:rPr>
              <a:t>automaticity</a:t>
            </a:r>
            <a:r>
              <a:rPr lang="en-US" sz="3000" b="1" dirty="0">
                <a:solidFill>
                  <a:srgbClr val="92D050"/>
                </a:solidFill>
              </a:rPr>
              <a:t>,</a:t>
            </a:r>
          </a:p>
          <a:p>
            <a:pPr marL="457200" indent="-273050" algn="ctr" fontAlgn="auto">
              <a:spcAft>
                <a:spcPts val="0"/>
              </a:spcAft>
              <a:buClr>
                <a:schemeClr val="accent1"/>
              </a:buClr>
              <a:buSzPct val="80000"/>
              <a:buFont typeface="Arial" pitchFamily="34" charset="0"/>
              <a:buNone/>
              <a:defRPr/>
            </a:pPr>
            <a:r>
              <a:rPr lang="en-US" sz="3000" b="1" kern="0" dirty="0">
                <a:ea typeface="+mn-lt"/>
                <a:cs typeface="+mn-lt"/>
              </a:rPr>
              <a:t>and</a:t>
            </a:r>
          </a:p>
          <a:p>
            <a:pPr marL="0" indent="0" algn="ctr" eaLnBrk="1" fontAlgn="auto" hangingPunct="1">
              <a:spcAft>
                <a:spcPts val="0"/>
              </a:spcAft>
              <a:buClr>
                <a:schemeClr val="hlink"/>
              </a:buClr>
              <a:buSzPct val="80000"/>
              <a:buFont typeface="Arial" pitchFamily="34" charset="0"/>
              <a:buNone/>
              <a:defRPr/>
            </a:pPr>
            <a:r>
              <a:rPr lang="en-US" sz="3000" b="1" dirty="0" smtClean="0"/>
              <a:t> </a:t>
            </a:r>
            <a:r>
              <a:rPr lang="en-US" sz="3000" b="1" dirty="0">
                <a:solidFill>
                  <a:srgbClr val="92D050"/>
                </a:solidFill>
              </a:rPr>
              <a:t>prosody.</a:t>
            </a:r>
          </a:p>
          <a:p>
            <a:pPr eaLnBrk="1" fontAlgn="auto" hangingPunct="1">
              <a:spcAft>
                <a:spcPts val="0"/>
              </a:spcAft>
              <a:buFont typeface="Arial" pitchFamily="34" charset="0"/>
              <a:buChar char="•"/>
              <a:defRPr/>
            </a:pPr>
            <a:endParaRPr lang="en-US" dirty="0"/>
          </a:p>
        </p:txBody>
      </p:sp>
      <p:sp>
        <p:nvSpPr>
          <p:cNvPr id="5" name="Slide Number Placeholder 4"/>
          <p:cNvSpPr>
            <a:spLocks noGrp="1"/>
          </p:cNvSpPr>
          <p:nvPr>
            <p:ph type="sldNum" sz="quarter" idx="10"/>
          </p:nvPr>
        </p:nvSpPr>
        <p:spPr/>
        <p:txBody>
          <a:bodyPr/>
          <a:lstStyle/>
          <a:p>
            <a:pPr>
              <a:defRPr/>
            </a:pPr>
            <a:fld id="{A7599D44-0667-48DA-9712-0AC263347F88}" type="slidenum">
              <a:rPr/>
              <a:pPr>
                <a:defRPr/>
              </a:pPr>
              <a:t>9</a:t>
            </a:fld>
            <a:endParaRPr/>
          </a:p>
        </p:txBody>
      </p:sp>
      <p:sp>
        <p:nvSpPr>
          <p:cNvPr id="8" name="Right Brace 7"/>
          <p:cNvSpPr/>
          <p:nvPr/>
        </p:nvSpPr>
        <p:spPr>
          <a:xfrm>
            <a:off x="4114800" y="2209800"/>
            <a:ext cx="838200" cy="3124200"/>
          </a:xfrm>
          <a:prstGeom prst="rightBrace">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solidFill>
                <a:srgbClr val="92D050"/>
              </a:solidFill>
            </a:endParaRPr>
          </a:p>
        </p:txBody>
      </p:sp>
      <p:sp>
        <p:nvSpPr>
          <p:cNvPr id="10" name="Footer Placeholder 4"/>
          <p:cNvSpPr>
            <a:spLocks noGrp="1"/>
          </p:cNvSpPr>
          <p:nvPr>
            <p:ph type="ftr" sz="quarter" idx="11"/>
          </p:nvPr>
        </p:nvSpPr>
        <p:spPr/>
        <p:txBody>
          <a:bodyPr/>
          <a:lstStyle/>
          <a:p>
            <a:pPr>
              <a:defRPr/>
            </a:pPr>
            <a:r>
              <a:rPr lang="en-US" sz="900"/>
              <a:t>© 2013 Texas Education Agency / The University of Texas System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5085</TotalTime>
  <Words>8207</Words>
  <Application>Microsoft Office PowerPoint</Application>
  <PresentationFormat>On-screen Show (4:3)</PresentationFormat>
  <Paragraphs>789</Paragraphs>
  <Slides>55</Slides>
  <Notes>55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Kristen ITC</vt:lpstr>
      <vt:lpstr>Arial</vt:lpstr>
      <vt:lpstr>Calibri</vt:lpstr>
      <vt:lpstr>Adobe Arabic</vt:lpstr>
      <vt:lpstr>Kokila</vt:lpstr>
      <vt:lpstr>Wingdings</vt:lpstr>
      <vt:lpstr>Wingdings 2</vt:lpstr>
      <vt:lpstr>Comic Sans MS</vt:lpstr>
      <vt:lpstr>Times New Roman</vt:lpstr>
      <vt:lpstr>Bodoni MT</vt:lpstr>
      <vt:lpstr>Office Theme</vt:lpstr>
      <vt:lpstr>FLUENCY The Bridge Between Word Recognition and Comprehension</vt:lpstr>
      <vt:lpstr>Big Ideas</vt:lpstr>
      <vt:lpstr>The Fluency Bridge</vt:lpstr>
      <vt:lpstr>Training Goals</vt:lpstr>
      <vt:lpstr>What is Fluency?</vt:lpstr>
      <vt:lpstr>Related Research</vt:lpstr>
      <vt:lpstr>A Definition</vt:lpstr>
      <vt:lpstr>Related Research</vt:lpstr>
      <vt:lpstr>Fluency Is…</vt:lpstr>
      <vt:lpstr>Accuracy</vt:lpstr>
      <vt:lpstr>Determining Word Reading Accuracy</vt:lpstr>
      <vt:lpstr>Determining Word Reading Accuracy</vt:lpstr>
      <vt:lpstr>Levels of Performance for  Word Reading Accuracy</vt:lpstr>
      <vt:lpstr> Automaticity and Rate</vt:lpstr>
      <vt:lpstr>Slide 15</vt:lpstr>
      <vt:lpstr>Slide 16</vt:lpstr>
      <vt:lpstr>2006 Hasbrouck &amp; Tindal  Oral Reading Fluency Data</vt:lpstr>
      <vt:lpstr>Prosody</vt:lpstr>
      <vt:lpstr>Related Research</vt:lpstr>
      <vt:lpstr>Slide 20</vt:lpstr>
      <vt:lpstr>Types of Fluency</vt:lpstr>
      <vt:lpstr>Slide 22</vt:lpstr>
      <vt:lpstr>Slide 23</vt:lpstr>
      <vt:lpstr>Slide 24</vt:lpstr>
      <vt:lpstr>Letter Naming Fluency</vt:lpstr>
      <vt:lpstr>High-Frequency Word Fluency</vt:lpstr>
      <vt:lpstr>Slide 27</vt:lpstr>
      <vt:lpstr>Connected Text Fluency</vt:lpstr>
      <vt:lpstr>How Can a Teacher Help Students Build Fluency?</vt:lpstr>
      <vt:lpstr>Small Group Reading Example</vt:lpstr>
      <vt:lpstr>Slide 31</vt:lpstr>
      <vt:lpstr>Ways to Build Reading Fluency</vt:lpstr>
      <vt:lpstr>Effectively Model Fluent Reading</vt:lpstr>
      <vt:lpstr>Slide 34</vt:lpstr>
      <vt:lpstr>Slide 35</vt:lpstr>
      <vt:lpstr>Structured Oral Reading Practice</vt:lpstr>
      <vt:lpstr>Echo Reading</vt:lpstr>
      <vt:lpstr>Slide 38</vt:lpstr>
      <vt:lpstr>Slide 39</vt:lpstr>
      <vt:lpstr>Slide 40</vt:lpstr>
      <vt:lpstr>Multiple Opportunities for Practice</vt:lpstr>
      <vt:lpstr>Slide 42</vt:lpstr>
      <vt:lpstr>Slide 43</vt:lpstr>
      <vt:lpstr>What Kind of Feedback Should I Give to a Student Who Is Lacking Fluency? </vt:lpstr>
      <vt:lpstr>Slide 45</vt:lpstr>
      <vt:lpstr>Slide 46</vt:lpstr>
      <vt:lpstr>Slide 47</vt:lpstr>
      <vt:lpstr>Slide 48</vt:lpstr>
      <vt:lpstr>Slide 49</vt:lpstr>
      <vt:lpstr>What’s Important To Remember About Fluency Instruction?</vt:lpstr>
      <vt:lpstr>Big Ideas</vt:lpstr>
      <vt:lpstr>Slide 52</vt:lpstr>
      <vt:lpstr>Slide 53</vt:lpstr>
      <vt:lpstr>Slide 54</vt:lpstr>
      <vt:lpstr>Slide 55</vt:lpstr>
    </vt:vector>
  </TitlesOfParts>
  <Company>UT Medical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cgoodrow</dc:creator>
  <cp:lastModifiedBy>ngchavez</cp:lastModifiedBy>
  <cp:revision>393</cp:revision>
  <dcterms:created xsi:type="dcterms:W3CDTF">2008-02-04T14:11:49Z</dcterms:created>
  <dcterms:modified xsi:type="dcterms:W3CDTF">2013-02-19T15:25:37Z</dcterms:modified>
</cp:coreProperties>
</file>