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61"/>
  </p:notesMasterIdLst>
  <p:handoutMasterIdLst>
    <p:handoutMasterId r:id="rId62"/>
  </p:handoutMasterIdLst>
  <p:sldIdLst>
    <p:sldId id="258" r:id="rId2"/>
    <p:sldId id="366" r:id="rId3"/>
    <p:sldId id="286" r:id="rId4"/>
    <p:sldId id="337" r:id="rId5"/>
    <p:sldId id="260" r:id="rId6"/>
    <p:sldId id="261" r:id="rId7"/>
    <p:sldId id="266" r:id="rId8"/>
    <p:sldId id="271" r:id="rId9"/>
    <p:sldId id="272" r:id="rId10"/>
    <p:sldId id="274" r:id="rId11"/>
    <p:sldId id="276" r:id="rId12"/>
    <p:sldId id="277" r:id="rId13"/>
    <p:sldId id="281" r:id="rId14"/>
    <p:sldId id="321" r:id="rId15"/>
    <p:sldId id="291" r:id="rId16"/>
    <p:sldId id="299" r:id="rId17"/>
    <p:sldId id="297" r:id="rId18"/>
    <p:sldId id="377" r:id="rId19"/>
    <p:sldId id="322" r:id="rId20"/>
    <p:sldId id="302" r:id="rId21"/>
    <p:sldId id="323" r:id="rId22"/>
    <p:sldId id="324" r:id="rId23"/>
    <p:sldId id="325" r:id="rId24"/>
    <p:sldId id="339" r:id="rId25"/>
    <p:sldId id="340" r:id="rId26"/>
    <p:sldId id="327" r:id="rId27"/>
    <p:sldId id="367" r:id="rId28"/>
    <p:sldId id="326" r:id="rId29"/>
    <p:sldId id="341" r:id="rId30"/>
    <p:sldId id="328" r:id="rId31"/>
    <p:sldId id="342" r:id="rId32"/>
    <p:sldId id="343" r:id="rId33"/>
    <p:sldId id="346" r:id="rId34"/>
    <p:sldId id="329" r:id="rId35"/>
    <p:sldId id="358" r:id="rId36"/>
    <p:sldId id="331" r:id="rId37"/>
    <p:sldId id="332" r:id="rId38"/>
    <p:sldId id="338" r:id="rId39"/>
    <p:sldId id="330" r:id="rId40"/>
    <p:sldId id="362" r:id="rId41"/>
    <p:sldId id="336" r:id="rId42"/>
    <p:sldId id="359" r:id="rId43"/>
    <p:sldId id="368" r:id="rId44"/>
    <p:sldId id="349" r:id="rId45"/>
    <p:sldId id="363" r:id="rId46"/>
    <p:sldId id="364" r:id="rId47"/>
    <p:sldId id="360" r:id="rId48"/>
    <p:sldId id="365" r:id="rId49"/>
    <p:sldId id="361" r:id="rId50"/>
    <p:sldId id="375" r:id="rId51"/>
    <p:sldId id="354" r:id="rId52"/>
    <p:sldId id="369" r:id="rId53"/>
    <p:sldId id="318" r:id="rId54"/>
    <p:sldId id="370" r:id="rId55"/>
    <p:sldId id="356" r:id="rId56"/>
    <p:sldId id="372" r:id="rId57"/>
    <p:sldId id="373" r:id="rId58"/>
    <p:sldId id="374" r:id="rId59"/>
    <p:sldId id="378" r:id="rId60"/>
  </p:sldIdLst>
  <p:sldSz cx="9144000" cy="6858000" type="screen4x3"/>
  <p:notesSz cx="6985000" cy="9283700"/>
  <p:embeddedFontLst>
    <p:embeddedFont>
      <p:font typeface="Calibri" pitchFamily="34" charset="0"/>
      <p:regular r:id="rId63"/>
      <p:bold r:id="rId64"/>
      <p:italic r:id="rId65"/>
      <p:boldItalic r:id="rId66"/>
    </p:embeddedFont>
    <p:embeddedFont>
      <p:font typeface="Kristen ITC" pitchFamily="66" charset="0"/>
      <p:regular r:id="rId67"/>
    </p:embeddedFont>
    <p:embeddedFont>
      <p:font typeface="Segoe Script" charset="0"/>
      <p:regular r:id="rId68"/>
      <p:bold r:id="rId69"/>
    </p:embeddedFont>
    <p:embeddedFont>
      <p:font typeface="Papyrus" pitchFamily="66"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AB0"/>
    <a:srgbClr val="DBD600"/>
    <a:srgbClr val="519513"/>
    <a:srgbClr val="5EAD16"/>
    <a:srgbClr val="A6D86E"/>
    <a:srgbClr val="B2DE82"/>
    <a:srgbClr val="CA2128"/>
    <a:srgbClr val="176D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4103" autoAdjust="0"/>
  </p:normalViewPr>
  <p:slideViewPr>
    <p:cSldViewPr>
      <p:cViewPr varScale="1">
        <p:scale>
          <a:sx n="69" d="100"/>
          <a:sy n="69" d="100"/>
        </p:scale>
        <p:origin x="-12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992" y="-10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DCECC0D7-85CD-4093-8E5C-1003421E04C1}" type="datetimeFigureOut">
              <a:rPr lang="en-US" smtClean="0"/>
              <a:pPr/>
              <a:t>2/19/2013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AD2DBA7A-9E85-47A2-A3BD-5C5B1A9C6186}" type="slidenum">
              <a:rPr lang="en-US" smtClean="0"/>
              <a:pPr/>
              <a:t>‹#›</a:t>
            </a:fld>
            <a:endParaRPr lang="en-US"/>
          </a:p>
        </p:txBody>
      </p:sp>
    </p:spTree>
    <p:extLst>
      <p:ext uri="{BB962C8B-B14F-4D97-AF65-F5344CB8AC3E}">
        <p14:creationId xmlns="" xmlns:p14="http://schemas.microsoft.com/office/powerpoint/2010/main" val="127663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4788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self and welcome participants.</a:t>
            </a:r>
          </a:p>
          <a:p>
            <a:endParaRPr lang="en-US" dirty="0" smtClean="0"/>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b="0" dirty="0" smtClean="0"/>
              <a:t>You</a:t>
            </a:r>
            <a:r>
              <a:rPr lang="en-US" b="0" baseline="0" dirty="0" smtClean="0"/>
              <a:t> will have two </a:t>
            </a:r>
            <a:r>
              <a:rPr lang="en-US" dirty="0" smtClean="0"/>
              <a:t>sets of handouts. You will have a PowerPoint</a:t>
            </a:r>
            <a:r>
              <a:rPr lang="en-US" baseline="0" dirty="0" smtClean="0"/>
              <a:t> Presentation Handout and Additional Handouts. </a:t>
            </a:r>
            <a:r>
              <a:rPr lang="en-US" dirty="0" smtClean="0"/>
              <a:t>You will also need the blue and white Cognitive Strategy Routine card, the orange</a:t>
            </a:r>
            <a:r>
              <a:rPr lang="en-US" baseline="0" dirty="0" smtClean="0"/>
              <a:t> Cognitive Strategy Lesson Planning card,</a:t>
            </a:r>
            <a:r>
              <a:rPr lang="en-US" dirty="0" smtClean="0"/>
              <a:t> and the Big</a:t>
            </a:r>
            <a:r>
              <a:rPr lang="en-US" baseline="0" dirty="0" smtClean="0"/>
              <a:t> Ideas card for this session</a:t>
            </a:r>
            <a:r>
              <a:rPr lang="en-US" dirty="0" smtClean="0"/>
              <a:t>.</a:t>
            </a:r>
            <a:r>
              <a:rPr lang="en-US" baseline="0" dirty="0" smtClean="0"/>
              <a:t> </a:t>
            </a:r>
          </a:p>
          <a:p>
            <a:endParaRPr lang="en-US" baseline="0" dirty="0" smtClean="0"/>
          </a:p>
          <a:p>
            <a:r>
              <a:rPr lang="en-US" baseline="0" dirty="0" smtClean="0"/>
              <a:t>Let’s begin by filling out your Big Ideas card.</a:t>
            </a:r>
            <a:endParaRPr lang="en-US" dirty="0"/>
          </a:p>
        </p:txBody>
      </p:sp>
    </p:spTree>
    <p:extLst>
      <p:ext uri="{BB962C8B-B14F-4D97-AF65-F5344CB8AC3E}">
        <p14:creationId xmlns="" xmlns:p14="http://schemas.microsoft.com/office/powerpoint/2010/main" val="1450646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In planning our reading comprehension instruction, we may find that our students have very limited background knowledge of certain concepts.  In these cases, we will need to build background knowledge.</a:t>
            </a:r>
          </a:p>
          <a:p>
            <a:endParaRPr lang="en-US" b="0" baseline="0" dirty="0" smtClean="0"/>
          </a:p>
          <a:p>
            <a:r>
              <a:rPr lang="en-US" b="1" baseline="0" dirty="0" smtClean="0"/>
              <a:t>Read first bullet.  Say: </a:t>
            </a:r>
            <a:r>
              <a:rPr lang="en-US" b="0" baseline="0" dirty="0" smtClean="0"/>
              <a:t>Most reading programs are organized in a series of thematic units.  This helps us to build background knowledge on the key concepts.  When we begin a new unit, we should look ahead to the selections.  We may do a simple assessment of our students’ background knowledge, such as asking them to write down everything they know about a certain topic.  </a:t>
            </a:r>
          </a:p>
          <a:p>
            <a:endParaRPr lang="en-US" b="0" baseline="0" dirty="0" smtClean="0"/>
          </a:p>
          <a:p>
            <a:r>
              <a:rPr lang="en-US" b="1" baseline="0" dirty="0" smtClean="0"/>
              <a:t>Read second bullet.  Say: </a:t>
            </a:r>
            <a:r>
              <a:rPr lang="en-US" b="0" baseline="0" dirty="0" smtClean="0"/>
              <a:t>We must read the selections we will be assigning to students well in advance.  We will determine what background knowledge is crucial to understanding the text, and which information is merely interesting.  Because our instructional time is limited we may have to choose to build background knowledge only when it is truly important to comprehension.</a:t>
            </a:r>
          </a:p>
          <a:p>
            <a:endParaRPr lang="en-US" b="0" baseline="0" dirty="0" smtClean="0"/>
          </a:p>
          <a:p>
            <a:r>
              <a:rPr lang="en-US" b="1" baseline="0" dirty="0" smtClean="0"/>
              <a:t>Read third bullet.  Say: </a:t>
            </a:r>
            <a:r>
              <a:rPr lang="en-US" b="0" baseline="0" dirty="0" smtClean="0"/>
              <a:t>Ideally, we would be able to plan “real-life” experiences to build background knowledge, however, time, money, and staffing issues, among other things, often make this unrealistic.  Luckily, we can build background knowledge with “virtual” experiences.  These can take many forms, for example, video clips, visual aids, or a classroom demonstration.</a:t>
            </a: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Say:</a:t>
            </a:r>
            <a:r>
              <a:rPr lang="en-US" b="1" baseline="0" dirty="0" smtClean="0"/>
              <a:t>  </a:t>
            </a:r>
            <a:r>
              <a:rPr lang="en-US" b="0" baseline="0" dirty="0" smtClean="0"/>
              <a:t>We are going to look at how this might look in the classroom.  We’ll be seeing how one teacher planned to build background knowledge for this story, </a:t>
            </a:r>
            <a:r>
              <a:rPr lang="en-US" b="0" i="1" baseline="0" dirty="0" smtClean="0"/>
              <a:t>Brave as a Mountain Lion (</a:t>
            </a:r>
            <a:r>
              <a:rPr lang="en-US" b="0" i="1" baseline="0" dirty="0" err="1" smtClean="0"/>
              <a:t>Valiente</a:t>
            </a:r>
            <a:r>
              <a:rPr lang="en-US" b="0" i="1" baseline="0" dirty="0" smtClean="0"/>
              <a:t> </a:t>
            </a:r>
            <a:r>
              <a:rPr lang="en-US" b="0" i="1" baseline="0" dirty="0" err="1" smtClean="0"/>
              <a:t>como</a:t>
            </a:r>
            <a:r>
              <a:rPr lang="en-US" b="0" i="1" baseline="0" dirty="0" smtClean="0"/>
              <a:t> un puma)</a:t>
            </a:r>
            <a:r>
              <a:rPr lang="en-US" b="0" i="0" baseline="0" dirty="0" smtClean="0"/>
              <a:t>, by Ann Herbert Scott.</a:t>
            </a:r>
            <a:endParaRPr lang="en-US" b="1" baseline="0" dirty="0" smtClean="0"/>
          </a:p>
          <a:p>
            <a:endParaRPr lang="en-US" b="1" baseline="0" dirty="0" smtClean="0"/>
          </a:p>
          <a:p>
            <a:r>
              <a:rPr lang="en-US" b="0" baseline="0" dirty="0" smtClean="0"/>
              <a:t>This story takes place on a Shoshone reservation deep in the winter.  The plot revolves around a Native American boy named Spider who is afraid to be in the school spelling bee.  His family members give him advice to help him overcome his fears.  They counsel him to be like the Wyoming wildlife around his home – brave as a mountain lion, clever as a coyote, and silent as a spider.</a:t>
            </a:r>
          </a:p>
          <a:p>
            <a:endParaRPr lang="en-US" b="0" baseline="0" dirty="0" smtClean="0"/>
          </a:p>
          <a:p>
            <a:r>
              <a:rPr lang="en-US" b="0" baseline="0" dirty="0" smtClean="0"/>
              <a:t>If I am going to be reading this story with my students, there will be many concepts they may be unfamiliar with – particularly if they have grown up in an urban setting.  For example, they may not understand why Spider’s father follows the snowplow home so he can have a clear pathway.  They may not know that mountain lions are one of the fiercest animals in the wilderness, more frightening to many people than bears.  They may not know that the coyote is known as a clever animal in many Native American traditions.</a:t>
            </a:r>
            <a:r>
              <a:rPr lang="en-US" b="1" baseline="0" dirty="0"/>
              <a:t> </a:t>
            </a:r>
            <a:r>
              <a:rPr lang="en-US" b="1" baseline="0" dirty="0" smtClean="0"/>
              <a:t> </a:t>
            </a:r>
            <a:r>
              <a:rPr lang="en-US" b="0" baseline="0" dirty="0" smtClean="0"/>
              <a:t>I will have to build this background knowledge.  </a:t>
            </a:r>
          </a:p>
          <a:p>
            <a:endParaRPr lang="en-US" b="0" baseline="0" dirty="0" smtClean="0"/>
          </a:p>
          <a:p>
            <a:r>
              <a:rPr lang="en-US" b="0" baseline="0" dirty="0" smtClean="0"/>
              <a:t>I have assessed that my students will need to understand something about the setting on the Native American reservation during winter.  Most crucial to their understanding, however, is that they understand about the various animals described in the story.</a:t>
            </a:r>
          </a:p>
          <a:p>
            <a:endParaRPr lang="en-US" b="0" baseline="0" dirty="0" smtClean="0"/>
          </a:p>
          <a:p>
            <a:r>
              <a:rPr lang="en-US" i="1" dirty="0"/>
              <a:t>Open Court </a:t>
            </a:r>
            <a:r>
              <a:rPr lang="en-US" dirty="0"/>
              <a:t>and </a:t>
            </a:r>
            <a:r>
              <a:rPr lang="en-US" i="1" dirty="0" err="1"/>
              <a:t>Foro</a:t>
            </a:r>
            <a:r>
              <a:rPr lang="en-US" i="1" dirty="0"/>
              <a:t> </a:t>
            </a:r>
            <a:r>
              <a:rPr lang="en-US" i="1" dirty="0" err="1"/>
              <a:t>Abierto</a:t>
            </a:r>
            <a:r>
              <a:rPr lang="en-US" dirty="0"/>
              <a:t>, 2</a:t>
            </a:r>
            <a:r>
              <a:rPr lang="en-US" baseline="30000" dirty="0"/>
              <a:t>nd</a:t>
            </a:r>
            <a:r>
              <a:rPr lang="en-US" dirty="0"/>
              <a:t> Grade</a:t>
            </a:r>
          </a:p>
          <a:p>
            <a:pPr>
              <a:buFont typeface="Arial" pitchFamily="34" charset="0"/>
              <a:buNone/>
            </a:pPr>
            <a:endParaRPr lang="en-US" dirty="0"/>
          </a:p>
          <a:p>
            <a:r>
              <a:rPr lang="en-US" i="1" dirty="0"/>
              <a:t>Scott-</a:t>
            </a:r>
            <a:r>
              <a:rPr lang="en-US" i="1" dirty="0" err="1"/>
              <a:t>Foresman</a:t>
            </a:r>
            <a:r>
              <a:rPr lang="en-US" i="1" dirty="0"/>
              <a:t> Reading </a:t>
            </a:r>
            <a:r>
              <a:rPr lang="en-US" dirty="0"/>
              <a:t>and </a:t>
            </a:r>
            <a:r>
              <a:rPr lang="en-US" i="1" dirty="0" err="1"/>
              <a:t>Lectura</a:t>
            </a:r>
            <a:r>
              <a:rPr lang="en-US" dirty="0"/>
              <a:t>, 3</a:t>
            </a:r>
            <a:r>
              <a:rPr lang="en-US" baseline="30000" dirty="0"/>
              <a:t>rd</a:t>
            </a:r>
            <a:r>
              <a:rPr lang="en-US" dirty="0"/>
              <a:t> Grade</a:t>
            </a:r>
          </a:p>
          <a:p>
            <a:endParaRPr lang="en-US" b="0" baseline="0" dirty="0" smtClean="0"/>
          </a:p>
          <a:p>
            <a:endParaRPr lang="en-US" b="0" baseline="0" dirty="0" smtClean="0"/>
          </a:p>
          <a:p>
            <a:endParaRPr lang="en-US" b="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1" dirty="0"/>
              <a:t>Say: </a:t>
            </a:r>
            <a:r>
              <a:rPr lang="en-US" dirty="0"/>
              <a:t>In order to build background knowledge successfully, research tells us that our students will need 3-4 exposures to new content, no more than two days apart (</a:t>
            </a:r>
            <a:r>
              <a:rPr lang="en-US" dirty="0" err="1"/>
              <a:t>Nuthall</a:t>
            </a:r>
            <a:r>
              <a:rPr lang="en-US" dirty="0"/>
              <a:t>, 1999).  Therefore, </a:t>
            </a:r>
            <a:r>
              <a:rPr lang="en-US" b="0" baseline="0" dirty="0" smtClean="0"/>
              <a:t>I decide that the week prior to reading this story, I’m going to spend a few brief minutes each day building some background knowledge.  I will use the time after lunch when the students are settling in for the afternoon.  Here’s what I decided to do.</a:t>
            </a:r>
          </a:p>
          <a:p>
            <a:endParaRPr lang="en-US" b="0" baseline="0" dirty="0" smtClean="0"/>
          </a:p>
          <a:p>
            <a:r>
              <a:rPr lang="en-US" b="1" baseline="0" dirty="0" smtClean="0"/>
              <a:t>Read box.</a:t>
            </a:r>
          </a:p>
          <a:p>
            <a:endParaRPr lang="en-US" b="1" baseline="0" dirty="0" smtClean="0"/>
          </a:p>
          <a:p>
            <a:r>
              <a:rPr lang="en-US" b="1" baseline="0" dirty="0" smtClean="0"/>
              <a:t>Say:  </a:t>
            </a:r>
            <a:r>
              <a:rPr lang="en-US" b="0" baseline="0" dirty="0" smtClean="0"/>
              <a:t>Now, this may seem to be difficult to fit into my busy schedule.  Remember that we will not need to plan so extensively for every story -- we only need to BUILD background knowledge when the story’s topic is very unfamiliar to our students.  If I was reading a realistic fiction story about children in a familiar setting, I probably wouldn’t need to build background knowledge at all.  We may decide that we can fit these opportunities to build background knowledge into our science or social studies time, or devote our after lunch read-</a:t>
            </a:r>
            <a:r>
              <a:rPr lang="en-US" b="0" baseline="0" dirty="0" err="1" smtClean="0"/>
              <a:t>alouds</a:t>
            </a:r>
            <a:r>
              <a:rPr lang="en-US" b="0" baseline="0" dirty="0" smtClean="0"/>
              <a:t> to these opportunities.  When we understand how crucial background knowledge is to our students’ comprehension, finding time to build background knowledge should be a priority.</a:t>
            </a:r>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9579">
              <a:defRPr/>
            </a:pPr>
            <a:r>
              <a:rPr lang="en-US" b="1" dirty="0" smtClean="0"/>
              <a:t>Say: </a:t>
            </a:r>
            <a:r>
              <a:rPr lang="en-US" b="0" dirty="0" smtClean="0"/>
              <a:t>Most</a:t>
            </a:r>
            <a:r>
              <a:rPr lang="en-US" b="0" baseline="0" dirty="0" smtClean="0"/>
              <a:t> of the time, we will not need to build background knowledge.  We will simply activate existing knowledge.  We do this when students already have some background knowledge of the topic of the text.</a:t>
            </a:r>
            <a:endParaRPr lang="en-US" b="1" dirty="0" smtClean="0"/>
          </a:p>
          <a:p>
            <a:endParaRPr lang="en-US" b="1" dirty="0" smtClean="0"/>
          </a:p>
          <a:p>
            <a:r>
              <a:rPr lang="en-US" b="0" dirty="0" smtClean="0"/>
              <a:t>After we have helped</a:t>
            </a:r>
            <a:r>
              <a:rPr lang="en-US" b="0" baseline="0" dirty="0" smtClean="0"/>
              <a:t> students to build</a:t>
            </a:r>
            <a:r>
              <a:rPr lang="en-US" b="0" dirty="0" smtClean="0"/>
              <a:t> background</a:t>
            </a:r>
            <a:r>
              <a:rPr lang="en-US" b="0" baseline="0" dirty="0" smtClean="0"/>
              <a:t> knowledge</a:t>
            </a:r>
            <a:r>
              <a:rPr lang="en-US" b="0" dirty="0" smtClean="0"/>
              <a:t> about a concept,</a:t>
            </a:r>
            <a:r>
              <a:rPr lang="en-US" b="0" baseline="0" dirty="0" smtClean="0"/>
              <a:t> we must be sure to activate that background knowledge each time we read. We might go through a routine, such as previewing the text by skimming, looking at photos or pictures, noticing headings and other text features, and we may even pre-teach some vocabulary. These can be useful approaches, but we must think about making our activation of background knowledge as effective as possible.</a:t>
            </a:r>
          </a:p>
          <a:p>
            <a:endParaRPr lang="en-US" b="0" baseline="0" dirty="0" smtClean="0"/>
          </a:p>
          <a:p>
            <a:pPr defTabSz="929579">
              <a:defRPr/>
            </a:pPr>
            <a:r>
              <a:rPr lang="en-US" b="0" baseline="0" dirty="0" smtClean="0"/>
              <a:t>When teaching reading comprehension, the bulk of our instruction should occur </a:t>
            </a:r>
            <a:r>
              <a:rPr lang="en-US" b="0" i="1" baseline="0" dirty="0" smtClean="0"/>
              <a:t>during reading.</a:t>
            </a:r>
            <a:r>
              <a:rPr lang="en-US" b="0" i="0" baseline="0" dirty="0" smtClean="0"/>
              <a:t>  We shouldn’t need to spend 5 or more minutes activating background knowledge prior to reading. </a:t>
            </a:r>
            <a:r>
              <a:rPr lang="en-US" b="0" baseline="0" dirty="0" smtClean="0"/>
              <a:t>In previewing text, we must remember that we do not want to take the problem-solving away from our students.  For example, if we preview and discuss the entire text, I might give away the plot, taking away my students’ abilities to make predictions and inferences.</a:t>
            </a:r>
          </a:p>
          <a:p>
            <a:endParaRPr lang="en-US" b="0" i="0" baseline="0" dirty="0" smtClean="0"/>
          </a:p>
          <a:p>
            <a:r>
              <a:rPr lang="en-US" b="0" i="0" baseline="0" dirty="0" smtClean="0"/>
              <a:t>Instead, we might think carefully about which background knowledge will be most crucial to our students while they read.  For example, some vocabulary can be briefly addressed during reading.  Other vocabulary is absolutely essential to understanding, so we might choose that word to pre-teach.</a:t>
            </a:r>
          </a:p>
          <a:p>
            <a:endParaRPr lang="en-US" b="0" i="0" baseline="0" dirty="0" smtClean="0"/>
          </a:p>
          <a:p>
            <a:r>
              <a:rPr lang="en-US" b="0" i="0" baseline="0" dirty="0" smtClean="0"/>
              <a:t>When choosing the most crucial information, we want to consider our purpose for reading and link activating background knowledge to this purpose.  </a:t>
            </a:r>
          </a:p>
          <a:p>
            <a:endParaRPr lang="en-US" b="0" i="0" baseline="0" dirty="0" smtClean="0"/>
          </a:p>
          <a:p>
            <a:endParaRPr lang="en-US" b="0" i="0" baseline="0" dirty="0" smtClean="0"/>
          </a:p>
          <a:p>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Let’s begin by discussing why we should teach this strategy to students.</a:t>
            </a:r>
          </a:p>
          <a:p>
            <a:r>
              <a:rPr lang="en-US" b="0" baseline="0" dirty="0" smtClean="0"/>
              <a:t/>
            </a:r>
            <a:br>
              <a:rPr lang="en-US" b="0" baseline="0" dirty="0" smtClean="0"/>
            </a:br>
            <a:endParaRPr lang="en-US" dirty="0"/>
          </a:p>
        </p:txBody>
      </p:sp>
    </p:spTree>
    <p:extLst>
      <p:ext uri="{BB962C8B-B14F-4D97-AF65-F5344CB8AC3E}">
        <p14:creationId xmlns="" xmlns:p14="http://schemas.microsoft.com/office/powerpoint/2010/main" val="154974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71575" y="696913"/>
            <a:ext cx="4641850" cy="3481387"/>
          </a:xfrm>
          <a:prstGeom prst="rect">
            <a:avLst/>
          </a:prstGeom>
          <a:noFill/>
          <a:ln w="12700">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Ca</a:t>
            </a:r>
            <a:r>
              <a:rPr lang="en-US" b="0" baseline="0" dirty="0" smtClean="0"/>
              <a:t>n you make a connection to this quote?</a:t>
            </a:r>
            <a:endParaRPr lang="en-US" b="0" dirty="0" smtClean="0"/>
          </a:p>
          <a:p>
            <a:pPr eaLnBrk="1" hangingPunct="1">
              <a:spcBef>
                <a:spcPct val="0"/>
              </a:spcBef>
            </a:pPr>
            <a:endParaRPr lang="en-US" b="0" dirty="0" smtClean="0"/>
          </a:p>
          <a:p>
            <a:pPr eaLnBrk="1" hangingPunct="1">
              <a:spcBef>
                <a:spcPct val="0"/>
              </a:spcBef>
            </a:pPr>
            <a:r>
              <a:rPr lang="en-US" b="1" dirty="0" smtClean="0"/>
              <a:t>Read Slide</a:t>
            </a:r>
          </a:p>
          <a:p>
            <a:pPr eaLnBrk="1" hangingPunct="1">
              <a:spcBef>
                <a:spcPct val="0"/>
              </a:spcBef>
            </a:pPr>
            <a:endParaRPr lang="en-US" b="0" dirty="0" smtClean="0"/>
          </a:p>
          <a:p>
            <a:pPr defTabSz="929579">
              <a:spcBef>
                <a:spcPct val="0"/>
              </a:spcBef>
              <a:defRPr/>
            </a:pPr>
            <a:r>
              <a:rPr lang="en-US" b="1" dirty="0" smtClean="0"/>
              <a:t>Say: </a:t>
            </a:r>
            <a:r>
              <a:rPr lang="en-US" b="0" dirty="0" smtClean="0"/>
              <a:t>How many of</a:t>
            </a:r>
            <a:r>
              <a:rPr lang="en-US" b="0" baseline="0" dirty="0" smtClean="0"/>
              <a:t> you can relate to what </a:t>
            </a:r>
            <a:r>
              <a:rPr lang="en-US" b="0" baseline="0" dirty="0" err="1" smtClean="0"/>
              <a:t>Regie</a:t>
            </a:r>
            <a:r>
              <a:rPr lang="en-US" b="0" baseline="0" dirty="0" smtClean="0"/>
              <a:t> </a:t>
            </a:r>
            <a:r>
              <a:rPr lang="en-US" b="0" baseline="0" dirty="0" err="1" smtClean="0"/>
              <a:t>Routman</a:t>
            </a:r>
            <a:r>
              <a:rPr lang="en-US" b="0" baseline="0" dirty="0" smtClean="0"/>
              <a:t> says?</a:t>
            </a:r>
            <a:endParaRPr lang="en-US" dirty="0" smtClean="0"/>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Say:</a:t>
            </a:r>
            <a:r>
              <a:rPr lang="en-US" b="1" baseline="0" dirty="0" smtClean="0"/>
              <a:t> </a:t>
            </a:r>
            <a:r>
              <a:rPr lang="en-US" b="0" baseline="0" dirty="0" smtClean="0"/>
              <a:t>As discussed, </a:t>
            </a:r>
            <a:r>
              <a:rPr lang="en-US" b="0" i="0" baseline="0" dirty="0" smtClean="0"/>
              <a:t>accessing background knowledge increases our ability to retain new information (e.g. </a:t>
            </a:r>
            <a:r>
              <a:rPr lang="en-US" b="0" i="0" baseline="0" dirty="0" err="1" smtClean="0"/>
              <a:t>Recht</a:t>
            </a:r>
            <a:r>
              <a:rPr lang="en-US" b="0" i="0" baseline="0" dirty="0" smtClean="0"/>
              <a:t> and Leslie, 1988) and understand challenging text because it provides something for text information to “stick” to.  New learning is incorporated into our background knowledge. </a:t>
            </a:r>
            <a:endParaRPr lang="en-US" b="0" baseline="0" dirty="0" smtClean="0"/>
          </a:p>
          <a:p>
            <a:pPr eaLnBrk="1" hangingPunct="1"/>
            <a:r>
              <a:rPr lang="en-US" b="0" i="0" baseline="0" dirty="0" smtClean="0"/>
              <a:t>Now let’s think about how good readers use background knowledge to make connections while reading. </a:t>
            </a:r>
            <a:r>
              <a:rPr lang="en-US" b="0" baseline="0" dirty="0" smtClean="0"/>
              <a:t>Using background knowledge to make connections to the text helps enrich our understanding of the text.  </a:t>
            </a:r>
          </a:p>
          <a:p>
            <a:endParaRPr lang="en-US" b="0" baseline="0" dirty="0" smtClean="0"/>
          </a:p>
          <a:p>
            <a:pPr defTabSz="929579">
              <a:defRPr/>
            </a:pPr>
            <a:r>
              <a:rPr lang="en-US" b="0" baseline="0" dirty="0" smtClean="0"/>
              <a:t>Understanding more deeply impacts us in many ways. It gives us insight  into the world and empathy for others, it creates within us a desire to read and re-read, and helps us to see how the world works (Keene, 2008).      </a:t>
            </a:r>
          </a:p>
          <a:p>
            <a:endParaRPr lang="en-US" b="0" baseline="0" dirty="0" smtClean="0"/>
          </a:p>
          <a:p>
            <a:pPr defTabSz="929579">
              <a:defRPr/>
            </a:pPr>
            <a:r>
              <a:rPr lang="en-US" b="0" baseline="0" dirty="0" smtClean="0"/>
              <a:t>We teach Making Connections because it helps us to bring enjoyment to reading. </a:t>
            </a:r>
          </a:p>
          <a:p>
            <a:endParaRPr lang="en-US" b="0" baseline="0" dirty="0" smtClean="0"/>
          </a:p>
          <a:p>
            <a:r>
              <a:rPr lang="en-US" b="0" baseline="0" dirty="0" err="1" smtClean="0"/>
              <a:t>Cris</a:t>
            </a:r>
            <a:r>
              <a:rPr lang="en-US" b="0" baseline="0" dirty="0" smtClean="0"/>
              <a:t> </a:t>
            </a:r>
            <a:r>
              <a:rPr lang="en-US" b="0" baseline="0" dirty="0" err="1" smtClean="0"/>
              <a:t>Tovani</a:t>
            </a:r>
            <a:r>
              <a:rPr lang="en-US" b="0" baseline="0" dirty="0" smtClean="0"/>
              <a:t> (2000) lists several ways Making Connections increases our interest and enjoyment in reading.</a:t>
            </a:r>
          </a:p>
          <a:p>
            <a:endParaRPr lang="en-US" b="0" baseline="0" dirty="0" smtClean="0"/>
          </a:p>
          <a:p>
            <a:pPr defTabSz="929579">
              <a:defRPr/>
            </a:pPr>
            <a:r>
              <a:rPr lang="en-US" b="1" baseline="0" dirty="0" smtClean="0"/>
              <a:t>Read slide.</a:t>
            </a:r>
          </a:p>
          <a:p>
            <a:endParaRPr lang="en-US" b="1"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Why should we teach Making Connections?  We’ve already discussed how making connections impacts comprehension, let’s think about how making connections is addressed in our state curriculum. </a:t>
            </a:r>
          </a:p>
          <a:p>
            <a:endParaRPr lang="en-US" b="0" baseline="0" dirty="0" smtClean="0"/>
          </a:p>
          <a:p>
            <a:r>
              <a:rPr lang="en-US" b="0" baseline="0" dirty="0" smtClean="0"/>
              <a:t>Making Connections is such a foundational strategy that we can find it in several of our TEKS.  Here we see a sampling of TEKS which deal directly with Making Connections.  Many other TEKS require that students make connections to background knowledge.  We also know, because background knowledge is fundamental to acquiring new knowledge, that our students must be able to make connections to meet expectations in content area instruction.</a:t>
            </a:r>
          </a:p>
          <a:p>
            <a:endParaRPr lang="en-US" b="0" baseline="0"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We learned in Cognitive Strategy Routine that </a:t>
            </a:r>
            <a:r>
              <a:rPr lang="en-US" b="0" baseline="0" dirty="0" smtClean="0"/>
              <a:t>r</a:t>
            </a:r>
            <a:r>
              <a:rPr lang="en-US" b="0" dirty="0" smtClean="0"/>
              <a:t>eading comprehension is an area of difficulty for English Language Learners. We can help ELLs learn strategies that enable them to comprehend what they read.</a:t>
            </a:r>
            <a:r>
              <a:rPr lang="en-US" b="0" baseline="0" dirty="0" smtClean="0"/>
              <a:t>  </a:t>
            </a:r>
            <a:r>
              <a:rPr lang="en-US" b="0" dirty="0" smtClean="0"/>
              <a:t>Teachers can also help ELLs by providing instruction in the following ways.</a:t>
            </a:r>
          </a:p>
          <a:p>
            <a:endParaRPr lang="en-US" b="0" dirty="0" smtClean="0"/>
          </a:p>
          <a:p>
            <a:r>
              <a:rPr lang="en-US" b="1" dirty="0" smtClean="0"/>
              <a:t>Read slide.</a:t>
            </a:r>
          </a:p>
          <a:p>
            <a:endParaRPr lang="en-US" b="1" dirty="0" smtClean="0"/>
          </a:p>
          <a:p>
            <a:pPr defTabSz="929579"/>
            <a:r>
              <a:rPr lang="en-US" dirty="0"/>
              <a:t>(Francis, Rivera, </a:t>
            </a:r>
            <a:r>
              <a:rPr lang="en-US" dirty="0" err="1"/>
              <a:t>Lesaux</a:t>
            </a:r>
            <a:r>
              <a:rPr lang="en-US" dirty="0"/>
              <a:t>, </a:t>
            </a:r>
            <a:r>
              <a:rPr lang="en-US" dirty="0" err="1"/>
              <a:t>Kieffer</a:t>
            </a:r>
            <a:r>
              <a:rPr lang="en-US" dirty="0"/>
              <a:t>, &amp; Rivera, 2006; </a:t>
            </a:r>
            <a:r>
              <a:rPr lang="en-US" dirty="0" err="1"/>
              <a:t>Dresler</a:t>
            </a:r>
            <a:r>
              <a:rPr lang="en-US" dirty="0"/>
              <a:t> 7 </a:t>
            </a:r>
            <a:r>
              <a:rPr lang="en-US" dirty="0" err="1"/>
              <a:t>Kamil</a:t>
            </a:r>
            <a:r>
              <a:rPr lang="en-US" dirty="0"/>
              <a:t>, 2006; Genesee, </a:t>
            </a:r>
            <a:r>
              <a:rPr lang="en-US" dirty="0" err="1"/>
              <a:t>Geva</a:t>
            </a:r>
            <a:r>
              <a:rPr lang="en-US" dirty="0"/>
              <a:t>, Dressler, &amp; </a:t>
            </a:r>
            <a:r>
              <a:rPr lang="en-US" dirty="0" err="1"/>
              <a:t>Kamil</a:t>
            </a:r>
            <a:r>
              <a:rPr lang="en-US" dirty="0"/>
              <a:t>, 2006; </a:t>
            </a:r>
            <a:r>
              <a:rPr lang="en-US" dirty="0" err="1"/>
              <a:t>Lesaux</a:t>
            </a:r>
            <a:r>
              <a:rPr lang="en-US" dirty="0"/>
              <a:t>, </a:t>
            </a:r>
            <a:r>
              <a:rPr lang="en-US" dirty="0" err="1"/>
              <a:t>Lipka</a:t>
            </a:r>
            <a:r>
              <a:rPr lang="en-US" dirty="0"/>
              <a:t>, &amp; </a:t>
            </a:r>
            <a:r>
              <a:rPr lang="en-US" dirty="0" err="1"/>
              <a:t>Siegle</a:t>
            </a:r>
            <a:r>
              <a:rPr lang="en-US" dirty="0"/>
              <a:t>, 2006; </a:t>
            </a:r>
            <a:r>
              <a:rPr lang="en-US" dirty="0" err="1"/>
              <a:t>Roit</a:t>
            </a:r>
            <a:r>
              <a:rPr lang="en-US" dirty="0"/>
              <a:t>, 2006.)</a:t>
            </a:r>
          </a:p>
          <a:p>
            <a:endParaRPr lang="en-US" b="1" dirty="0"/>
          </a:p>
        </p:txBody>
      </p:sp>
    </p:spTree>
    <p:extLst>
      <p:ext uri="{BB962C8B-B14F-4D97-AF65-F5344CB8AC3E}">
        <p14:creationId xmlns="" xmlns:p14="http://schemas.microsoft.com/office/powerpoint/2010/main" val="1760848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1" dirty="0" smtClean="0"/>
              <a:t>Say:</a:t>
            </a:r>
            <a:r>
              <a:rPr lang="en-US" b="1" baseline="0" dirty="0" smtClean="0"/>
              <a:t> </a:t>
            </a:r>
            <a:r>
              <a:rPr lang="en-US" b="0" baseline="0" dirty="0" smtClean="0"/>
              <a:t>We’ve looked at many reasons why it is important to teach the cognitive strategy Making Connections.  Many of you teach this strategy to students, today however, we want to take about ways to make this instruction even more effective.</a:t>
            </a:r>
            <a:endParaRPr lang="en-US" b="1" dirty="0" smtClean="0"/>
          </a:p>
          <a:p>
            <a:endParaRPr lang="en-US" dirty="0"/>
          </a:p>
        </p:txBody>
      </p:sp>
    </p:spTree>
    <p:extLst>
      <p:ext uri="{BB962C8B-B14F-4D97-AF65-F5344CB8AC3E}">
        <p14:creationId xmlns="" xmlns:p14="http://schemas.microsoft.com/office/powerpoint/2010/main" val="114189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b="1" i="0" u="none" strike="noStrike" kern="1200" baseline="0" dirty="0" smtClean="0">
                <a:solidFill>
                  <a:schemeClr val="tx1"/>
                </a:solidFill>
              </a:rPr>
              <a:t>Say: </a:t>
            </a:r>
            <a:r>
              <a:rPr lang="en-US" sz="1100" b="0" i="0" u="none" strike="noStrike" kern="1200" baseline="0" dirty="0" smtClean="0">
                <a:solidFill>
                  <a:schemeClr val="tx1"/>
                </a:solidFill>
              </a:rPr>
              <a:t>We will use this card today to help us track the important information we should take away from this session. Let’s take a moment to consider the “Big Ideas” for Making Connections.</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Good readers access their background knowledge when reading.  As teachers, we can introduce text to students in a way that helps to activate readers’ background knowledge to aid comprehension.  Sometimes however, our students may not have sufficient background knowledge about a subject. If this is the case, then we’ll need to help students to build background knowledge. </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On the first line, write, “Activate/build background knowledge.”</a:t>
            </a:r>
          </a:p>
          <a:p>
            <a:r>
              <a:rPr lang="en-US" sz="1100" b="1" i="0" u="none" strike="noStrike" kern="1200" baseline="0" dirty="0" smtClean="0">
                <a:solidFill>
                  <a:schemeClr val="tx1"/>
                </a:solidFill>
              </a:rPr>
              <a:t>Click for first bullet to appear.</a:t>
            </a:r>
          </a:p>
          <a:p>
            <a:endParaRPr lang="en-US" sz="1100" b="1" i="0" u="none" strike="noStrike" kern="1200" baseline="0" dirty="0" smtClean="0">
              <a:solidFill>
                <a:schemeClr val="tx1"/>
              </a:solidFill>
            </a:endParaRPr>
          </a:p>
          <a:p>
            <a:r>
              <a:rPr lang="en-US" sz="1100" b="1" i="0" u="none" strike="noStrike" kern="1200" baseline="0" dirty="0" smtClean="0">
                <a:solidFill>
                  <a:schemeClr val="tx1"/>
                </a:solidFill>
              </a:rPr>
              <a:t>Say: </a:t>
            </a:r>
            <a:r>
              <a:rPr lang="en-US" sz="1100" b="0" i="0" u="none" strike="noStrike" kern="1200" baseline="0" dirty="0" smtClean="0">
                <a:solidFill>
                  <a:schemeClr val="tx1"/>
                </a:solidFill>
              </a:rPr>
              <a:t>Good readers make connections between text and their background knowledge to help them understand and remember the text better.  Readers also use this background knowledge to create mental images, to make inferences, to ask questions, etc.  Making Connections is really a foundational strategy.</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On the second line, write, “Making Connections = foundational strategy.”</a:t>
            </a:r>
            <a:endParaRPr lang="en-US" sz="1100" b="1" i="0" u="none" strike="noStrike" kern="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tx1"/>
                </a:solidFill>
              </a:rPr>
              <a:t>Click for second bullet to appear.</a:t>
            </a:r>
          </a:p>
          <a:p>
            <a:endParaRPr lang="en-US" sz="1100" dirty="0" smtClean="0"/>
          </a:p>
          <a:p>
            <a:r>
              <a:rPr lang="en-US" sz="1100" b="1" i="0" u="none" strike="noStrike" kern="1200" baseline="0" dirty="0" smtClean="0">
                <a:solidFill>
                  <a:schemeClr val="tx1"/>
                </a:solidFill>
              </a:rPr>
              <a:t>Say: </a:t>
            </a:r>
            <a:r>
              <a:rPr lang="en-US" sz="1100" b="0" i="0" u="none" strike="noStrike" kern="1200" baseline="0" dirty="0" smtClean="0">
                <a:solidFill>
                  <a:schemeClr val="tx1"/>
                </a:solidFill>
              </a:rPr>
              <a:t>Good readers also understand when their connections actually distract them and take them away from understanding the text. We’ll talk about how to manage these distracting connections.</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On the third line, write, “Understand distracting connections.”</a:t>
            </a:r>
            <a:endParaRPr lang="en-US" sz="1100" b="1" i="0" u="none" strike="noStrike" kern="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tx1"/>
                </a:solidFill>
              </a:rPr>
              <a:t>Click for third bullet to appear.</a:t>
            </a:r>
          </a:p>
          <a:p>
            <a:endParaRPr lang="en-US" dirty="0"/>
          </a:p>
        </p:txBody>
      </p:sp>
    </p:spTree>
    <p:extLst>
      <p:ext uri="{BB962C8B-B14F-4D97-AF65-F5344CB8AC3E}">
        <p14:creationId xmlns="" xmlns:p14="http://schemas.microsoft.com/office/powerpoint/2010/main" val="139459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When we introduce a new cognitive strategy to our students, we must do so in a way that is direct, systematic and most of all, explicit.  Students should understand what the strategy is and how it helps them understand.  “… instruction should use modeling, thinking aloud, questioning, and other techniques to promote active construction of meaning” (Moats, 2005).</a:t>
            </a:r>
          </a:p>
          <a:p>
            <a:endParaRPr lang="en-US" b="0" baseline="0" dirty="0" smtClean="0"/>
          </a:p>
          <a:p>
            <a:r>
              <a:rPr lang="en-US" b="0" baseline="0" dirty="0" smtClean="0"/>
              <a:t>We have developed a routine to introduce and practice cognitive strategies. </a:t>
            </a:r>
            <a:r>
              <a:rPr lang="en-US" dirty="0"/>
              <a:t>This routine is an 8 step process for directly and explicitly teaching strategies to students.  Let’s review the steps now.  Please take out your blue and white Strategy Instruction card and take a moment to read the 8 steps.</a:t>
            </a:r>
          </a:p>
          <a:p>
            <a:endParaRPr lang="en-US" dirty="0"/>
          </a:p>
          <a:p>
            <a:r>
              <a:rPr lang="en-US" b="1" dirty="0"/>
              <a:t>Allow participants one minute to review the steps on the card.</a:t>
            </a:r>
          </a:p>
          <a:p>
            <a:endParaRPr lang="en-US" b="1" dirty="0"/>
          </a:p>
          <a:p>
            <a:r>
              <a:rPr lang="en-US" b="1" dirty="0"/>
              <a:t>Say: </a:t>
            </a:r>
            <a:r>
              <a:rPr lang="en-US" dirty="0"/>
              <a:t> You will also need the orange Cognitive Strategy Routine Lesson Planning Card and a vis-à-vis for this part of the session.</a:t>
            </a:r>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1" baseline="0" dirty="0" smtClean="0"/>
              <a:t>Say: </a:t>
            </a:r>
            <a:r>
              <a:rPr lang="en-US" b="0" baseline="0" dirty="0" smtClean="0"/>
              <a:t>As you recall, step 1 in our cognitive strategy routine is introducing the strategy with an anchor lesson. An anchor lesson is a simple stand-alone lesson that we can refer to when we discuss making connections in future lessons. This lesson should take approximately 20-30 minutes and should be done the day before you want to introduce the strategy with a piece of text.  An anchor lesson does not typically involve text, it should be a memorable activity that demonstrates the strategy.</a:t>
            </a:r>
          </a:p>
          <a:p>
            <a:endParaRPr lang="en-US" b="1" dirty="0" smtClean="0"/>
          </a:p>
          <a:p>
            <a:r>
              <a:rPr lang="en-US" b="1" dirty="0" smtClean="0"/>
              <a:t>Read slide.</a:t>
            </a:r>
            <a:endParaRPr lang="en-US" b="1" dirty="0"/>
          </a:p>
        </p:txBody>
      </p:sp>
    </p:spTree>
    <p:extLst>
      <p:ext uri="{BB962C8B-B14F-4D97-AF65-F5344CB8AC3E}">
        <p14:creationId xmlns="" xmlns:p14="http://schemas.microsoft.com/office/powerpoint/2010/main" val="213665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Look at this picture of a car. I think that you all have some background knowledge about cars. What do you know about cars? Think for a moment.  Turn and tell your partner everything you know about cars. </a:t>
            </a:r>
          </a:p>
          <a:p>
            <a:r>
              <a:rPr lang="en-US" b="1" dirty="0" smtClean="0"/>
              <a:t> </a:t>
            </a:r>
            <a:endParaRPr lang="en-US" dirty="0" smtClean="0"/>
          </a:p>
          <a:p>
            <a:r>
              <a:rPr lang="en-US" b="1" dirty="0" smtClean="0"/>
              <a:t>Provide time for partners to talk. Select 3-4 people to share what they know about cars. Record the information on a blank piece of chart paper as it is shared.  Ask participants to explain</a:t>
            </a:r>
            <a:r>
              <a:rPr lang="en-US" b="1" baseline="0" dirty="0" smtClean="0"/>
              <a:t> why they know what they do about cars. Reinforce that they know what they know because it’s part of their background knowledge.</a:t>
            </a:r>
            <a:endParaRPr lang="en-US" b="1" dirty="0" smtClean="0"/>
          </a:p>
          <a:p>
            <a:r>
              <a:rPr lang="en-US" dirty="0" smtClean="0"/>
              <a:t> </a:t>
            </a:r>
          </a:p>
          <a:p>
            <a:r>
              <a:rPr lang="en-US" dirty="0" smtClean="0"/>
              <a:t> </a:t>
            </a:r>
            <a:r>
              <a:rPr lang="en-US" b="1" dirty="0" smtClean="0"/>
              <a:t>Say: </a:t>
            </a:r>
            <a:r>
              <a:rPr lang="en-US" b="0" dirty="0" smtClean="0"/>
              <a:t>I noticed that some of you have lots of background knowledge about cars perhaps because you’re very interested in cars.  Some of you might not know about engines and pistons, but you still know</a:t>
            </a:r>
            <a:r>
              <a:rPr lang="en-US" b="0" baseline="0" dirty="0" smtClean="0"/>
              <a:t> </a:t>
            </a:r>
            <a:r>
              <a:rPr lang="en-US" b="0" dirty="0" smtClean="0"/>
              <a:t>about cars. Everyone has his or her </a:t>
            </a:r>
            <a:r>
              <a:rPr lang="en-US" b="0" i="1" dirty="0" smtClean="0"/>
              <a:t>own</a:t>
            </a:r>
            <a:r>
              <a:rPr lang="en-US" b="0" dirty="0" smtClean="0"/>
              <a:t> background knowledge. We</a:t>
            </a:r>
            <a:r>
              <a:rPr lang="en-US" b="0" baseline="0" dirty="0" smtClean="0"/>
              <a:t> use our background knowledge to make connections to new things we hear, see, or read. When we make connections, it helps us to understand and remember things. Background knowledge is like </a:t>
            </a:r>
            <a:r>
              <a:rPr lang="en-US" b="0" baseline="0" dirty="0" err="1" smtClean="0"/>
              <a:t>velcro</a:t>
            </a:r>
            <a:r>
              <a:rPr lang="en-US" b="0" baseline="0" dirty="0" smtClean="0"/>
              <a:t> in our brains. Connecting new information to what we already knows helps the new information stick in our brains. </a:t>
            </a:r>
          </a:p>
          <a:p>
            <a:endParaRPr lang="en-US" b="0" baseline="0" dirty="0" smtClean="0"/>
          </a:p>
          <a:p>
            <a:r>
              <a:rPr lang="en-US" b="1" baseline="0" dirty="0" smtClean="0"/>
              <a:t>You might choose to model how a piece of Velcro works as you explain this to students.</a:t>
            </a:r>
            <a:endParaRPr lang="en-US" dirty="0"/>
          </a:p>
        </p:txBody>
      </p:sp>
    </p:spTree>
    <p:extLst>
      <p:ext uri="{BB962C8B-B14F-4D97-AF65-F5344CB8AC3E}">
        <p14:creationId xmlns="" xmlns:p14="http://schemas.microsoft.com/office/powerpoint/2010/main" val="281023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We all have background knowledge.  What do you know a lot about?  I know a lot about …</a:t>
            </a:r>
          </a:p>
          <a:p>
            <a:endParaRPr lang="en-US" b="0" baseline="0" dirty="0" smtClean="0"/>
          </a:p>
          <a:p>
            <a:r>
              <a:rPr lang="en-US" b="1" baseline="0" dirty="0" smtClean="0"/>
              <a:t>On the slide, add pictures of things you know about.  Be prepared to explain why/how the things you show are part if your background knowledge.</a:t>
            </a:r>
          </a:p>
          <a:p>
            <a:endParaRPr lang="en-US" b="1" baseline="0" dirty="0" smtClean="0"/>
          </a:p>
          <a:p>
            <a:r>
              <a:rPr lang="en-US" b="1" baseline="0" dirty="0" smtClean="0"/>
              <a:t>Say: </a:t>
            </a:r>
            <a:r>
              <a:rPr lang="en-US" b="0" baseline="0" dirty="0" smtClean="0"/>
              <a:t> In class, I would invite my students to create their own background knowledge poster or to represent their background knowledge in some other way.  For example, I might have students create a head shape (bust) out of clay. I would then have them write about what they know on thought clouds and have them tape the thought clouds to toothpicks so that they can stick them into their clay heads. As students share their work, you can reinforce both the uniqueness of their background knowledge and how their background knowledge connects to other students’ background knowledge.</a:t>
            </a:r>
            <a:endParaRPr lang="en-US" b="1" baseline="0" dirty="0" smtClean="0"/>
          </a:p>
          <a:p>
            <a:endParaRPr lang="en-US" b="1" dirty="0" smtClean="0"/>
          </a:p>
          <a:p>
            <a:r>
              <a:rPr lang="en-US" b="0" dirty="0" smtClean="0"/>
              <a:t>This</a:t>
            </a:r>
            <a:r>
              <a:rPr lang="en-US" b="0" baseline="0" dirty="0" smtClean="0"/>
              <a:t> would be our anchor lesson for Making Connections.  In the future, I could remind students, remember when we made our background knowledge posters and you demonstrated some of the things you know a lot about? This activity becomes an anchor.</a:t>
            </a:r>
            <a:endParaRPr lang="en-US" b="0" dirty="0" smtClean="0"/>
          </a:p>
        </p:txBody>
      </p:sp>
    </p:spTree>
    <p:extLst>
      <p:ext uri="{BB962C8B-B14F-4D97-AF65-F5344CB8AC3E}">
        <p14:creationId xmlns="" xmlns:p14="http://schemas.microsoft.com/office/powerpoint/2010/main" val="2413804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 </a:t>
            </a:r>
            <a:r>
              <a:rPr lang="en-US" dirty="0" smtClean="0"/>
              <a:t>Now it is your turn to think about Step 1. How will you introduce Making Connections to your students? </a:t>
            </a:r>
            <a:r>
              <a:rPr lang="en-US" b="0" dirty="0" smtClean="0"/>
              <a:t>Using a Vis-à-vis</a:t>
            </a:r>
            <a:r>
              <a:rPr lang="en-US" b="0" baseline="0" dirty="0" smtClean="0"/>
              <a:t> marker, p</a:t>
            </a:r>
            <a:r>
              <a:rPr lang="en-US" b="0" dirty="0" smtClean="0"/>
              <a:t>lease take a moment now to record on your orange </a:t>
            </a:r>
            <a:r>
              <a:rPr lang="en-US" b="0" baseline="0" dirty="0" smtClean="0"/>
              <a:t>Cognitive Strategy Lesson planning card what you will do for an anchor lesson.  You might choose to do the same anchor lesson I modeled, or you might have a different idea of how to provide a real-world example to help your students understand the concept of Making Connections. Regardless, take a moment now to record what you will do for your anchor lesson in the space provided for Step 1.  </a:t>
            </a:r>
          </a:p>
          <a:p>
            <a:pPr eaLnBrk="1" hangingPunct="1">
              <a:spcBef>
                <a:spcPct val="0"/>
              </a:spcBef>
            </a:pPr>
            <a:endParaRPr lang="en-US" b="0" dirty="0" smtClean="0"/>
          </a:p>
          <a:p>
            <a:pPr eaLnBrk="1" hangingPunct="1">
              <a:spcBef>
                <a:spcPct val="0"/>
              </a:spcBef>
            </a:pPr>
            <a:r>
              <a:rPr lang="en-US" b="1" dirty="0" smtClean="0"/>
              <a:t>Provide</a:t>
            </a:r>
            <a:r>
              <a:rPr lang="en-US" b="1" baseline="0" dirty="0" smtClean="0"/>
              <a:t> time for participants to compete Step 1 on their orange Cognitive Strategy Lesson planning card.</a:t>
            </a: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An anchor lesson is our introduction to the strategy. Steps 2-7 are how we teach the strategy.  These next three steps do not change. We will repeat what we plan to say and do for the next three steps EVERY time we teach this strategy. We do these three steps before every think-aloud. </a:t>
            </a:r>
            <a:endParaRPr lang="en-US" b="1" dirty="0" smtClean="0"/>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Step 2 is, “Give the strategy a name.” We want to use clear and consistent language when referring to the cognitive strategies. Our comprehension strategy instruction is stronger if everyone in the school, from kindergarten to twelfth grade, uses the same vocabulary to refer to the strategies we are teaching. In fact, developing a common academic</a:t>
            </a:r>
            <a:r>
              <a:rPr lang="en-US" baseline="0" dirty="0" smtClean="0"/>
              <a:t> vocabulary is so important, that it’s even listed as an Action Step in Standards-based Instruction in the TSLP.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SB5: Develop and implement a school-wide, systematic approach to incorporate academic vocabulary (words that influence achievement) across all content areas. </a:t>
            </a:r>
            <a:endParaRPr lang="en-US" dirty="0" smtClean="0"/>
          </a:p>
          <a:p>
            <a:r>
              <a:rPr lang="en-US" dirty="0" smtClean="0"/>
              <a:t> </a:t>
            </a:r>
          </a:p>
          <a:p>
            <a:endParaRPr lang="en-US" b="1" dirty="0" smtClean="0"/>
          </a:p>
        </p:txBody>
      </p:sp>
    </p:spTree>
    <p:extLst>
      <p:ext uri="{BB962C8B-B14F-4D97-AF65-F5344CB8AC3E}">
        <p14:creationId xmlns="" xmlns:p14="http://schemas.microsoft.com/office/powerpoint/2010/main" val="3837648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1" dirty="0" smtClean="0"/>
              <a:t>Read red text and the bottom part of the slide.</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Provide</a:t>
            </a:r>
            <a:r>
              <a:rPr lang="en-US" b="1" baseline="0" dirty="0" smtClean="0"/>
              <a:t> time for participants to compete Step 2 on their orange Cognitive Strategy Lesson planning card.</a:t>
            </a:r>
            <a:endParaRPr lang="en-US" b="1" dirty="0" smtClean="0"/>
          </a:p>
          <a:p>
            <a:endParaRPr lang="en-US" b="1" dirty="0" smtClean="0"/>
          </a:p>
        </p:txBody>
      </p:sp>
    </p:spTree>
    <p:extLst>
      <p:ext uri="{BB962C8B-B14F-4D97-AF65-F5344CB8AC3E}">
        <p14:creationId xmlns="" xmlns:p14="http://schemas.microsoft.com/office/powerpoint/2010/main" val="3837648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9579"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Step</a:t>
            </a:r>
            <a:r>
              <a:rPr lang="en-US" b="0" baseline="0" dirty="0" smtClean="0"/>
              <a:t> 3, is where we tell why and how the strategy is used. This type of explicit instruction is critically important. </a:t>
            </a:r>
            <a:r>
              <a:rPr lang="en-US" sz="1200" dirty="0" smtClean="0">
                <a:latin typeface="Calibri" pitchFamily="34" charset="0"/>
              </a:rPr>
              <a:t>When  teachers explain concepts and skills through concrete, visible examples; provide clear, consistent routines; and maintain high expectations that are communicated to students, levels of both teaching and learning increase</a:t>
            </a:r>
            <a:r>
              <a:rPr lang="en-US" sz="1200" baseline="0" dirty="0" smtClean="0">
                <a:latin typeface="Calibri" pitchFamily="34" charset="0"/>
              </a:rPr>
              <a:t> (Vaughn Gross Center for Reading and Language Arts, 2012).</a:t>
            </a:r>
            <a:endParaRPr lang="en-US" sz="1200" dirty="0" smtClean="0">
              <a:latin typeface="Calibri" pitchFamily="34" charset="0"/>
            </a:endParaRPr>
          </a:p>
          <a:p>
            <a:pPr defTabSz="929579">
              <a:defRPr/>
            </a:pPr>
            <a:endParaRPr lang="en-US" b="0" baseline="0" dirty="0" smtClean="0"/>
          </a:p>
          <a:p>
            <a:pPr defTabSz="929579">
              <a:defRPr/>
            </a:pPr>
            <a:r>
              <a:rPr lang="en-US" b="0" baseline="0" dirty="0" smtClean="0"/>
              <a:t>To explicitly explain Making Connections to my students, I might say something like this, “</a:t>
            </a:r>
            <a:r>
              <a:rPr lang="en-US" dirty="0" smtClean="0"/>
              <a:t>Yesterday we explored background knowledge.  We discovered that you each know a lot about many things and have lots of background knowledge.  Today, we are going to learn how to use our background knowledge to help us understand what we are reading. When something in the text reminds us of something we know, we call that making connections. When we make connections while reading, it helps us understand and remember the text better.”</a:t>
            </a:r>
          </a:p>
          <a:p>
            <a:endParaRPr lang="en-US" b="1" dirty="0"/>
          </a:p>
        </p:txBody>
      </p:sp>
    </p:spTree>
    <p:extLst>
      <p:ext uri="{BB962C8B-B14F-4D97-AF65-F5344CB8AC3E}">
        <p14:creationId xmlns="" xmlns:p14="http://schemas.microsoft.com/office/powerpoint/2010/main" val="281167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Read slide.</a:t>
            </a:r>
          </a:p>
          <a:p>
            <a:pPr eaLnBrk="1" hangingPunct="1">
              <a:spcBef>
                <a:spcPct val="0"/>
              </a:spcBef>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Provide</a:t>
            </a:r>
            <a:r>
              <a:rPr lang="en-US" b="1" baseline="0" dirty="0" smtClean="0"/>
              <a:t> time for participants to compete Step 3 on their orange Cognitive Strategy Lesson planning card.</a:t>
            </a:r>
            <a:endParaRPr lang="en-US" b="1" dirty="0" smtClean="0"/>
          </a:p>
          <a:p>
            <a:pPr eaLnBrk="1" hangingPunct="1">
              <a:spcBef>
                <a:spcPct val="0"/>
              </a:spcBef>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Let’s review our goals for today.</a:t>
            </a:r>
          </a:p>
          <a:p>
            <a:endParaRPr lang="en-US" b="1" dirty="0" smtClean="0"/>
          </a:p>
          <a:p>
            <a:r>
              <a:rPr lang="en-US" b="1" dirty="0" smtClean="0"/>
              <a:t>Read</a:t>
            </a:r>
            <a:r>
              <a:rPr lang="en-US" b="1" baseline="0" dirty="0" smtClean="0"/>
              <a:t> slide.</a:t>
            </a:r>
          </a:p>
          <a:p>
            <a:endParaRPr lang="en-US" b="1" baseline="0" dirty="0" smtClean="0"/>
          </a:p>
        </p:txBody>
      </p:sp>
      <p:sp>
        <p:nvSpPr>
          <p:cNvPr id="4" name="Slide Number Placeholder 3"/>
          <p:cNvSpPr>
            <a:spLocks noGrp="1"/>
          </p:cNvSpPr>
          <p:nvPr>
            <p:ph type="sldNum" sz="quarter" idx="10"/>
          </p:nvPr>
        </p:nvSpPr>
        <p:spPr>
          <a:xfrm>
            <a:off x="3956550" y="8817904"/>
            <a:ext cx="3026833" cy="464185"/>
          </a:xfrm>
          <a:prstGeom prst="rect">
            <a:avLst/>
          </a:prstGeom>
        </p:spPr>
        <p:txBody>
          <a:bodyPr/>
          <a:lstStyle/>
          <a:p>
            <a:fld id="{9463DAC2-AC36-4E7D-9782-7104F8F02845}" type="slidenum">
              <a:rPr lang="en-US" smtClean="0"/>
              <a:pPr/>
              <a:t>3</a:t>
            </a:fld>
            <a:endParaRPr lang="en-US"/>
          </a:p>
        </p:txBody>
      </p:sp>
    </p:spTree>
    <p:extLst>
      <p:ext uri="{BB962C8B-B14F-4D97-AF65-F5344CB8AC3E}">
        <p14:creationId xmlns="" xmlns:p14="http://schemas.microsoft.com/office/powerpoint/2010/main" val="348109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When a new strategy is introduced, we provide</a:t>
            </a:r>
            <a:r>
              <a:rPr lang="en-US" b="0" baseline="0" dirty="0" smtClean="0"/>
              <a:t> a kinesthetic hand motion that helps our students remember the strategy, and provides one way they can signal to us that they are using the strategy as they read.  </a:t>
            </a:r>
          </a:p>
          <a:p>
            <a:endParaRPr lang="en-US" b="0" baseline="0" dirty="0" smtClean="0"/>
          </a:p>
          <a:p>
            <a:r>
              <a:rPr lang="en-US" b="1" baseline="0" dirty="0" smtClean="0"/>
              <a:t>Model hand motion; cross the fingers on one hand to indicate they are connected.</a:t>
            </a:r>
          </a:p>
          <a:p>
            <a:endParaRPr lang="en-US" b="0" baseline="0" dirty="0" smtClean="0"/>
          </a:p>
          <a:p>
            <a:r>
              <a:rPr lang="en-US" b="1" baseline="0" dirty="0" smtClean="0"/>
              <a:t>Say: </a:t>
            </a:r>
            <a:r>
              <a:rPr lang="en-US" b="0" baseline="0" dirty="0" smtClean="0"/>
              <a:t>I would explain to my students that this hand signal represents two things (fingers) connecting.  When I make connections in a think-aloud, I will use the hand signal so my more visual learners will see the strategy in action.  My more kinesthetic children may do the signal along with me.  All students may use the signals when they make connections in their own reading.</a:t>
            </a:r>
            <a:endParaRPr lang="en-US" b="1" baseline="0" dirty="0" smtClean="0"/>
          </a:p>
          <a:p>
            <a:endParaRPr lang="en-US" b="0" baseline="0" dirty="0" smtClean="0"/>
          </a:p>
          <a:p>
            <a:r>
              <a:rPr lang="en-US" b="0" baseline="0" dirty="0" smtClean="0"/>
              <a:t>We also display a poster in the classroom that contains key words students will want to use and an icon of a chain link that represents connections.  The hand signal, visual icon, and the anchor lesson remind students what the strategy is and why the it is helpful to use while reading.</a:t>
            </a:r>
            <a:endParaRPr lang="en-US" b="1" dirty="0" smtClean="0"/>
          </a:p>
          <a:p>
            <a:endParaRPr lang="en-US" dirty="0"/>
          </a:p>
        </p:txBody>
      </p:sp>
    </p:spTree>
    <p:extLst>
      <p:ext uri="{BB962C8B-B14F-4D97-AF65-F5344CB8AC3E}">
        <p14:creationId xmlns="" xmlns:p14="http://schemas.microsoft.com/office/powerpoint/2010/main" val="3366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I might explain the touchstones to my students like this.</a:t>
            </a:r>
          </a:p>
          <a:p>
            <a:pPr eaLnBrk="1" hangingPunct="1">
              <a:spcBef>
                <a:spcPct val="0"/>
              </a:spcBef>
            </a:pPr>
            <a:endParaRPr lang="en-US" b="0" dirty="0" smtClean="0"/>
          </a:p>
          <a:p>
            <a:pPr eaLnBrk="1" hangingPunct="1">
              <a:spcBef>
                <a:spcPct val="0"/>
              </a:spcBef>
            </a:pPr>
            <a:r>
              <a:rPr lang="en-US" b="1" dirty="0" smtClean="0"/>
              <a:t>Read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Work with others at your table.  How will you explain the touchstones to your students.</a:t>
            </a:r>
          </a:p>
          <a:p>
            <a:endParaRPr lang="en-US" dirty="0" smtClean="0"/>
          </a:p>
          <a:p>
            <a:r>
              <a:rPr lang="en-US" b="1" dirty="0" smtClean="0"/>
              <a:t>Read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Provide</a:t>
            </a:r>
            <a:r>
              <a:rPr lang="en-US" b="1" baseline="0" dirty="0" smtClean="0"/>
              <a:t> time for participants to compete Step 4 on their orange Cognitive Strategy Lesson planning card.</a:t>
            </a:r>
            <a:endParaRPr lang="en-US" b="1" dirty="0" smtClean="0"/>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After I have introduced the strategy’s definition and given my students touchstones to aid memory, I think aloud to model how the strategy helps me comprehend while reading.  Think-</a:t>
            </a:r>
            <a:r>
              <a:rPr lang="en-US" dirty="0" err="1" smtClean="0"/>
              <a:t>alouds</a:t>
            </a:r>
            <a:r>
              <a:rPr lang="en-US" dirty="0" smtClean="0"/>
              <a:t> bring invisible thought processes to students’ attention, and increase students’ ability to read strategically (Duffy, et. al, 1987).</a:t>
            </a:r>
          </a:p>
          <a:p>
            <a:endParaRPr lang="en-US" b="1" dirty="0" smtClean="0"/>
          </a:p>
          <a:p>
            <a:r>
              <a:rPr lang="en-US" b="1" dirty="0" smtClean="0"/>
              <a:t>Read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Say: </a:t>
            </a:r>
            <a:r>
              <a:rPr lang="en-US" dirty="0" smtClean="0"/>
              <a:t>Eventually, we will model with a variety of genres and text types.  When beginning a strategy, however, it is important to choose texts which are well-suited to the particular strategy (Duke &amp; Pearson, 2002). </a:t>
            </a:r>
          </a:p>
          <a:p>
            <a:endParaRPr lang="en-US" dirty="0" smtClean="0"/>
          </a:p>
          <a:p>
            <a:r>
              <a:rPr lang="en-US" dirty="0" smtClean="0"/>
              <a:t>Hatchet</a:t>
            </a:r>
            <a:r>
              <a:rPr lang="en-US" baseline="0" dirty="0" smtClean="0"/>
              <a:t> is a commonly used book in fifth grade classrooms. I might decide to use Chapters 1 and 2 of Hatchet as the place I want to begin modeling Making Connections for my students.</a:t>
            </a:r>
          </a:p>
          <a:p>
            <a:endParaRPr lang="en-US" baseline="0" dirty="0" smtClean="0"/>
          </a:p>
          <a:p>
            <a:r>
              <a:rPr lang="en-US" baseline="0" dirty="0" smtClean="0"/>
              <a:t>As always, I want to set a CPQ for the reading.  Today, I will be reading Chapter 2 with the class.  My CPQ is: What does Brian do to try and help the situation?  Remember, I try to set a CPQ that relates to the strategy I am focusing on. In this chapter, Brian tries to control the situation by flying the plane.  Many students should be able to connect his actions for flying a plane to playing a video game.  Brian also gets frustrated when the radio doesn’t work.  Students should be able to connect to a time when they felt frustrated that something didn’t work quite right. Students also might be able to connect to a time when they felt panicked, or hopeless, or a time when they tried to think through various scenarios to make a difficult decision. </a:t>
            </a:r>
          </a:p>
          <a:p>
            <a:endParaRPr lang="en-US" baseline="0" dirty="0" smtClean="0"/>
          </a:p>
          <a:p>
            <a:r>
              <a:rPr lang="en-US" b="0" baseline="0" dirty="0" smtClean="0"/>
              <a:t>Now I will do a brief think-aloud for you as if you were students in my class.  Let’s pretend that I’ve been reading chapter 2, and I’ll start on page 14.  You can follow along with me in your handout. You’ll find the excerpt for Hatchet on Handout #2. </a:t>
            </a:r>
          </a:p>
          <a:p>
            <a:endParaRPr lang="en-US" b="0" baseline="0" dirty="0" smtClean="0"/>
          </a:p>
          <a:p>
            <a:r>
              <a:rPr lang="en-US" b="1" baseline="0" dirty="0" smtClean="0"/>
              <a:t>Read aloud from the excerpt stopping to model thinking aloud in at least two places. </a:t>
            </a:r>
          </a:p>
          <a:p>
            <a:r>
              <a:rPr lang="en-US" b="1" baseline="0" dirty="0" smtClean="0"/>
              <a:t>Example:  Paragraph 1. “… still strapped in with his seatbelt.”</a:t>
            </a:r>
          </a:p>
          <a:p>
            <a:r>
              <a:rPr lang="en-US" b="0" i="1" baseline="0" dirty="0" smtClean="0"/>
              <a:t>I’m making a connection here. I know about CPR but I wouldn’t know exactly what to do. I’ve seen it on T.V. but I haven’t actually been trained in what to do. I also would be so scared and panicked that I’d be trembling like he is.  My connection helps me to understand how scared Brian must feel.  He must have all sorts of things racing through his mind right now. </a:t>
            </a:r>
          </a:p>
          <a:p>
            <a:endParaRPr lang="en-US" b="1" i="0" baseline="0" dirty="0" smtClean="0"/>
          </a:p>
          <a:p>
            <a:r>
              <a:rPr lang="en-US" b="1" i="0" baseline="0" dirty="0" smtClean="0"/>
              <a:t>Continue reading. End of page 14. </a:t>
            </a:r>
          </a:p>
          <a:p>
            <a:r>
              <a:rPr lang="en-US" b="0" i="1" baseline="0" dirty="0" smtClean="0"/>
              <a:t>“I’m making a connection to a time when I was flying to El Paso.  There were a lot of turbulence.  That means that the plane was bumping around a lot. All of a sudden the plane started to dive down.  I was really scared. I thought we were going to crash! My connection helps me to understand how Brian is feeling. He probably has that sick feeling in his stomach and he probably thinks he’s going to crash.</a:t>
            </a:r>
            <a:endParaRPr lang="en-US" b="0" i="1" dirty="0"/>
          </a:p>
        </p:txBody>
      </p:sp>
    </p:spTree>
    <p:extLst>
      <p:ext uri="{BB962C8B-B14F-4D97-AF65-F5344CB8AC3E}">
        <p14:creationId xmlns="" xmlns:p14="http://schemas.microsoft.com/office/powerpoint/2010/main" val="170950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Step 6 of the Cognitive Strategy Routine, students and teacher share responsibility for using the strategy.  Though we continue to model some of the connections we have, we also ask students to share their connections with the class. We use the Think-Turn-Talk routine as a way to</a:t>
            </a:r>
            <a:r>
              <a:rPr lang="en-US" baseline="0" dirty="0" smtClean="0"/>
              <a:t> keep all students engaged and accountable for the learning. For example, as we continue to read chapter 2 of Hatchet, we might stop and use the following prompt so that students have the opportunity to apply the strategy:</a:t>
            </a:r>
          </a:p>
          <a:p>
            <a:endParaRPr lang="en-US" baseline="0" dirty="0" smtClean="0"/>
          </a:p>
          <a:p>
            <a:r>
              <a:rPr lang="en-US" b="1" baseline="0" dirty="0" smtClean="0"/>
              <a:t>Read the text in red on the slide. </a:t>
            </a:r>
            <a:endParaRPr lang="en-US" b="1" dirty="0" smtClean="0"/>
          </a:p>
          <a:p>
            <a:r>
              <a:rPr lang="en-US" dirty="0" smtClean="0"/>
              <a:t> </a:t>
            </a:r>
          </a:p>
          <a:p>
            <a:r>
              <a:rPr lang="en-US" dirty="0" smtClean="0"/>
              <a:t>We show our students that we value their authentic connections by recording them for the class to see.  We might write them on chart paper or on sticky notes that we place in the text.  </a:t>
            </a:r>
            <a:endParaRPr lang="en-US" dirty="0"/>
          </a:p>
        </p:txBody>
      </p:sp>
    </p:spTree>
    <p:extLst>
      <p:ext uri="{BB962C8B-B14F-4D97-AF65-F5344CB8AC3E}">
        <p14:creationId xmlns="" xmlns:p14="http://schemas.microsoft.com/office/powerpoint/2010/main" val="2367204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How can we help our student make connections?</a:t>
            </a:r>
            <a:endParaRPr lang="en-US" b="1" baseline="0" dirty="0" smtClean="0"/>
          </a:p>
          <a:p>
            <a:endParaRPr lang="en-US" b="1" baseline="0" dirty="0" smtClean="0"/>
          </a:p>
          <a:p>
            <a:r>
              <a:rPr lang="en-US" b="1" dirty="0" smtClean="0"/>
              <a:t>Read</a:t>
            </a:r>
            <a:r>
              <a:rPr lang="en-US" b="1" baseline="0" dirty="0" smtClean="0"/>
              <a:t> first bullet.</a:t>
            </a:r>
          </a:p>
          <a:p>
            <a:endParaRPr lang="en-US" b="1" baseline="0" dirty="0" smtClean="0"/>
          </a:p>
          <a:p>
            <a:r>
              <a:rPr lang="en-US" b="1" baseline="0" dirty="0" smtClean="0"/>
              <a:t>Say: </a:t>
            </a:r>
            <a:r>
              <a:rPr lang="en-US" b="0" baseline="0" dirty="0" smtClean="0"/>
              <a:t>Although in the future we want our students to be able to relate to many different texts, in the beginning texts “… should be chosen to be particularly well-suited to application of the specific strategy being learned” (Duke &amp; Pearson, 2002).  For example, we might choose books in which characters have emotions or experiences that students will find familiar.  As they become more proficient at the strategy, we broaden the scope of texts to which they apply the strategy, or in other words, we </a:t>
            </a:r>
            <a:r>
              <a:rPr lang="en-US" dirty="0"/>
              <a:t>“… move from close to home to more global issues or cultures and places further removed from most children’s lives.” (Harvey &amp; </a:t>
            </a:r>
            <a:r>
              <a:rPr lang="en-US" dirty="0" err="1"/>
              <a:t>Goudvis</a:t>
            </a:r>
            <a:r>
              <a:rPr lang="en-US" dirty="0"/>
              <a:t>, 2007).</a:t>
            </a:r>
            <a:endParaRPr lang="en-US" b="0" baseline="0" dirty="0" smtClean="0"/>
          </a:p>
          <a:p>
            <a:endParaRPr lang="en-US" b="0" baseline="0" dirty="0" smtClean="0"/>
          </a:p>
          <a:p>
            <a:r>
              <a:rPr lang="en-US" b="1" baseline="0" dirty="0" smtClean="0"/>
              <a:t>Read next two bullets.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537075" cy="3403600"/>
          </a:xfrm>
        </p:spPr>
      </p:sp>
      <p:sp>
        <p:nvSpPr>
          <p:cNvPr id="3" name="Notes Placeholder 2"/>
          <p:cNvSpPr>
            <a:spLocks noGrp="1"/>
          </p:cNvSpPr>
          <p:nvPr>
            <p:ph type="body" idx="1"/>
          </p:nvPr>
        </p:nvSpPr>
        <p:spPr>
          <a:xfrm>
            <a:off x="698500" y="4409758"/>
            <a:ext cx="5588000" cy="4499292"/>
          </a:xfrm>
        </p:spPr>
        <p:txBody>
          <a:bodyPr>
            <a:normAutofit fontScale="85000" lnSpcReduction="20000"/>
          </a:bodyPr>
          <a:lstStyle/>
          <a:p>
            <a:r>
              <a:rPr lang="en-US" b="1" dirty="0" smtClean="0"/>
              <a:t>Say: </a:t>
            </a:r>
            <a:r>
              <a:rPr lang="en-US" b="0" dirty="0" smtClean="0"/>
              <a:t>Sometimes</a:t>
            </a:r>
            <a:r>
              <a:rPr lang="en-US" b="0" baseline="0" dirty="0" smtClean="0"/>
              <a:t> our students bring up connections that do not help us make meaning from text – in fact, they may bring up connections that take us away from understanding.  </a:t>
            </a:r>
          </a:p>
          <a:p>
            <a:endParaRPr lang="en-US" b="0" baseline="0" dirty="0" smtClean="0"/>
          </a:p>
          <a:p>
            <a:r>
              <a:rPr lang="en-US" b="1" baseline="0" dirty="0" smtClean="0"/>
              <a:t>Click to reveal text box.</a:t>
            </a:r>
          </a:p>
          <a:p>
            <a:endParaRPr lang="en-US" b="1" baseline="0" dirty="0" smtClean="0"/>
          </a:p>
          <a:p>
            <a:r>
              <a:rPr lang="en-US" b="1" baseline="0" dirty="0" smtClean="0"/>
              <a:t>Say: </a:t>
            </a:r>
            <a:r>
              <a:rPr lang="en-US" b="0" baseline="0" dirty="0" smtClean="0"/>
              <a:t>When our students begin Making Connections, they often bring up surface-level connections.  </a:t>
            </a:r>
          </a:p>
          <a:p>
            <a:endParaRPr lang="en-US" b="0" baseline="0" dirty="0" smtClean="0"/>
          </a:p>
          <a:p>
            <a:r>
              <a:rPr lang="en-US" b="1" baseline="0" dirty="0" smtClean="0"/>
              <a:t>Ask a participant to read the example on the slide.</a:t>
            </a:r>
          </a:p>
          <a:p>
            <a:endParaRPr lang="en-US" b="1" baseline="0" dirty="0" smtClean="0"/>
          </a:p>
          <a:p>
            <a:r>
              <a:rPr lang="en-US" b="1" baseline="0" dirty="0" smtClean="0"/>
              <a:t>Say: </a:t>
            </a:r>
            <a:r>
              <a:rPr lang="en-US" b="0" baseline="0" dirty="0" smtClean="0"/>
              <a:t>In the beginning, we encourage students to make all kinds of connections – although many teachers find that their students will make connections with no prompting at all!  As our students become more proficient, we must steer them toward connections that lead us deeper into the text, rather than just “surfing” along the top of it.</a:t>
            </a:r>
          </a:p>
          <a:p>
            <a:endParaRPr lang="en-US" b="0" baseline="0" dirty="0" smtClean="0"/>
          </a:p>
          <a:p>
            <a:r>
              <a:rPr lang="en-US" b="1" baseline="0" dirty="0" smtClean="0"/>
              <a:t>Click to reveal text box.</a:t>
            </a:r>
          </a:p>
          <a:p>
            <a:endParaRPr lang="en-US" b="1" baseline="0" dirty="0" smtClean="0"/>
          </a:p>
          <a:p>
            <a:r>
              <a:rPr lang="en-US" b="1" baseline="0" dirty="0" smtClean="0"/>
              <a:t>Say: </a:t>
            </a:r>
            <a:r>
              <a:rPr lang="en-US" b="0" baseline="0" dirty="0" smtClean="0"/>
              <a:t>Another type of connection is a distracting connection.</a:t>
            </a:r>
          </a:p>
          <a:p>
            <a:endParaRPr lang="en-US" b="0" baseline="0" dirty="0" smtClean="0"/>
          </a:p>
          <a:p>
            <a:r>
              <a:rPr lang="en-US" b="1" baseline="0" dirty="0" smtClean="0"/>
              <a:t>Ask a participant to read the example on the slide.</a:t>
            </a:r>
          </a:p>
          <a:p>
            <a:endParaRPr lang="en-US" b="1" baseline="0" dirty="0" smtClean="0"/>
          </a:p>
          <a:p>
            <a:pPr defTabSz="929579">
              <a:defRPr/>
            </a:pPr>
            <a:r>
              <a:rPr lang="en-US" b="1" baseline="0" dirty="0" smtClean="0"/>
              <a:t>Say: </a:t>
            </a:r>
            <a:r>
              <a:rPr lang="en-US" b="0" baseline="0" dirty="0" smtClean="0"/>
              <a:t>As Harvey &amp; </a:t>
            </a:r>
            <a:r>
              <a:rPr lang="en-US" b="0" baseline="0" dirty="0" err="1" smtClean="0"/>
              <a:t>Goudvis</a:t>
            </a:r>
            <a:r>
              <a:rPr lang="en-US" b="0" baseline="0" dirty="0" smtClean="0"/>
              <a:t> (2007) have said, </a:t>
            </a:r>
            <a:r>
              <a:rPr lang="en-US" dirty="0"/>
              <a:t>“Distracting connections actually cause our minds to wander from the text and disrupt meaning. … There is nothing wrong with indulging a particular connection for a moment or two.  The problem is continuing to read while doing it!”</a:t>
            </a:r>
          </a:p>
          <a:p>
            <a:endParaRPr lang="en-US" b="1" dirty="0" smtClean="0"/>
          </a:p>
          <a:p>
            <a:r>
              <a:rPr lang="en-US" b="0" dirty="0" smtClean="0"/>
              <a:t>So,</a:t>
            </a:r>
            <a:r>
              <a:rPr lang="en-US" b="0" baseline="0" dirty="0" smtClean="0"/>
              <a:t> how do we avoid the pitfalls of surface-level and distracting connections?  </a:t>
            </a:r>
          </a:p>
          <a:p>
            <a:endParaRPr lang="en-US" b="0" baseline="0" dirty="0" smtClean="0"/>
          </a:p>
          <a:p>
            <a:r>
              <a:rPr lang="en-US" b="1" baseline="0" dirty="0" smtClean="0"/>
              <a:t>Click to reveal new text box.</a:t>
            </a:r>
          </a:p>
          <a:p>
            <a:endParaRPr lang="en-US" b="1" baseline="0" dirty="0" smtClean="0"/>
          </a:p>
          <a:p>
            <a:r>
              <a:rPr lang="en-US" b="1" baseline="0" dirty="0" smtClean="0"/>
              <a:t>Say: </a:t>
            </a:r>
            <a:r>
              <a:rPr lang="en-US" b="0" baseline="0" dirty="0" smtClean="0"/>
              <a:t>We must first model, using the stem “That helps me understand better because …”  Once we have modeled many times, we can begin to ask our students to describe how their connections help them understand.</a:t>
            </a:r>
          </a:p>
          <a:p>
            <a:endParaRPr lang="en-US" b="0" baseline="0" dirty="0" smtClean="0"/>
          </a:p>
          <a:p>
            <a:r>
              <a:rPr lang="en-US" b="1" baseline="0" dirty="0" smtClean="0"/>
              <a:t>Say:</a:t>
            </a:r>
            <a:r>
              <a:rPr lang="en-US" b="0" baseline="0" dirty="0" smtClean="0"/>
              <a:t> We must remind students to be cautious of the distractors during testing. The distractors may look very much like the correct answer. Tell students to be sure and use the stem when faced with what may be a distractor.</a:t>
            </a:r>
            <a:endParaRPr lang="en-US" b="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Tree>
    <p:extLst>
      <p:ext uri="{BB962C8B-B14F-4D97-AF65-F5344CB8AC3E}">
        <p14:creationId xmlns="" xmlns:p14="http://schemas.microsoft.com/office/powerpoint/2010/main" val="3145043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Say: </a:t>
            </a:r>
            <a:r>
              <a:rPr lang="en-US" sz="1200" b="0" dirty="0" smtClean="0"/>
              <a:t> Step 7 of the Cognitive Strategy Routine,</a:t>
            </a:r>
            <a:r>
              <a:rPr lang="en-US" sz="1200" b="0" baseline="0" dirty="0" smtClean="0"/>
              <a:t> is </a:t>
            </a:r>
            <a:r>
              <a:rPr lang="en-US" sz="1200" b="0" baseline="0" dirty="0" err="1" smtClean="0"/>
              <a:t>scaffolded</a:t>
            </a:r>
            <a:r>
              <a:rPr lang="en-US" sz="1200" b="0" baseline="0" dirty="0" smtClean="0"/>
              <a:t> practice with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Read the black text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Say:</a:t>
            </a:r>
            <a:r>
              <a:rPr lang="en-US" sz="1200" dirty="0" smtClean="0"/>
              <a:t> In grades 3-5, we might choose</a:t>
            </a:r>
            <a:r>
              <a:rPr lang="en-US" sz="1200" baseline="0" dirty="0" smtClean="0"/>
              <a:t> to model and practice application of the strategy while navigating the class read aloud text.  In our example, this would be Hatchet. This type of instruction is not sufficient however. I also would be conducting small group reading instruction during part of the reading block, where I would have students in groups of 6-10 reading a book at an appropriate instructional level for the group, that dealt with a similar topic or theme. During small group instruction time, I would listen to one student at a time read a small portion of the assigned text and would have them share their thinking out loud with me so that I could check on their strategy use and general comprehension. I would ensure that the other students were engaged in the reading until it was their turn for me to listen to them read.</a:t>
            </a:r>
          </a:p>
          <a:p>
            <a:endParaRPr lang="en-US" dirty="0" smtClean="0"/>
          </a:p>
          <a:p>
            <a:r>
              <a:rPr lang="en-US" b="1" dirty="0" smtClean="0"/>
              <a:t>Read the</a:t>
            </a:r>
            <a:r>
              <a:rPr lang="en-US" b="1" baseline="0" dirty="0" smtClean="0"/>
              <a:t> red text on the slide.</a:t>
            </a:r>
          </a:p>
          <a:p>
            <a:endParaRPr lang="en-US" b="1" baseline="0" dirty="0" smtClean="0"/>
          </a:p>
          <a:p>
            <a:endParaRPr lang="en-US" b="1" dirty="0"/>
          </a:p>
        </p:txBody>
      </p:sp>
    </p:spTree>
    <p:extLst>
      <p:ext uri="{BB962C8B-B14F-4D97-AF65-F5344CB8AC3E}">
        <p14:creationId xmlns="" xmlns:p14="http://schemas.microsoft.com/office/powerpoint/2010/main" val="415201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6913"/>
            <a:ext cx="4303712" cy="3227324"/>
          </a:xfrm>
        </p:spPr>
      </p:sp>
      <p:sp>
        <p:nvSpPr>
          <p:cNvPr id="3" name="Notes Placeholder 2"/>
          <p:cNvSpPr>
            <a:spLocks noGrp="1"/>
          </p:cNvSpPr>
          <p:nvPr>
            <p:ph type="body" idx="1"/>
          </p:nvPr>
        </p:nvSpPr>
        <p:spPr/>
        <p:txBody>
          <a:bodyPr>
            <a:normAutofit fontScale="92500" lnSpcReduction="10000"/>
          </a:bodyPr>
          <a:lstStyle/>
          <a:p>
            <a:r>
              <a:rPr lang="en-US" b="1" dirty="0" smtClean="0"/>
              <a:t>Say:</a:t>
            </a:r>
            <a:r>
              <a:rPr lang="en-US" b="1" baseline="0" dirty="0" smtClean="0"/>
              <a:t> </a:t>
            </a:r>
            <a:r>
              <a:rPr lang="en-US" b="0" baseline="0" dirty="0" smtClean="0"/>
              <a:t>Let’s begin our session today by thinking about how we use our background knowledge to make connections and how this impacts our understanding.  If you saw this sign, what kind of store do you think it would be?  Turn and tell your partner.</a:t>
            </a:r>
          </a:p>
          <a:p>
            <a:endParaRPr lang="en-US" b="0" baseline="0" dirty="0" smtClean="0"/>
          </a:p>
          <a:p>
            <a:r>
              <a:rPr lang="en-US" b="1" baseline="0" dirty="0" smtClean="0"/>
              <a:t>Allow a moment for participants to talk with a partner.  Have one or two participants share.</a:t>
            </a:r>
          </a:p>
          <a:p>
            <a:endParaRPr lang="en-US" b="1" baseline="0" dirty="0" smtClean="0"/>
          </a:p>
          <a:p>
            <a:r>
              <a:rPr lang="en-US" b="1" baseline="0" dirty="0" smtClean="0"/>
              <a:t>Say: </a:t>
            </a:r>
            <a:r>
              <a:rPr lang="en-US" b="0" baseline="0" dirty="0" smtClean="0"/>
              <a:t>Does this change your understanding?</a:t>
            </a:r>
          </a:p>
          <a:p>
            <a:endParaRPr lang="en-US" b="0" baseline="0" dirty="0" smtClean="0"/>
          </a:p>
          <a:p>
            <a:r>
              <a:rPr lang="en-US" b="1" baseline="0" dirty="0" smtClean="0"/>
              <a:t>Click to reveal text: </a:t>
            </a:r>
            <a:r>
              <a:rPr lang="en-US" b="1" i="1" baseline="0" dirty="0" smtClean="0"/>
              <a:t>Goose Hunting Season Opens Soon</a:t>
            </a:r>
            <a:r>
              <a:rPr lang="en-US" b="0" i="0" baseline="0" dirty="0" smtClean="0"/>
              <a:t>.</a:t>
            </a:r>
          </a:p>
          <a:p>
            <a:endParaRPr lang="en-US" b="0" i="0" baseline="0" dirty="0" smtClean="0"/>
          </a:p>
          <a:p>
            <a:r>
              <a:rPr lang="en-US" b="1" i="0" baseline="0" dirty="0" smtClean="0"/>
              <a:t>Say: </a:t>
            </a:r>
            <a:r>
              <a:rPr lang="en-US" b="0" i="0" baseline="0" dirty="0" smtClean="0"/>
              <a:t>Now what type of store do you think this might be?  </a:t>
            </a:r>
          </a:p>
          <a:p>
            <a:endParaRPr lang="en-US" b="0" i="0" baseline="0" dirty="0" smtClean="0"/>
          </a:p>
          <a:p>
            <a:r>
              <a:rPr lang="en-US" b="1" i="0" baseline="0" dirty="0" smtClean="0"/>
              <a:t>Allow a moment for conversation.</a:t>
            </a:r>
          </a:p>
          <a:p>
            <a:endParaRPr lang="en-US" b="1" i="0" baseline="0" dirty="0" smtClean="0"/>
          </a:p>
          <a:p>
            <a:r>
              <a:rPr lang="en-US" b="1" i="0" baseline="0" dirty="0" smtClean="0"/>
              <a:t>Say: </a:t>
            </a:r>
            <a:r>
              <a:rPr lang="en-US" b="0" i="0" baseline="0" dirty="0" smtClean="0"/>
              <a:t>When we first read the sign, we used our background knowledge and made one connection.  What did you connect to?  </a:t>
            </a:r>
            <a:endParaRPr lang="en-US" b="1" i="0" baseline="0" dirty="0" smtClean="0"/>
          </a:p>
          <a:p>
            <a:endParaRPr lang="en-US" b="1" i="0" baseline="0" dirty="0" smtClean="0"/>
          </a:p>
          <a:p>
            <a:r>
              <a:rPr lang="en-US" b="1" i="0" baseline="0" dirty="0" smtClean="0"/>
              <a:t>Click to reveal picture of window blinds.  </a:t>
            </a:r>
          </a:p>
          <a:p>
            <a:endParaRPr lang="en-US" b="1" i="0" baseline="0" dirty="0" smtClean="0"/>
          </a:p>
          <a:p>
            <a:r>
              <a:rPr lang="en-US" b="1" i="0" baseline="0" dirty="0" smtClean="0"/>
              <a:t>Say: </a:t>
            </a:r>
            <a:r>
              <a:rPr lang="en-US" b="0" i="0" baseline="0" dirty="0" smtClean="0"/>
              <a:t>You probably thought of this.</a:t>
            </a:r>
          </a:p>
          <a:p>
            <a:endParaRPr lang="en-US" b="0" i="0" baseline="0" dirty="0" smtClean="0"/>
          </a:p>
          <a:p>
            <a:r>
              <a:rPr lang="en-US" b="1" i="0" baseline="0" dirty="0" smtClean="0"/>
              <a:t>Click to reveal picture of camouflaged man.</a:t>
            </a:r>
          </a:p>
          <a:p>
            <a:endParaRPr lang="en-US" b="1" i="0" baseline="0" dirty="0" smtClean="0"/>
          </a:p>
          <a:p>
            <a:r>
              <a:rPr lang="en-US" b="1" i="0" baseline="0" dirty="0" smtClean="0"/>
              <a:t>Say:</a:t>
            </a:r>
            <a:r>
              <a:rPr lang="en-US" b="0" i="0" baseline="0" dirty="0" smtClean="0"/>
              <a:t> As we were provided with more information, however, we made another connection.  We thought of another kind of blind – a place to camouflage while hunting.  If you don’t have ANY background knowledge of a hunting blind, you might have become totally confused. Readers continually make connections to their background knowledge to help them understand text. </a:t>
            </a:r>
            <a:endParaRPr lang="en-US" b="1" i="0"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This is an example of what students might record on a</a:t>
            </a:r>
            <a:r>
              <a:rPr lang="en-US" b="0" baseline="0" dirty="0" smtClean="0"/>
              <a:t> 3 column chart.  They would take their sticky notes out of their text and place them on this strategy sheet.  Of course, I would have modeled this for students during my think-aloud before I would expect them to complete it independently.</a:t>
            </a:r>
            <a:endParaRPr lang="en-US" b="1" dirty="0" smtClean="0"/>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we gradually release responsibility of the strategy to our students, we provide supports, or scaffolds, which will promote application by helping students to bring the strategy to a conscious level.  “Learners can temporarily rely on these hints and suggestions until they create their own internal structures (Scardamalia &amp; Bereiter 1985)” (Rosenshine, Meister, &amp; Chapman, 1996, p. 205).  Once readers have internalized the strategy, they no longer need to rely on these scaffolds.</a:t>
            </a:r>
          </a:p>
          <a:p>
            <a:r>
              <a:rPr lang="en-US" b="1" baseline="0" dirty="0" smtClean="0"/>
              <a:t> </a:t>
            </a:r>
            <a:endParaRPr lang="en-US" b="1" dirty="0"/>
          </a:p>
        </p:txBody>
      </p:sp>
    </p:spTree>
    <p:extLst>
      <p:ext uri="{BB962C8B-B14F-4D97-AF65-F5344CB8AC3E}">
        <p14:creationId xmlns="" xmlns:p14="http://schemas.microsoft.com/office/powerpoint/2010/main" val="3623786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Step 8 of the Cognitive Strategy Routine, we ask students to continue using the strategy in their independent work.  We also assess how they use the strategy and whether we will need to return to earlier stages of the routine.</a:t>
            </a:r>
          </a:p>
          <a:p>
            <a:r>
              <a:rPr lang="en-US" dirty="0" smtClean="0"/>
              <a:t> </a:t>
            </a:r>
          </a:p>
          <a:p>
            <a:r>
              <a:rPr lang="en-US" b="1" dirty="0" smtClean="0"/>
              <a:t>Read the red text on the slide.</a:t>
            </a:r>
          </a:p>
          <a:p>
            <a:endParaRPr lang="en-US" b="1" dirty="0" smtClean="0"/>
          </a:p>
          <a:p>
            <a:endParaRPr lang="en-US" dirty="0"/>
          </a:p>
        </p:txBody>
      </p:sp>
    </p:spTree>
    <p:extLst>
      <p:ext uri="{BB962C8B-B14F-4D97-AF65-F5344CB8AC3E}">
        <p14:creationId xmlns="" xmlns:p14="http://schemas.microsoft.com/office/powerpoint/2010/main" val="374179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 Here is an example of a quick-write a student wrote during independent reading time.</a:t>
            </a:r>
          </a:p>
          <a:p>
            <a:endParaRPr lang="en-US" b="0" baseline="0" dirty="0" smtClean="0"/>
          </a:p>
          <a:p>
            <a:r>
              <a:rPr lang="en-US" b="1" baseline="0" dirty="0" smtClean="0"/>
              <a:t>Read example on the slide.</a:t>
            </a:r>
            <a:endParaRPr lang="en-US" b="1" dirty="0"/>
          </a:p>
        </p:txBody>
      </p:sp>
    </p:spTree>
    <p:extLst>
      <p:ext uri="{BB962C8B-B14F-4D97-AF65-F5344CB8AC3E}">
        <p14:creationId xmlns="" xmlns:p14="http://schemas.microsoft.com/office/powerpoint/2010/main" val="1009702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Now that</a:t>
            </a:r>
            <a:r>
              <a:rPr lang="en-US" b="0" baseline="0" dirty="0" smtClean="0"/>
              <a:t> we’ve experienced how we would teach Making Connections following the Cognitive Strategy Routine, let’s think about other aspects of teaching Making Connections that we should be sure to consider. </a:t>
            </a:r>
            <a:endParaRPr lang="en-US" b="1" dirty="0"/>
          </a:p>
        </p:txBody>
      </p:sp>
    </p:spTree>
    <p:extLst>
      <p:ext uri="{BB962C8B-B14F-4D97-AF65-F5344CB8AC3E}">
        <p14:creationId xmlns="" xmlns:p14="http://schemas.microsoft.com/office/powerpoint/2010/main" val="136024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b="1" dirty="0" smtClean="0"/>
              <a:t>Say: </a:t>
            </a:r>
            <a:r>
              <a:rPr lang="en-US" b="0" dirty="0" smtClean="0"/>
              <a:t>When teaching</a:t>
            </a:r>
            <a:r>
              <a:rPr lang="en-US" b="0" baseline="0" dirty="0" smtClean="0"/>
              <a:t> Making Connections, we should be aware that t</a:t>
            </a:r>
            <a:r>
              <a:rPr lang="en-US" b="0" dirty="0" smtClean="0"/>
              <a:t>here</a:t>
            </a:r>
            <a:r>
              <a:rPr lang="en-US" b="0" baseline="0" dirty="0" smtClean="0"/>
              <a:t> are three types of connections readers make to text.</a:t>
            </a:r>
          </a:p>
          <a:p>
            <a:pPr lvl="1" indent="-464790"/>
            <a:endParaRPr lang="en-US" b="0" baseline="0" dirty="0" smtClean="0"/>
          </a:p>
          <a:p>
            <a:pPr lvl="1" indent="-464790"/>
            <a:r>
              <a:rPr lang="en-US" b="1" baseline="0" dirty="0" smtClean="0"/>
              <a:t>Read slide.</a:t>
            </a:r>
          </a:p>
          <a:p>
            <a:pPr lvl="1" indent="-464790"/>
            <a:endParaRPr lang="en-US" b="1" baseline="0" dirty="0" smtClean="0"/>
          </a:p>
          <a:p>
            <a:pPr lvl="1" indent="-464790"/>
            <a:r>
              <a:rPr lang="en-US" b="1" baseline="0" dirty="0" smtClean="0"/>
              <a:t>Say: </a:t>
            </a:r>
            <a:r>
              <a:rPr lang="en-US" b="0" baseline="0" dirty="0" smtClean="0"/>
              <a:t>Let’s take a brief moment to understand these types of connections and how this understanding might impact our instruction.</a:t>
            </a:r>
            <a:endParaRPr lang="en-US" b="1" dirty="0" smtClean="0"/>
          </a:p>
        </p:txBody>
      </p:sp>
    </p:spTree>
    <p:extLst>
      <p:ext uri="{BB962C8B-B14F-4D97-AF65-F5344CB8AC3E}">
        <p14:creationId xmlns="" xmlns:p14="http://schemas.microsoft.com/office/powerpoint/2010/main" val="280967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t>Read slide.</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The</a:t>
            </a:r>
            <a:r>
              <a:rPr lang="en-US" baseline="0" dirty="0" smtClean="0"/>
              <a:t> baseball example at the beginning of the session helped to reinforce how personal connections can impact comprehension.</a:t>
            </a:r>
            <a:endParaRPr lang="en-US" dirty="0" smtClean="0"/>
          </a:p>
          <a:p>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t>Say: </a:t>
            </a:r>
            <a:r>
              <a:rPr lang="en-US" b="0" dirty="0" smtClean="0"/>
              <a:t>Typically, we begin Making Connections</a:t>
            </a:r>
            <a:r>
              <a:rPr lang="en-US" b="0" baseline="0" dirty="0" smtClean="0"/>
              <a:t> instruction by focusing on </a:t>
            </a:r>
            <a:r>
              <a:rPr lang="en-US" dirty="0" smtClean="0"/>
              <a:t>text-to-self connections.</a:t>
            </a:r>
            <a:r>
              <a:rPr lang="en-US" baseline="0" dirty="0" smtClean="0"/>
              <a:t> For example, we ask students to think about the following:</a:t>
            </a:r>
            <a:endParaRPr lang="en-US" dirty="0" smtClean="0"/>
          </a:p>
          <a:p>
            <a:pPr marL="174296" lvl="2" indent="-174296">
              <a:buFont typeface="Arial" pitchFamily="34" charset="0"/>
              <a:buChar char="•"/>
            </a:pPr>
            <a:r>
              <a:rPr lang="en-US" dirty="0" smtClean="0"/>
              <a:t>What does this story remind you of? </a:t>
            </a:r>
          </a:p>
          <a:p>
            <a:pPr marL="174296" lvl="2" indent="-174296">
              <a:buFont typeface="Arial" pitchFamily="34" charset="0"/>
              <a:buChar char="•"/>
            </a:pPr>
            <a:r>
              <a:rPr lang="en-US" dirty="0" smtClean="0"/>
              <a:t>Can you relate to the characters in the story?</a:t>
            </a:r>
          </a:p>
          <a:p>
            <a:pPr marL="174296" lvl="2" indent="-174296">
              <a:buFont typeface="Arial" pitchFamily="34" charset="0"/>
              <a:buChar char="•"/>
            </a:pPr>
            <a:r>
              <a:rPr lang="en-US" dirty="0" smtClean="0"/>
              <a:t>Does anything in this story remind you of anything in your own life?</a:t>
            </a:r>
          </a:p>
          <a:p>
            <a:endParaRPr lang="en-US" dirty="0" smtClean="0"/>
          </a:p>
          <a:p>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defTabSz="929579">
              <a:defRPr/>
            </a:pPr>
            <a:r>
              <a:rPr lang="en-US" b="1" dirty="0" smtClean="0"/>
              <a:t>Read slide.</a:t>
            </a:r>
          </a:p>
          <a:p>
            <a:pPr lvl="1" indent="-464790" defTabSz="929579">
              <a:defRPr/>
            </a:pPr>
            <a:endParaRPr lang="en-US" b="1" dirty="0"/>
          </a:p>
          <a:p>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defRPr/>
            </a:pPr>
            <a:r>
              <a:rPr lang="en-US" b="1" dirty="0" smtClean="0"/>
              <a:t>Say: </a:t>
            </a:r>
            <a:r>
              <a:rPr lang="en-US" dirty="0" smtClean="0"/>
              <a:t>Teachers might prompt students to make text-to-text connections by asking the following questions:</a:t>
            </a:r>
          </a:p>
          <a:p>
            <a:pPr lvl="1"/>
            <a:endParaRPr lang="en-US" dirty="0" smtClean="0"/>
          </a:p>
          <a:p>
            <a:pPr marL="172683" lvl="2" indent="-172683">
              <a:buFont typeface="Arial" pitchFamily="34" charset="0"/>
              <a:buChar char="•"/>
            </a:pPr>
            <a:r>
              <a:rPr lang="en-US" dirty="0" smtClean="0"/>
              <a:t>What does this remind you of in another book you have read?</a:t>
            </a:r>
          </a:p>
          <a:p>
            <a:pPr marL="172683" lvl="2" indent="-172683">
              <a:buFont typeface="Arial" pitchFamily="34" charset="0"/>
              <a:buChar char="•"/>
            </a:pPr>
            <a:r>
              <a:rPr lang="en-US" dirty="0" smtClean="0"/>
              <a:t>How is this text similar to other things you have read?</a:t>
            </a:r>
          </a:p>
          <a:p>
            <a:pPr marL="172683" lvl="2" indent="-172683">
              <a:buFont typeface="Arial" pitchFamily="34" charset="0"/>
              <a:buChar char="•"/>
            </a:pPr>
            <a:r>
              <a:rPr lang="en-US" dirty="0" smtClean="0"/>
              <a:t>How is this text different from other things you have read?</a:t>
            </a:r>
          </a:p>
          <a:p>
            <a:endParaRPr lang="en-US" dirty="0" smtClean="0"/>
          </a:p>
          <a:p>
            <a:pPr defTabSz="929579">
              <a:defRPr/>
            </a:pPr>
            <a:r>
              <a:rPr lang="en-US" dirty="0" smtClean="0"/>
              <a:t>http://www.readwritethink.org/professional-development/strategy-guides/making-connections-30659.html</a:t>
            </a:r>
          </a:p>
          <a:p>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9579" lvl="1" indent="-929579"/>
            <a:r>
              <a:rPr lang="en-US" b="1" dirty="0" smtClean="0"/>
              <a:t>Say: </a:t>
            </a:r>
            <a:r>
              <a:rPr lang="en-US" dirty="0" smtClean="0"/>
              <a:t>The third type of connection readers make is Text-to-World. </a:t>
            </a:r>
          </a:p>
          <a:p>
            <a:pPr marL="929579" lvl="1" indent="-929579"/>
            <a:endParaRPr lang="en-US" b="1" dirty="0"/>
          </a:p>
          <a:p>
            <a:pPr marL="929579" lvl="1" indent="-929579"/>
            <a:r>
              <a:rPr lang="en-US" b="1" dirty="0" smtClean="0"/>
              <a:t>Read Slide.</a:t>
            </a:r>
          </a:p>
          <a:p>
            <a:pPr marL="929579" lvl="1" indent="-929579"/>
            <a:endParaRPr lang="en-US" dirty="0"/>
          </a:p>
          <a:p>
            <a:endParaRPr lang="en-US" dirty="0" smtClean="0"/>
          </a:p>
          <a:p>
            <a:r>
              <a:rPr lang="en-US" dirty="0" smtClean="0"/>
              <a:t>http://www.readwritethink.org/files/resources/lesson_images/lesson228/world.pdf</a:t>
            </a:r>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6913"/>
            <a:ext cx="4346575" cy="3259137"/>
          </a:xfrm>
        </p:spPr>
      </p:sp>
      <p:sp>
        <p:nvSpPr>
          <p:cNvPr id="3" name="Notes Placeholder 2"/>
          <p:cNvSpPr>
            <a:spLocks noGrp="1"/>
          </p:cNvSpPr>
          <p:nvPr>
            <p:ph type="body" idx="1"/>
          </p:nvPr>
        </p:nvSpPr>
        <p:spPr>
          <a:xfrm>
            <a:off x="673100" y="4184650"/>
            <a:ext cx="5588000" cy="4177665"/>
          </a:xfrm>
        </p:spPr>
        <p:txBody>
          <a:bodyPr>
            <a:noAutofit/>
          </a:bodyPr>
          <a:lstStyle/>
          <a:p>
            <a:pPr algn="just"/>
            <a:r>
              <a:rPr lang="en-US" b="1" dirty="0"/>
              <a:t>Say:</a:t>
            </a:r>
            <a:r>
              <a:rPr lang="en-US" dirty="0"/>
              <a:t> </a:t>
            </a:r>
            <a:r>
              <a:rPr lang="en-US" dirty="0" smtClean="0"/>
              <a:t>Our </a:t>
            </a:r>
            <a:r>
              <a:rPr lang="en-US" dirty="0"/>
              <a:t>students must understand that what they already know is important</a:t>
            </a:r>
            <a:r>
              <a:rPr lang="en-US" dirty="0" smtClean="0"/>
              <a:t>. </a:t>
            </a:r>
            <a:r>
              <a:rPr lang="en-US" dirty="0"/>
              <a:t>Therefore, we introduce them to the concept of background knowledge. Our background knowledge provides a basis for our use of most other cognitive strategies.  </a:t>
            </a:r>
          </a:p>
          <a:p>
            <a:pPr algn="just"/>
            <a:endParaRPr lang="en-US" dirty="0"/>
          </a:p>
          <a:p>
            <a:pPr algn="just"/>
            <a:r>
              <a:rPr lang="en-US" dirty="0"/>
              <a:t>For example, when we create mental images, they are based on things we have seen and experienced – our background knowledge.  </a:t>
            </a:r>
          </a:p>
          <a:p>
            <a:pPr algn="just"/>
            <a:endParaRPr lang="en-US" dirty="0"/>
          </a:p>
          <a:p>
            <a:pPr algn="just" defTabSz="929579">
              <a:defRPr/>
            </a:pPr>
            <a:r>
              <a:rPr lang="en-US" dirty="0"/>
              <a:t>When we make inferences, we combine our background knowledge with information from the text. </a:t>
            </a:r>
            <a:r>
              <a:rPr lang="en-US" dirty="0" smtClean="0"/>
              <a:t>We </a:t>
            </a:r>
            <a:r>
              <a:rPr lang="en-US" dirty="0"/>
              <a:t>use not only our background knowledge of “real-world” experiences, but our background knowledge of familiar text structures. </a:t>
            </a:r>
          </a:p>
          <a:p>
            <a:pPr algn="just"/>
            <a:endParaRPr lang="en-US" dirty="0"/>
          </a:p>
          <a:p>
            <a:pPr algn="just"/>
            <a:r>
              <a:rPr lang="en-US" dirty="0"/>
              <a:t>When something we read doesn’t fit in with our background knowledge, we ask questions to try to incorporate new learning into what we already know.</a:t>
            </a:r>
          </a:p>
          <a:p>
            <a:pPr algn="just"/>
            <a:endParaRPr lang="en-US" dirty="0"/>
          </a:p>
          <a:p>
            <a:pPr algn="just"/>
            <a:r>
              <a:rPr lang="en-US" dirty="0"/>
              <a:t>Therefore, Making Connections to background knowledge is often the first cognitive strategy we teach.</a:t>
            </a:r>
            <a:r>
              <a:rPr lang="en-US" b="1" dirty="0"/>
              <a:t>  </a:t>
            </a:r>
            <a:r>
              <a:rPr lang="en-US" dirty="0"/>
              <a:t>As educational psychologist, Michael Pressley (2000) puts it:</a:t>
            </a:r>
          </a:p>
          <a:p>
            <a:pPr algn="just"/>
            <a:endParaRPr lang="en-US" dirty="0"/>
          </a:p>
          <a:p>
            <a:pPr algn="just"/>
            <a:r>
              <a:rPr lang="en-US" b="1" dirty="0"/>
              <a:t>Read slide.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b="1" dirty="0" smtClean="0"/>
              <a:t>Say: </a:t>
            </a:r>
            <a:r>
              <a:rPr lang="en-US" dirty="0" smtClean="0"/>
              <a:t>Teachers might prompt students to make Text-to-World connections by asking the following questions: </a:t>
            </a:r>
          </a:p>
          <a:p>
            <a:pPr marL="0" lvl="1"/>
            <a:endParaRPr lang="en-US" dirty="0" smtClean="0"/>
          </a:p>
          <a:p>
            <a:pPr marL="172671" lvl="2" indent="-172671"/>
            <a:r>
              <a:rPr lang="en-US" dirty="0"/>
              <a:t>What does this remind you of in the real world?</a:t>
            </a:r>
          </a:p>
          <a:p>
            <a:pPr marL="172671" lvl="2" indent="-172671"/>
            <a:r>
              <a:rPr lang="en-US" dirty="0"/>
              <a:t>How are events in this text similar to things have happened in the world?</a:t>
            </a:r>
          </a:p>
          <a:p>
            <a:pPr marL="172671" lvl="2" indent="-172671"/>
            <a:r>
              <a:rPr lang="en-US" dirty="0"/>
              <a:t>How are events in this text different from things that have happened in the world?</a:t>
            </a:r>
          </a:p>
          <a:p>
            <a:endParaRPr lang="en-US" dirty="0" smtClean="0"/>
          </a:p>
          <a:p>
            <a:endParaRPr lang="en-US" dirty="0" smtClean="0"/>
          </a:p>
          <a:p>
            <a:pPr defTabSz="929579"/>
            <a:r>
              <a:rPr lang="en-US" dirty="0" smtClean="0"/>
              <a:t>Adapted from http://www.readwritethink.org/files/resources/lesson_images/lesson228/world.pdf</a:t>
            </a:r>
          </a:p>
          <a:p>
            <a:endParaRPr lang="en-US" dirty="0" smtClean="0"/>
          </a:p>
        </p:txBody>
      </p:sp>
    </p:spTree>
    <p:extLst>
      <p:ext uri="{BB962C8B-B14F-4D97-AF65-F5344CB8AC3E}">
        <p14:creationId xmlns="" xmlns:p14="http://schemas.microsoft.com/office/powerpoint/2010/main" val="280967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Read slide.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1" baseline="0" dirty="0" smtClean="0"/>
              <a:t> </a:t>
            </a:r>
            <a:r>
              <a:rPr lang="en-US" dirty="0" smtClean="0"/>
              <a:t>Once students have a strong foundation in Making Connections, we can feel confident in moving on to teaching them to use other strategies</a:t>
            </a:r>
            <a:r>
              <a:rPr lang="en-US" baseline="0" dirty="0" smtClean="0"/>
              <a:t> in conjunction with Making Connections.</a:t>
            </a:r>
            <a:endParaRPr lang="en-US" dirty="0" smtClean="0"/>
          </a:p>
          <a:p>
            <a:endParaRPr lang="en-US" dirty="0"/>
          </a:p>
        </p:txBody>
      </p:sp>
    </p:spTree>
    <p:extLst>
      <p:ext uri="{BB962C8B-B14F-4D97-AF65-F5344CB8AC3E}">
        <p14:creationId xmlns="" xmlns:p14="http://schemas.microsoft.com/office/powerpoint/2010/main" val="3039528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29579">
              <a:defRPr/>
            </a:pPr>
            <a:r>
              <a:rPr lang="en-US" b="1" dirty="0" smtClean="0"/>
              <a:t>Read slide.  Allow participants</a:t>
            </a:r>
            <a:r>
              <a:rPr lang="en-US" b="1" baseline="0" dirty="0" smtClean="0"/>
              <a:t>  time to plan.  Encourage participants to talk to others at their table and plan together.  Provide support by walking to participant tables and engaging in discussion and asking/answering questions.</a:t>
            </a:r>
            <a:endParaRPr lang="en-US" b="1" dirty="0" smtClean="0"/>
          </a:p>
          <a:p>
            <a:pPr eaLnBrk="1" hangingPunct="1"/>
            <a:endParaRPr lang="en-US" b="1" dirty="0"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Big Ideas card.</a:t>
            </a:r>
            <a:endParaRPr lang="en-US" b="1" dirty="0"/>
          </a:p>
        </p:txBody>
      </p:sp>
    </p:spTree>
    <p:extLst>
      <p:ext uri="{BB962C8B-B14F-4D97-AF65-F5344CB8AC3E}">
        <p14:creationId xmlns="" xmlns:p14="http://schemas.microsoft.com/office/powerpoint/2010/main" val="3170844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Thank you for attending this session. Please feel free to ask any questions.</a:t>
            </a:r>
            <a:endParaRPr lang="en-US" b="1" dirty="0" smtClean="0"/>
          </a:p>
          <a:p>
            <a:endParaRPr lang="en-US" dirty="0"/>
          </a:p>
        </p:txBody>
      </p:sp>
    </p:spTree>
    <p:extLst>
      <p:ext uri="{BB962C8B-B14F-4D97-AF65-F5344CB8AC3E}">
        <p14:creationId xmlns="" xmlns:p14="http://schemas.microsoft.com/office/powerpoint/2010/main" val="7625769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6455983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56550" y="8817904"/>
            <a:ext cx="3026833" cy="464185"/>
          </a:xfrm>
          <a:prstGeom prst="rect">
            <a:avLst/>
          </a:prstGeom>
        </p:spPr>
        <p:txBody>
          <a:bodyPr/>
          <a:lstStyle/>
          <a:p>
            <a:fld id="{9463DAC2-AC36-4E7D-9782-7104F8F02845}" type="slidenum">
              <a:rPr lang="en-US" smtClean="0"/>
              <a:pPr/>
              <a:t>57</a:t>
            </a:fld>
            <a:endParaRPr lang="en-US"/>
          </a:p>
        </p:txBody>
      </p:sp>
    </p:spTree>
    <p:extLst>
      <p:ext uri="{BB962C8B-B14F-4D97-AF65-F5344CB8AC3E}">
        <p14:creationId xmlns="" xmlns:p14="http://schemas.microsoft.com/office/powerpoint/2010/main" val="1284133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313752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56550" y="8817904"/>
            <a:ext cx="3026833" cy="464185"/>
          </a:xfrm>
          <a:prstGeom prst="rect">
            <a:avLst/>
          </a:prstGeom>
        </p:spPr>
        <p:txBody>
          <a:bodyPr/>
          <a:lstStyle/>
          <a:p>
            <a:fld id="{9463DAC2-AC36-4E7D-9782-7104F8F02845}" type="slidenum">
              <a:rPr lang="en-US" smtClean="0"/>
              <a:pPr/>
              <a:t>59</a:t>
            </a:fld>
            <a:endParaRPr lang="en-US"/>
          </a:p>
        </p:txBody>
      </p:sp>
    </p:spTree>
    <p:extLst>
      <p:ext uri="{BB962C8B-B14F-4D97-AF65-F5344CB8AC3E}">
        <p14:creationId xmlns="" xmlns:p14="http://schemas.microsoft.com/office/powerpoint/2010/main" val="309615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bwMode="auto">
          <a:xfrm>
            <a:off x="1171575" y="696913"/>
            <a:ext cx="4641850" cy="3481387"/>
          </a:xfrm>
          <a:prstGeom prst="rect">
            <a:avLst/>
          </a:prstGeom>
          <a:noFill/>
          <a:ln w="12700">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a:t>
            </a:r>
            <a:r>
              <a:rPr lang="en-US" b="1" baseline="0" dirty="0" smtClean="0"/>
              <a:t> </a:t>
            </a:r>
            <a:r>
              <a:rPr lang="en-US" b="0" baseline="0" dirty="0" smtClean="0"/>
              <a:t> In this quote, authors Stephanie Harvey and Anne </a:t>
            </a:r>
            <a:r>
              <a:rPr lang="en-US" b="0" baseline="0" dirty="0" err="1" smtClean="0"/>
              <a:t>Goudvis</a:t>
            </a:r>
            <a:r>
              <a:rPr lang="en-US" b="0" baseline="0" dirty="0" smtClean="0"/>
              <a:t> (2000) describes some of the ways we acquire background knowledge. Take a moment to read this slide and think about all the ways to build your background knowledge.</a:t>
            </a:r>
          </a:p>
          <a:p>
            <a:pPr eaLnBrk="1" hangingPunct="1"/>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433888" cy="3325812"/>
          </a:xfrm>
        </p:spPr>
      </p:sp>
      <p:sp>
        <p:nvSpPr>
          <p:cNvPr id="3" name="Notes Placeholder 2"/>
          <p:cNvSpPr>
            <a:spLocks noGrp="1"/>
          </p:cNvSpPr>
          <p:nvPr>
            <p:ph type="body" idx="1"/>
          </p:nvPr>
        </p:nvSpPr>
        <p:spPr/>
        <p:txBody>
          <a:bodyPr>
            <a:normAutofit fontScale="92500" lnSpcReduction="20000"/>
          </a:bodyPr>
          <a:lstStyle/>
          <a:p>
            <a:pPr defTabSz="929579">
              <a:defRPr/>
            </a:pPr>
            <a:r>
              <a:rPr lang="en-US" b="1" baseline="0" dirty="0" smtClean="0"/>
              <a:t>Say: </a:t>
            </a:r>
            <a:r>
              <a:rPr lang="en-US" b="0" baseline="0" dirty="0" smtClean="0"/>
              <a:t>Let’s consider an example of how background knowledge makes a difference in comprehension: </a:t>
            </a:r>
          </a:p>
          <a:p>
            <a:pPr defTabSz="929579">
              <a:defRPr/>
            </a:pPr>
            <a:endParaRPr lang="en-US" b="0" baseline="0" dirty="0" smtClean="0"/>
          </a:p>
          <a:p>
            <a:pPr defTabSz="929579">
              <a:defRPr/>
            </a:pPr>
            <a:r>
              <a:rPr lang="en-US" b="0" baseline="0" dirty="0" err="1" smtClean="0"/>
              <a:t>Recht</a:t>
            </a:r>
            <a:r>
              <a:rPr lang="en-US" b="0" baseline="0" dirty="0" smtClean="0"/>
              <a:t> and Leslie (1988) conducted a study to research the effects of background knowledge on reading comprehension.  They tested two groups of students – good readers and poor readers.  They also tested the students’ knowledge of baseball.  </a:t>
            </a:r>
          </a:p>
          <a:p>
            <a:pPr defTabSz="929579">
              <a:defRPr/>
            </a:pPr>
            <a:endParaRPr lang="en-US" b="0" baseline="0" dirty="0" smtClean="0"/>
          </a:p>
          <a:p>
            <a:pPr defTabSz="929579">
              <a:defRPr/>
            </a:pPr>
            <a:r>
              <a:rPr lang="en-US" b="1" baseline="0" dirty="0" smtClean="0"/>
              <a:t>Click to animate.  </a:t>
            </a:r>
            <a:r>
              <a:rPr lang="en-US" b="0" baseline="0" dirty="0" smtClean="0"/>
              <a:t>There were good readers who had little knowledge of baseball. </a:t>
            </a:r>
          </a:p>
          <a:p>
            <a:pPr defTabSz="929579">
              <a:defRPr/>
            </a:pPr>
            <a:endParaRPr lang="en-US" b="0" baseline="0" dirty="0" smtClean="0"/>
          </a:p>
          <a:p>
            <a:pPr defTabSz="929579">
              <a:defRPr/>
            </a:pPr>
            <a:r>
              <a:rPr lang="en-US" b="1" baseline="0" dirty="0" smtClean="0"/>
              <a:t>Click to animate.  </a:t>
            </a:r>
            <a:r>
              <a:rPr lang="en-US" b="0" baseline="0" dirty="0" smtClean="0"/>
              <a:t>There were good readers who knew a lot about baseball.</a:t>
            </a:r>
          </a:p>
          <a:p>
            <a:pPr defTabSz="929579">
              <a:defRPr/>
            </a:pPr>
            <a:endParaRPr lang="en-US" b="0" baseline="0" dirty="0" smtClean="0"/>
          </a:p>
          <a:p>
            <a:pPr defTabSz="929579">
              <a:defRPr/>
            </a:pPr>
            <a:r>
              <a:rPr lang="en-US" b="1" baseline="0" dirty="0" smtClean="0"/>
              <a:t>Click to animate.  </a:t>
            </a:r>
            <a:r>
              <a:rPr lang="en-US" b="0" baseline="0" dirty="0" smtClean="0"/>
              <a:t>There were struggling readers who had little knowledge of baseball.</a:t>
            </a:r>
          </a:p>
          <a:p>
            <a:pPr defTabSz="929579">
              <a:defRPr/>
            </a:pPr>
            <a:endParaRPr lang="en-US" b="0" baseline="0" dirty="0" smtClean="0"/>
          </a:p>
          <a:p>
            <a:pPr defTabSz="929579">
              <a:defRPr/>
            </a:pPr>
            <a:r>
              <a:rPr lang="en-US" b="1" baseline="0" dirty="0" smtClean="0"/>
              <a:t>Click to animate.  </a:t>
            </a:r>
            <a:r>
              <a:rPr lang="en-US" b="0" baseline="0" dirty="0" smtClean="0"/>
              <a:t>There were struggling readers who knew a lot about baseball.</a:t>
            </a:r>
          </a:p>
          <a:p>
            <a:pPr defTabSz="929579">
              <a:defRPr/>
            </a:pPr>
            <a:endParaRPr lang="en-US" b="0" baseline="0" dirty="0" smtClean="0"/>
          </a:p>
          <a:p>
            <a:pPr defTabSz="929579">
              <a:defRPr/>
            </a:pPr>
            <a:r>
              <a:rPr lang="en-US" b="1" baseline="0" dirty="0" smtClean="0"/>
              <a:t>Say: </a:t>
            </a:r>
            <a:r>
              <a:rPr lang="en-US" b="0" baseline="0" dirty="0" smtClean="0"/>
              <a:t>The students’ were then asked to read a passage about a baseball game and were tested on comprehension.  </a:t>
            </a:r>
          </a:p>
          <a:p>
            <a:pPr defTabSz="929579">
              <a:defRPr/>
            </a:pPr>
            <a:endParaRPr lang="en-US" b="0" baseline="0" dirty="0" smtClean="0"/>
          </a:p>
          <a:p>
            <a:pPr defTabSz="929579">
              <a:defRPr/>
            </a:pPr>
            <a:r>
              <a:rPr lang="en-US" b="1" baseline="0" dirty="0" smtClean="0"/>
              <a:t>Click to animate.  Struggling reader  with baseball cap will rise to equal good readers.  </a:t>
            </a:r>
          </a:p>
          <a:p>
            <a:pPr defTabSz="929579">
              <a:defRPr/>
            </a:pPr>
            <a:endParaRPr lang="en-US" b="1" baseline="0" dirty="0" smtClean="0"/>
          </a:p>
          <a:p>
            <a:pPr defTabSz="929579">
              <a:defRPr/>
            </a:pPr>
            <a:r>
              <a:rPr lang="en-US" b="1" baseline="0" dirty="0" smtClean="0"/>
              <a:t>Say: </a:t>
            </a:r>
            <a:r>
              <a:rPr lang="en-US" b="0" baseline="0" dirty="0" smtClean="0"/>
              <a:t>The researchers found that poor readers who knew more about baseball had comprehension almost equal to good readers who knew about baseball.</a:t>
            </a:r>
          </a:p>
          <a:p>
            <a:pPr defTabSz="929579">
              <a:defRPr/>
            </a:pPr>
            <a:endParaRPr lang="en-US" b="0" baseline="0" dirty="0" smtClean="0"/>
          </a:p>
          <a:p>
            <a:pPr defTabSz="929579">
              <a:defRPr/>
            </a:pPr>
            <a:r>
              <a:rPr lang="en-US" b="1" baseline="0" dirty="0" smtClean="0"/>
              <a:t>Click to animate.  Good reader without baseball cap will sink to equal struggling reader.  </a:t>
            </a:r>
            <a:r>
              <a:rPr lang="en-US" b="0" baseline="0" dirty="0" smtClean="0"/>
              <a:t>The good readers who didn’t know much about baseball struggled to comprehend the passage.  Their comprehension wasn’t much higher than the struggling readers who didn’t know much about baseball.</a:t>
            </a:r>
          </a:p>
          <a:p>
            <a:pPr defTabSz="929579">
              <a:defRPr/>
            </a:pPr>
            <a:endParaRPr lang="en-US" b="0" baseline="0" dirty="0" smtClean="0"/>
          </a:p>
          <a:p>
            <a:pPr defTabSz="929579">
              <a:defRPr/>
            </a:pPr>
            <a:r>
              <a:rPr lang="en-US" b="0" baseline="0" dirty="0" smtClean="0"/>
              <a:t>In other words, we can better understand a text that’s about something familiar than we can a text that’s unfamiliar – even if we’re struggling readers.</a:t>
            </a:r>
          </a:p>
          <a:p>
            <a:pPr defTabSz="929579">
              <a:defRPr/>
            </a:pPr>
            <a:endParaRPr lang="en-US" b="0" baseline="0" dirty="0" smtClean="0"/>
          </a:p>
          <a:p>
            <a:pPr defTabSz="929579">
              <a:defRPr/>
            </a:pPr>
            <a:endParaRPr lang="en-US" b="0"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 </a:t>
            </a:r>
            <a:r>
              <a:rPr lang="en-US" b="0" dirty="0" smtClean="0"/>
              <a:t>Occasionally, we may</a:t>
            </a:r>
            <a:r>
              <a:rPr lang="en-US" b="0" baseline="0" dirty="0" smtClean="0"/>
              <a:t> hear a teacher say, “My students don’t have background knowledge.”  ALL students, however, have background knowledge built on their life experiences.  Some background knowledge is academic in nature and relates to things they will learn in school.  A student who has been allowed to shop at the neighborhood store, for example, will have background knowledge for money and its uses.  This knowledge will help the student during math lessons.  A student who has never had such experiences may need to build the background knowledge from the ground up, and will find it more difficult.</a:t>
            </a:r>
          </a:p>
          <a:p>
            <a:endParaRPr lang="en-US" b="0" baseline="0" dirty="0" smtClean="0"/>
          </a:p>
          <a:p>
            <a:r>
              <a:rPr lang="en-US" b="0" baseline="0" dirty="0" smtClean="0"/>
              <a:t>Some background knowledge relates to non-academic concepts.  For example, a student might have well-developed background knowledge about soccer.  This may have some usefulness in school, but will be less-generally useful than background knowledge for using money.</a:t>
            </a:r>
            <a:endParaRPr lang="en-US" b="1" dirty="0" smtClean="0"/>
          </a:p>
          <a:p>
            <a:endParaRPr lang="en-US" b="0" dirty="0" smtClean="0"/>
          </a:p>
          <a:p>
            <a:pPr defTabSz="929579">
              <a:defRPr/>
            </a:pPr>
            <a:r>
              <a:rPr lang="en-US" dirty="0"/>
              <a:t>We need to get to know our students well so that we can understand what they have developed background knowledge of. Once we have this knowledge, will need to do two things to make our comprehension instruction work: we will need to either build NEW background knowledge or activate EXISTING background knowledge.</a:t>
            </a:r>
          </a:p>
          <a:p>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Say: </a:t>
            </a:r>
            <a:r>
              <a:rPr lang="en-US" b="0" dirty="0" smtClean="0"/>
              <a:t>What is the difference between building background knowledge and activating existing knowledge?</a:t>
            </a:r>
          </a:p>
          <a:p>
            <a:endParaRPr lang="en-US" b="0" dirty="0" smtClean="0"/>
          </a:p>
          <a:p>
            <a:r>
              <a:rPr lang="en-US" b="1" dirty="0" smtClean="0"/>
              <a:t>Click.</a:t>
            </a:r>
            <a:r>
              <a:rPr lang="en-US" b="1" baseline="0" dirty="0" smtClean="0"/>
              <a:t>  Say: </a:t>
            </a:r>
            <a:r>
              <a:rPr lang="en-US" b="0" baseline="0" dirty="0" smtClean="0"/>
              <a:t>We build background knowledge when our students have little knowledge of the topic of a story.  </a:t>
            </a:r>
          </a:p>
          <a:p>
            <a:endParaRPr lang="en-US" b="0" baseline="0" dirty="0" smtClean="0"/>
          </a:p>
          <a:p>
            <a:r>
              <a:rPr lang="en-US" b="1" baseline="0" dirty="0" smtClean="0"/>
              <a:t>Click.  Say: </a:t>
            </a:r>
            <a:r>
              <a:rPr lang="en-US" b="0" baseline="0" dirty="0" smtClean="0"/>
              <a:t>When our students have some knowledge of a topic, and we simply want to help them remember, we activate background knowledge.</a:t>
            </a:r>
          </a:p>
          <a:p>
            <a:endParaRPr lang="en-US" b="0" baseline="0" dirty="0" smtClean="0"/>
          </a:p>
          <a:p>
            <a:r>
              <a:rPr lang="en-US" b="1" baseline="0" dirty="0" smtClean="0"/>
              <a:t>Click.  Say: </a:t>
            </a:r>
            <a:r>
              <a:rPr lang="en-US" b="0" baseline="0" dirty="0" smtClean="0"/>
              <a:t>Building new background knowledge takes time.  Therefore, we must plan ahead.  We will begin one or two weeks before reading the selection.</a:t>
            </a:r>
          </a:p>
          <a:p>
            <a:endParaRPr lang="en-US" b="0" baseline="0" dirty="0" smtClean="0"/>
          </a:p>
          <a:p>
            <a:r>
              <a:rPr lang="en-US" b="1" baseline="0" dirty="0" smtClean="0"/>
              <a:t>Click.  Say: </a:t>
            </a:r>
            <a:r>
              <a:rPr lang="en-US" b="0" baseline="0" dirty="0" smtClean="0"/>
              <a:t>Activating background knowledge can take place just a few moments before we read.</a:t>
            </a:r>
          </a:p>
          <a:p>
            <a:endParaRPr lang="en-US" b="0" baseline="0" dirty="0" smtClean="0"/>
          </a:p>
          <a:p>
            <a:r>
              <a:rPr lang="en-US" b="1" baseline="0" dirty="0" smtClean="0"/>
              <a:t>Click.  Say: </a:t>
            </a:r>
            <a:r>
              <a:rPr lang="en-US" b="0" baseline="0" dirty="0" smtClean="0"/>
              <a:t>When building new background knowledge we must remember that a single exposure is not enough.  It takes 3-4 exposures to new information, no more than two days apart.</a:t>
            </a:r>
          </a:p>
          <a:p>
            <a:endParaRPr lang="en-US" b="0" baseline="0" dirty="0" smtClean="0"/>
          </a:p>
          <a:p>
            <a:r>
              <a:rPr lang="en-US" b="1" baseline="0" dirty="0" smtClean="0"/>
              <a:t>Click.  Say: </a:t>
            </a:r>
            <a:r>
              <a:rPr lang="en-US" b="0" baseline="0" dirty="0" smtClean="0"/>
              <a:t>Activating background knowledge should take only 2-10 minutes.  We don’t want to tell our students everything that will be in the story – we must leave some problem-solving for them.  Instead, we want to activate what is crucial to understanding.</a:t>
            </a:r>
          </a:p>
          <a:p>
            <a:endParaRPr lang="en-US" b="0" baseline="0" dirty="0" smtClean="0"/>
          </a:p>
          <a:p>
            <a:r>
              <a:rPr lang="en-US" b="0" baseline="0" dirty="0" smtClean="0"/>
              <a:t>Now we will look at each of these techniques separately.</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0"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userDrawn="1"/>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userDrawn="1"/>
        </p:nvPicPr>
        <p:blipFill>
          <a:blip r:embed="rId14" cstate="print"/>
          <a:stretch>
            <a:fillRect/>
          </a:stretch>
        </p:blipFill>
        <p:spPr>
          <a:xfrm>
            <a:off x="0" y="0"/>
            <a:ext cx="9144000" cy="819302"/>
          </a:xfrm>
          <a:prstGeom prst="rect">
            <a:avLst/>
          </a:prstGeom>
        </p:spPr>
      </p:pic>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2012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mazon.com/gp/product/images/058201736X/ref=dp_image_0?ie=UTF8&amp;n=283155&amp;s=book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73375"/>
            <a:ext cx="6629400" cy="1470025"/>
          </a:xfrm>
        </p:spPr>
        <p:txBody>
          <a:bodyPr/>
          <a:lstStyle/>
          <a:p>
            <a:r>
              <a:rPr lang="en-US" dirty="0" smtClean="0"/>
              <a:t>Making Connections</a:t>
            </a:r>
            <a:br>
              <a:rPr lang="en-US" dirty="0" smtClean="0"/>
            </a:br>
            <a:r>
              <a:rPr lang="en-US" sz="3200" dirty="0" smtClean="0"/>
              <a:t>Grades 3-5</a:t>
            </a:r>
            <a:endParaRPr lang="en-US" sz="3200" dirty="0"/>
          </a:p>
        </p:txBody>
      </p:sp>
      <p:pic>
        <p:nvPicPr>
          <p:cNvPr id="4" name="Picture 3" descr="Making connections.JPG"/>
          <p:cNvPicPr>
            <a:picLocks noChangeAspect="1"/>
          </p:cNvPicPr>
          <p:nvPr/>
        </p:nvPicPr>
        <p:blipFill>
          <a:blip r:embed="rId3" cstate="print"/>
          <a:stretch>
            <a:fillRect/>
          </a:stretch>
        </p:blipFill>
        <p:spPr>
          <a:xfrm>
            <a:off x="2667000" y="4343400"/>
            <a:ext cx="3962400" cy="2216943"/>
          </a:xfrm>
          <a:prstGeom prst="rect">
            <a:avLst/>
          </a:prstGeom>
          <a:ln w="9525">
            <a:solidFill>
              <a:schemeClr val="tx1"/>
            </a:solidFill>
          </a:ln>
          <a:effectLst>
            <a:outerShdw blurRad="50800" dist="38100" dir="2700000" algn="tl" rotWithShape="0">
              <a:prstClr val="black">
                <a:alpha val="40000"/>
              </a:prstClr>
            </a:outerShdw>
          </a:effectLst>
        </p:spPr>
      </p:pic>
      <p:pic>
        <p:nvPicPr>
          <p:cNvPr id="5" name="Picture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5882299"/>
            <a:ext cx="923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3586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Building Background Knowledge</a:t>
            </a:r>
            <a:endParaRPr lang="en-US" sz="4000" dirty="0"/>
          </a:p>
        </p:txBody>
      </p:sp>
      <p:sp>
        <p:nvSpPr>
          <p:cNvPr id="5" name="Content Placeholder 4"/>
          <p:cNvSpPr>
            <a:spLocks noGrp="1"/>
          </p:cNvSpPr>
          <p:nvPr>
            <p:ph idx="1"/>
          </p:nvPr>
        </p:nvSpPr>
        <p:spPr/>
        <p:txBody>
          <a:bodyPr>
            <a:normAutofit lnSpcReduction="10000"/>
          </a:bodyPr>
          <a:lstStyle/>
          <a:p>
            <a:pPr>
              <a:lnSpc>
                <a:spcPct val="110000"/>
              </a:lnSpc>
              <a:spcBef>
                <a:spcPts val="0"/>
              </a:spcBef>
            </a:pPr>
            <a:r>
              <a:rPr lang="en-US" dirty="0" smtClean="0"/>
              <a:t>When beginning a new unit or topic of study, assess what students do/do not know. </a:t>
            </a:r>
            <a:r>
              <a:rPr lang="en-US" sz="2000" dirty="0" smtClean="0"/>
              <a:t>(</a:t>
            </a:r>
            <a:r>
              <a:rPr lang="en-US" sz="2000" dirty="0" err="1" smtClean="0"/>
              <a:t>Wilhem</a:t>
            </a:r>
            <a:r>
              <a:rPr lang="en-US" sz="2000" dirty="0" smtClean="0"/>
              <a:t>, 2004)</a:t>
            </a:r>
          </a:p>
          <a:p>
            <a:endParaRPr lang="en-US" sz="2000" dirty="0" smtClean="0"/>
          </a:p>
          <a:p>
            <a:r>
              <a:rPr lang="en-US" dirty="0" smtClean="0"/>
              <a:t>Pre-read selections to determine knowledge that is essential for understanding unit texts.</a:t>
            </a:r>
          </a:p>
          <a:p>
            <a:endParaRPr lang="en-US" sz="2000" dirty="0" smtClean="0"/>
          </a:p>
          <a:p>
            <a:r>
              <a:rPr lang="en-US" dirty="0" smtClean="0"/>
              <a:t>Plan “virtual experiences” to build students’ knowledge. </a:t>
            </a:r>
            <a:r>
              <a:rPr lang="en-US" sz="2000" dirty="0" smtClean="0"/>
              <a:t>(</a:t>
            </a:r>
            <a:r>
              <a:rPr lang="en-US" sz="2000" dirty="0" err="1" smtClean="0"/>
              <a:t>Marzano</a:t>
            </a:r>
            <a:r>
              <a:rPr lang="en-US" sz="2000" dirty="0" smtClean="0"/>
              <a:t>, 2004)</a:t>
            </a:r>
          </a:p>
          <a:p>
            <a:endParaRPr lang="en-US" dirty="0"/>
          </a:p>
        </p:txBody>
      </p:sp>
      <p:sp>
        <p:nvSpPr>
          <p:cNvPr id="7"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416622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Building Background Knowledge</a:t>
            </a:r>
            <a:endParaRPr lang="en-US" dirty="0"/>
          </a:p>
        </p:txBody>
      </p:sp>
      <p:pic>
        <p:nvPicPr>
          <p:cNvPr id="1026" name="Picture 2"/>
          <p:cNvPicPr>
            <a:picLocks noChangeAspect="1" noChangeArrowheads="1"/>
          </p:cNvPicPr>
          <p:nvPr/>
        </p:nvPicPr>
        <p:blipFill>
          <a:blip r:embed="rId3"/>
          <a:srcRect/>
          <a:stretch>
            <a:fillRect/>
          </a:stretch>
        </p:blipFill>
        <p:spPr bwMode="auto">
          <a:xfrm rot="21179999">
            <a:off x="1744455" y="2039536"/>
            <a:ext cx="2852578" cy="4062252"/>
          </a:xfrm>
          <a:prstGeom prst="rect">
            <a:avLst/>
          </a:prstGeom>
          <a:ln w="9525">
            <a:solidFill>
              <a:schemeClr val="tx1"/>
            </a:solid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srcRect/>
          <a:stretch>
            <a:fillRect/>
          </a:stretch>
        </p:blipFill>
        <p:spPr bwMode="auto">
          <a:xfrm rot="1020066">
            <a:off x="4901500" y="2244847"/>
            <a:ext cx="2871056" cy="4033347"/>
          </a:xfrm>
          <a:prstGeom prst="rect">
            <a:avLst/>
          </a:prstGeom>
          <a:ln>
            <a:solidFill>
              <a:schemeClr val="accent1"/>
            </a:solid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334046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1169648">
            <a:off x="1572684" y="2706686"/>
            <a:ext cx="6965538" cy="3620243"/>
          </a:xfrm>
          <a:prstGeom prst="rect">
            <a:avLst/>
          </a:prstGeom>
          <a:noFill/>
          <a:ln w="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200" b="1" kern="1200" dirty="0" smtClean="0">
                <a:solidFill>
                  <a:schemeClr val="tx1"/>
                </a:solidFill>
                <a:latin typeface="Calibri"/>
              </a:rPr>
              <a:t>Week prior to </a:t>
            </a:r>
            <a:r>
              <a:rPr lang="en-US" sz="2200" b="1" dirty="0" smtClean="0">
                <a:solidFill>
                  <a:schemeClr val="tx1"/>
                </a:solidFill>
                <a:latin typeface="Calibri"/>
              </a:rPr>
              <a:t>reading</a:t>
            </a:r>
            <a:r>
              <a:rPr lang="en-US" sz="2200" b="1" kern="1200" dirty="0" smtClean="0">
                <a:solidFill>
                  <a:schemeClr val="tx1"/>
                </a:solidFill>
                <a:latin typeface="Calibri"/>
              </a:rPr>
              <a:t>: </a:t>
            </a:r>
          </a:p>
          <a:p>
            <a:pPr algn="l" rtl="0"/>
            <a:endParaRPr lang="en-US" sz="1200" kern="1200" dirty="0" smtClean="0">
              <a:solidFill>
                <a:schemeClr val="tx1"/>
              </a:solidFill>
              <a:latin typeface="Calibri"/>
            </a:endParaRPr>
          </a:p>
          <a:p>
            <a:pPr algn="l" rtl="0">
              <a:spcAft>
                <a:spcPts val="600"/>
              </a:spcAft>
            </a:pPr>
            <a:r>
              <a:rPr lang="en-US" sz="2200" b="1" dirty="0" smtClean="0">
                <a:solidFill>
                  <a:schemeClr val="tx1"/>
                </a:solidFill>
                <a:latin typeface="Calibri"/>
              </a:rPr>
              <a:t>Monday: </a:t>
            </a:r>
            <a:r>
              <a:rPr lang="en-US" sz="2200" dirty="0">
                <a:solidFill>
                  <a:schemeClr val="tx1"/>
                </a:solidFill>
                <a:latin typeface="Calibri"/>
              </a:rPr>
              <a:t>R</a:t>
            </a:r>
            <a:r>
              <a:rPr lang="en-US" sz="2200" kern="1200" dirty="0" smtClean="0">
                <a:solidFill>
                  <a:schemeClr val="tx1"/>
                </a:solidFill>
                <a:latin typeface="Calibri"/>
              </a:rPr>
              <a:t>ead aloud a short article from social studies text about Native American reservations.  </a:t>
            </a:r>
          </a:p>
          <a:p>
            <a:pPr algn="l" rtl="0">
              <a:spcAft>
                <a:spcPts val="600"/>
              </a:spcAft>
            </a:pPr>
            <a:r>
              <a:rPr lang="en-US" sz="2200" b="1" dirty="0" smtClean="0">
                <a:solidFill>
                  <a:schemeClr val="tx1"/>
                </a:solidFill>
                <a:latin typeface="Calibri"/>
              </a:rPr>
              <a:t>Tuesday: </a:t>
            </a:r>
            <a:r>
              <a:rPr lang="en-US" sz="2200" kern="1200" dirty="0" smtClean="0">
                <a:solidFill>
                  <a:schemeClr val="tx1"/>
                </a:solidFill>
                <a:latin typeface="Calibri"/>
              </a:rPr>
              <a:t>Point </a:t>
            </a:r>
            <a:r>
              <a:rPr lang="en-US" sz="2200" kern="1200" dirty="0">
                <a:solidFill>
                  <a:schemeClr val="tx1"/>
                </a:solidFill>
                <a:latin typeface="Calibri"/>
              </a:rPr>
              <a:t>out Shoshone reservation on map.  </a:t>
            </a:r>
            <a:r>
              <a:rPr lang="en-US" sz="2200" kern="1200" dirty="0" smtClean="0">
                <a:solidFill>
                  <a:schemeClr val="tx1"/>
                </a:solidFill>
                <a:latin typeface="Calibri"/>
              </a:rPr>
              <a:t>Discuss Wyoming climate.</a:t>
            </a:r>
          </a:p>
          <a:p>
            <a:pPr algn="l" rtl="0">
              <a:spcAft>
                <a:spcPts val="600"/>
              </a:spcAft>
            </a:pPr>
            <a:r>
              <a:rPr lang="en-US" sz="2200" b="1" dirty="0" smtClean="0">
                <a:solidFill>
                  <a:schemeClr val="tx1"/>
                </a:solidFill>
                <a:latin typeface="Calibri"/>
              </a:rPr>
              <a:t>Wednesday: </a:t>
            </a:r>
            <a:r>
              <a:rPr lang="en-US" sz="2200" dirty="0" smtClean="0">
                <a:solidFill>
                  <a:schemeClr val="tx1"/>
                </a:solidFill>
                <a:latin typeface="Calibri"/>
              </a:rPr>
              <a:t>PowerPoint slide show on Wyoming wildlife, including mountain lions and coyotes.</a:t>
            </a:r>
            <a:r>
              <a:rPr lang="en-US" sz="2200" kern="1200" dirty="0" smtClean="0">
                <a:solidFill>
                  <a:schemeClr val="tx1"/>
                </a:solidFill>
                <a:latin typeface="Calibri"/>
              </a:rPr>
              <a:t>.</a:t>
            </a:r>
          </a:p>
          <a:p>
            <a:pPr algn="l" rtl="0">
              <a:spcAft>
                <a:spcPts val="600"/>
              </a:spcAft>
            </a:pPr>
            <a:r>
              <a:rPr lang="en-US" sz="2200" b="1" dirty="0" smtClean="0">
                <a:solidFill>
                  <a:schemeClr val="tx1"/>
                </a:solidFill>
                <a:latin typeface="Calibri"/>
              </a:rPr>
              <a:t>Friday: </a:t>
            </a:r>
            <a:r>
              <a:rPr lang="en-US" sz="2200" dirty="0" smtClean="0">
                <a:solidFill>
                  <a:schemeClr val="tx1"/>
                </a:solidFill>
                <a:latin typeface="Calibri"/>
              </a:rPr>
              <a:t>Quick review  of what we have learned about Wyoming/ Shoshone Reservation</a:t>
            </a:r>
            <a:r>
              <a:rPr lang="en-US" sz="2200" kern="1200" dirty="0" smtClean="0">
                <a:solidFill>
                  <a:schemeClr val="tx1"/>
                </a:solidFill>
                <a:latin typeface="Calibri"/>
              </a:rPr>
              <a:t>.</a:t>
            </a:r>
          </a:p>
        </p:txBody>
      </p:sp>
      <p:sp>
        <p:nvSpPr>
          <p:cNvPr id="4" name="TextBox 3"/>
          <p:cNvSpPr txBox="1"/>
          <p:nvPr/>
        </p:nvSpPr>
        <p:spPr>
          <a:xfrm>
            <a:off x="533400" y="990600"/>
            <a:ext cx="8382000" cy="1815882"/>
          </a:xfrm>
          <a:prstGeom prst="rect">
            <a:avLst/>
          </a:prstGeom>
          <a:noFill/>
        </p:spPr>
        <p:txBody>
          <a:bodyPr wrap="square" rtlCol="0">
            <a:spAutoFit/>
          </a:bodyPr>
          <a:lstStyle/>
          <a:p>
            <a:pPr>
              <a:buNone/>
            </a:pPr>
            <a:r>
              <a:rPr lang="en-US" sz="2800" dirty="0"/>
              <a:t>For new information to become part of memory students need:</a:t>
            </a:r>
          </a:p>
          <a:p>
            <a:pPr>
              <a:buFont typeface="Arial" pitchFamily="34" charset="0"/>
              <a:buChar char="•"/>
            </a:pPr>
            <a:r>
              <a:rPr lang="en-US" sz="2800" dirty="0"/>
              <a:t>3-4 exposures</a:t>
            </a:r>
          </a:p>
          <a:p>
            <a:pPr>
              <a:buFont typeface="Arial" pitchFamily="34" charset="0"/>
              <a:buChar char="•"/>
            </a:pPr>
            <a:r>
              <a:rPr lang="en-US" sz="2800" dirty="0"/>
              <a:t>No more than 2 days apart</a:t>
            </a:r>
          </a:p>
        </p:txBody>
      </p:sp>
      <p:sp>
        <p:nvSpPr>
          <p:cNvPr id="5" name="TextBox 4"/>
          <p:cNvSpPr txBox="1"/>
          <p:nvPr/>
        </p:nvSpPr>
        <p:spPr>
          <a:xfrm>
            <a:off x="6477000" y="6248400"/>
            <a:ext cx="1981200" cy="369332"/>
          </a:xfrm>
          <a:prstGeom prst="rect">
            <a:avLst/>
          </a:prstGeom>
          <a:noFill/>
        </p:spPr>
        <p:txBody>
          <a:bodyPr wrap="square" rtlCol="0">
            <a:spAutoFit/>
          </a:bodyPr>
          <a:lstStyle/>
          <a:p>
            <a:r>
              <a:rPr lang="en-US" dirty="0"/>
              <a:t>(</a:t>
            </a:r>
            <a:r>
              <a:rPr lang="en-US" dirty="0" err="1"/>
              <a:t>Nuthall</a:t>
            </a:r>
            <a:r>
              <a:rPr lang="en-US" dirty="0"/>
              <a:t>, 1999).</a:t>
            </a:r>
          </a:p>
        </p:txBody>
      </p:sp>
      <p:sp>
        <p:nvSpPr>
          <p:cNvPr id="8" name="Footer Placeholder 4"/>
          <p:cNvSpPr>
            <a:spLocks noGrp="1"/>
          </p:cNvSpPr>
          <p:nvPr>
            <p:ph type="ftr" sz="quarter" idx="3"/>
          </p:nvPr>
        </p:nvSpPr>
        <p:spPr>
          <a:xfrm>
            <a:off x="1905000" y="65532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117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Activating Background Knowledge</a:t>
            </a:r>
            <a:endParaRPr lang="en-US" dirty="0"/>
          </a:p>
        </p:txBody>
      </p:sp>
      <p:sp>
        <p:nvSpPr>
          <p:cNvPr id="3" name="Content Placeholder 2"/>
          <p:cNvSpPr>
            <a:spLocks noGrp="1"/>
          </p:cNvSpPr>
          <p:nvPr>
            <p:ph idx="1"/>
          </p:nvPr>
        </p:nvSpPr>
        <p:spPr>
          <a:xfrm>
            <a:off x="304800" y="1905000"/>
            <a:ext cx="8534400" cy="4876800"/>
          </a:xfrm>
        </p:spPr>
        <p:txBody>
          <a:bodyPr/>
          <a:lstStyle/>
          <a:p>
            <a:r>
              <a:rPr lang="en-US" dirty="0" smtClean="0"/>
              <a:t>Activating background knowledge should take just a few moments.</a:t>
            </a:r>
          </a:p>
          <a:p>
            <a:pPr>
              <a:buNone/>
            </a:pPr>
            <a:endParaRPr lang="en-US" sz="1000" dirty="0" smtClean="0"/>
          </a:p>
          <a:p>
            <a:r>
              <a:rPr lang="en-US" dirty="0" smtClean="0"/>
              <a:t>We should activate background knowledge that is crucial to understanding the text.</a:t>
            </a:r>
          </a:p>
          <a:p>
            <a:pPr>
              <a:buNone/>
            </a:pPr>
            <a:endParaRPr lang="en-US" sz="1000" dirty="0" smtClean="0"/>
          </a:p>
          <a:p>
            <a:r>
              <a:rPr lang="en-US" dirty="0" smtClean="0"/>
              <a:t>The background knowledge we activate should be linked to our purpose for reading.</a:t>
            </a:r>
            <a:endParaRPr lang="en-US" dirty="0"/>
          </a:p>
        </p:txBody>
      </p:sp>
      <p:sp>
        <p:nvSpPr>
          <p:cNvPr id="6"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95637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Why Should We Teach</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14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745942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lnSpc>
                <a:spcPct val="70000"/>
              </a:lnSpc>
              <a:defRPr/>
            </a:pPr>
            <a:r>
              <a:rPr lang="en-US" dirty="0" smtClean="0"/>
              <a:t>Making Connections</a:t>
            </a:r>
            <a:endParaRPr lang="en-US" dirty="0"/>
          </a:p>
        </p:txBody>
      </p:sp>
      <p:sp>
        <p:nvSpPr>
          <p:cNvPr id="67587" name="Content Placeholder 2"/>
          <p:cNvSpPr>
            <a:spLocks noGrp="1"/>
          </p:cNvSpPr>
          <p:nvPr>
            <p:ph idx="1"/>
          </p:nvPr>
        </p:nvSpPr>
        <p:spPr>
          <a:prstGeom prst="rect">
            <a:avLst/>
          </a:prstGeom>
        </p:spPr>
        <p:txBody>
          <a:bodyPr/>
          <a:lstStyle/>
          <a:p>
            <a:pPr eaLnBrk="1" hangingPunct="1">
              <a:buFont typeface="Arial" charset="0"/>
              <a:buNone/>
            </a:pPr>
            <a:r>
              <a:rPr lang="en-US" sz="2000" dirty="0" smtClean="0"/>
              <a:t>	</a:t>
            </a:r>
            <a:r>
              <a:rPr lang="en-US" sz="5100" dirty="0" smtClean="0"/>
              <a:t>	</a:t>
            </a:r>
          </a:p>
          <a:p>
            <a:pPr eaLnBrk="1" hangingPunct="1">
              <a:buFont typeface="Arial" charset="0"/>
              <a:buNone/>
            </a:pPr>
            <a:endParaRPr lang="en-US" dirty="0" smtClean="0"/>
          </a:p>
          <a:p>
            <a:pPr eaLnBrk="1" hangingPunct="1">
              <a:buNone/>
            </a:pPr>
            <a:endParaRPr lang="en-US" dirty="0" smtClean="0"/>
          </a:p>
        </p:txBody>
      </p:sp>
      <p:sp>
        <p:nvSpPr>
          <p:cNvPr id="4" name="TextBox 3"/>
          <p:cNvSpPr txBox="1"/>
          <p:nvPr/>
        </p:nvSpPr>
        <p:spPr>
          <a:xfrm>
            <a:off x="838200" y="2070080"/>
            <a:ext cx="7162800" cy="4247317"/>
          </a:xfrm>
          <a:prstGeom prst="rect">
            <a:avLst/>
          </a:prstGeom>
          <a:noFill/>
        </p:spPr>
        <p:txBody>
          <a:bodyPr wrap="square" rtlCol="0">
            <a:spAutoFit/>
          </a:bodyPr>
          <a:lstStyle/>
          <a:p>
            <a:r>
              <a:rPr lang="en-US" sz="3000" dirty="0" smtClean="0"/>
              <a:t>“We are turning out lots of superficial readers.  They look and sound competent. They read smoothly and retell what they’ve read with some detail, but they are unable to go further – to discuss why characters behave as they do, to give a concise summary, to discuss the theme or big ideas, to talk about the author’s purpose.” </a:t>
            </a:r>
            <a:r>
              <a:rPr lang="en-US" sz="3000" dirty="0"/>
              <a:t> </a:t>
            </a:r>
            <a:r>
              <a:rPr lang="en-US" sz="3000" dirty="0" smtClean="0"/>
              <a:t>                              					</a:t>
            </a:r>
            <a:r>
              <a:rPr lang="en-US" sz="2000" dirty="0" smtClean="0"/>
              <a:t>           (</a:t>
            </a:r>
            <a:r>
              <a:rPr lang="en-US" sz="2000" dirty="0" err="1" smtClean="0"/>
              <a:t>Routman</a:t>
            </a:r>
            <a:r>
              <a:rPr lang="en-US" sz="2000" dirty="0" smtClean="0"/>
              <a:t>, 2003)</a:t>
            </a:r>
            <a:endParaRPr lang="en-US" sz="2000" dirty="0"/>
          </a:p>
        </p:txBody>
      </p:sp>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9114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Making Connections?</a:t>
            </a:r>
            <a:endParaRPr lang="en-US" dirty="0"/>
          </a:p>
        </p:txBody>
      </p:sp>
      <p:sp>
        <p:nvSpPr>
          <p:cNvPr id="3" name="Content Placeholder 2"/>
          <p:cNvSpPr>
            <a:spLocks noGrp="1"/>
          </p:cNvSpPr>
          <p:nvPr>
            <p:ph idx="1"/>
          </p:nvPr>
        </p:nvSpPr>
        <p:spPr>
          <a:xfrm>
            <a:off x="457200" y="1905000"/>
            <a:ext cx="8229600" cy="4648200"/>
          </a:xfrm>
        </p:spPr>
        <p:txBody>
          <a:bodyPr>
            <a:normAutofit fontScale="25000" lnSpcReduction="20000"/>
          </a:bodyPr>
          <a:lstStyle/>
          <a:p>
            <a:pPr>
              <a:buNone/>
            </a:pPr>
            <a:r>
              <a:rPr lang="en-US" sz="12000" dirty="0" smtClean="0"/>
              <a:t>Connections help readers: </a:t>
            </a:r>
          </a:p>
          <a:p>
            <a:r>
              <a:rPr lang="en-US" sz="12000" dirty="0" smtClean="0"/>
              <a:t>Relate to characters</a:t>
            </a:r>
          </a:p>
          <a:p>
            <a:r>
              <a:rPr lang="en-US" sz="12000" dirty="0" smtClean="0"/>
              <a:t>Visualize</a:t>
            </a:r>
          </a:p>
          <a:p>
            <a:r>
              <a:rPr lang="en-US" sz="12000" dirty="0" smtClean="0"/>
              <a:t>Avoid boredom</a:t>
            </a:r>
          </a:p>
          <a:p>
            <a:r>
              <a:rPr lang="en-US" sz="12000" dirty="0" smtClean="0"/>
              <a:t>Pay attention</a:t>
            </a:r>
          </a:p>
          <a:p>
            <a:r>
              <a:rPr lang="en-US" sz="12000" dirty="0" smtClean="0"/>
              <a:t>Listen to others</a:t>
            </a:r>
          </a:p>
          <a:p>
            <a:r>
              <a:rPr lang="en-US" sz="12000" dirty="0" smtClean="0"/>
              <a:t>Read actively</a:t>
            </a:r>
          </a:p>
          <a:p>
            <a:r>
              <a:rPr lang="en-US" sz="12000" dirty="0" smtClean="0"/>
              <a:t>Remember what they read</a:t>
            </a:r>
          </a:p>
          <a:p>
            <a:r>
              <a:rPr lang="en-US" sz="12000" dirty="0" smtClean="0"/>
              <a:t>Ask questions</a:t>
            </a:r>
            <a:endParaRPr lang="en-US" sz="8000" dirty="0" smtClean="0"/>
          </a:p>
          <a:p>
            <a:pPr lvl="8">
              <a:buNone/>
            </a:pPr>
            <a:r>
              <a:rPr lang="en-US" sz="8000" dirty="0" smtClean="0"/>
              <a:t>                                             (</a:t>
            </a:r>
            <a:r>
              <a:rPr lang="en-US" sz="8000" dirty="0" err="1" smtClean="0"/>
              <a:t>Tovani</a:t>
            </a:r>
            <a:r>
              <a:rPr lang="en-US" sz="8000" dirty="0" smtClean="0"/>
              <a:t>, 2000)</a:t>
            </a:r>
          </a:p>
          <a:p>
            <a:pPr>
              <a:buNone/>
            </a:pPr>
            <a:endParaRPr lang="en-US" dirty="0"/>
          </a:p>
        </p:txBody>
      </p:sp>
      <p:sp>
        <p:nvSpPr>
          <p:cNvPr id="6"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835357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953000"/>
          </a:xfrm>
        </p:spPr>
        <p:txBody>
          <a:bodyPr>
            <a:noAutofit/>
          </a:bodyPr>
          <a:lstStyle/>
          <a:p>
            <a:pPr>
              <a:buNone/>
            </a:pPr>
            <a:r>
              <a:rPr lang="en-US" sz="2600" dirty="0" smtClean="0"/>
              <a:t>Students are expected to:</a:t>
            </a:r>
          </a:p>
          <a:p>
            <a:r>
              <a:rPr lang="en-US" sz="2100" dirty="0" smtClean="0"/>
              <a:t>3.5(B): compare and contrast the settings in myths and traditional folktales.</a:t>
            </a:r>
          </a:p>
          <a:p>
            <a:r>
              <a:rPr lang="en-US" sz="2100" dirty="0" smtClean="0"/>
              <a:t>4.3(B): compare and contrast the adventures or exploits of characters (e.g. the trickster) in traditional and classical literature.</a:t>
            </a:r>
          </a:p>
          <a:p>
            <a:r>
              <a:rPr lang="en-US" sz="2100" dirty="0" smtClean="0"/>
              <a:t>5.11(E): synthesize and make logical connections between ideas within a text and across two or three texts representing similar or different genres.</a:t>
            </a:r>
          </a:p>
          <a:p>
            <a:r>
              <a:rPr lang="en-US" sz="2100" dirty="0" smtClean="0"/>
              <a:t>Figure 19(C): monitor and adjust comprehension (e.g., using background knowledge …);</a:t>
            </a:r>
          </a:p>
          <a:p>
            <a:r>
              <a:rPr lang="en-US" sz="2100" dirty="0" smtClean="0"/>
              <a:t>Figure 19(F): make connections (e.g., thematic links, author analysis) between literacy and informational texts with similar ideas and provide textual evidence.</a:t>
            </a:r>
          </a:p>
        </p:txBody>
      </p:sp>
      <p:sp>
        <p:nvSpPr>
          <p:cNvPr id="4" name="Title 1"/>
          <p:cNvSpPr>
            <a:spLocks noGrp="1"/>
          </p:cNvSpPr>
          <p:nvPr>
            <p:ph type="title"/>
          </p:nvPr>
        </p:nvSpPr>
        <p:spPr/>
        <p:txBody>
          <a:bodyPr>
            <a:noAutofit/>
          </a:bodyPr>
          <a:lstStyle/>
          <a:p>
            <a:r>
              <a:rPr lang="en-US" dirty="0" smtClean="0"/>
              <a:t>Why Teach Making Connections?</a:t>
            </a:r>
            <a:endParaRPr lang="en-US" dirty="0"/>
          </a:p>
        </p:txBody>
      </p:sp>
      <p:sp>
        <p:nvSpPr>
          <p:cNvPr id="8" name="Footer Placeholder 4"/>
          <p:cNvSpPr>
            <a:spLocks noGrp="1"/>
          </p:cNvSpPr>
          <p:nvPr>
            <p:ph type="ftr" sz="quarter" idx="3"/>
          </p:nvPr>
        </p:nvSpPr>
        <p:spPr>
          <a:xfrm>
            <a:off x="1905000" y="6553200"/>
            <a:ext cx="5181600" cy="228600"/>
          </a:xfrm>
        </p:spPr>
        <p:txBody>
          <a:bodyPr/>
          <a:lstStyle/>
          <a:p>
            <a:r>
              <a:rPr lang="en-US" dirty="0" smtClean="0"/>
              <a:t>© 2013 Texas Education Agency / The University of Texas System</a:t>
            </a:r>
            <a:endParaRPr lang="en-US" dirty="0"/>
          </a:p>
        </p:txBody>
      </p:sp>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24800" y="916781"/>
            <a:ext cx="1219200" cy="1214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070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7459"/>
            <a:ext cx="8686800" cy="860762"/>
          </a:xfrm>
        </p:spPr>
        <p:txBody>
          <a:bodyPr/>
          <a:lstStyle/>
          <a:p>
            <a:r>
              <a:rPr lang="en-US" dirty="0"/>
              <a:t>Why Teach Making Connections?</a:t>
            </a:r>
          </a:p>
        </p:txBody>
      </p:sp>
      <p:sp>
        <p:nvSpPr>
          <p:cNvPr id="4" name="Slide Number Placeholder 3"/>
          <p:cNvSpPr>
            <a:spLocks noGrp="1"/>
          </p:cNvSpPr>
          <p:nvPr>
            <p:ph type="sldNum" sz="quarter" idx="12"/>
          </p:nvPr>
        </p:nvSpPr>
        <p:spPr/>
        <p:txBody>
          <a:bodyPr/>
          <a:lstStyle/>
          <a:p>
            <a:fld id="{7B44EE3B-371E-4108-AA03-CAAD196CADCD}" type="slidenum">
              <a:rPr lang="en-US" smtClean="0"/>
              <a:pPr/>
              <a:t>18</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457200" y="1828800"/>
            <a:ext cx="8077200" cy="3970318"/>
          </a:xfrm>
          <a:prstGeom prst="rect">
            <a:avLst/>
          </a:prstGeom>
          <a:noFill/>
        </p:spPr>
        <p:txBody>
          <a:bodyPr wrap="square" rtlCol="0">
            <a:spAutoFit/>
          </a:bodyPr>
          <a:lstStyle/>
          <a:p>
            <a:r>
              <a:rPr lang="en-US" sz="2800" dirty="0"/>
              <a:t>Improving comprehension instruction for ELLs includes:</a:t>
            </a:r>
          </a:p>
          <a:p>
            <a:pPr marL="285750" indent="-285750">
              <a:spcAft>
                <a:spcPts val="1200"/>
              </a:spcAft>
              <a:buFont typeface="Arial" pitchFamily="34" charset="0"/>
              <a:buChar char="•"/>
            </a:pPr>
            <a:r>
              <a:rPr lang="en-US" sz="2200" dirty="0" smtClean="0"/>
              <a:t>Actively engaging students in monitoring, carefully selecting strategies, and reflecting on use of strategies.</a:t>
            </a:r>
          </a:p>
          <a:p>
            <a:pPr marL="285750" indent="-285750">
              <a:spcAft>
                <a:spcPts val="1200"/>
              </a:spcAft>
              <a:buFont typeface="Arial" pitchFamily="34" charset="0"/>
              <a:buChar char="•"/>
            </a:pPr>
            <a:r>
              <a:rPr lang="en-US" sz="2200" dirty="0" smtClean="0"/>
              <a:t>Helping students to understand how to adjust for the type of text being read, the purpose for the reading, and the format of the content.</a:t>
            </a:r>
          </a:p>
          <a:p>
            <a:pPr marL="285750" indent="-285750">
              <a:spcAft>
                <a:spcPts val="1200"/>
              </a:spcAft>
              <a:buFont typeface="Arial" pitchFamily="34" charset="0"/>
              <a:buChar char="•"/>
            </a:pPr>
            <a:r>
              <a:rPr lang="en-US" sz="2200" dirty="0" smtClean="0"/>
              <a:t>Alignment of comprehension instruction across the curriculum so students have opportunities to transfer and adapt strategies to new contexts.</a:t>
            </a:r>
            <a:endParaRPr lang="en-US" sz="2200" dirty="0"/>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857458"/>
            <a:ext cx="1600200" cy="1077407"/>
          </a:xfrm>
          <a:prstGeom prst="rect">
            <a:avLst/>
          </a:prstGeom>
        </p:spPr>
      </p:pic>
      <p:sp>
        <p:nvSpPr>
          <p:cNvPr id="7" name="TextBox 6"/>
          <p:cNvSpPr txBox="1"/>
          <p:nvPr/>
        </p:nvSpPr>
        <p:spPr>
          <a:xfrm>
            <a:off x="609600" y="5816025"/>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Tree>
    <p:extLst>
      <p:ext uri="{BB962C8B-B14F-4D97-AF65-F5344CB8AC3E}">
        <p14:creationId xmlns="" xmlns:p14="http://schemas.microsoft.com/office/powerpoint/2010/main" val="3128378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How Do You Teach</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19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69212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6" name="Picture 2"/>
          <p:cNvPicPr>
            <a:picLocks noChangeAspect="1" noChangeArrowheads="1"/>
          </p:cNvPicPr>
          <p:nvPr/>
        </p:nvPicPr>
        <p:blipFill rotWithShape="1">
          <a:blip r:embed="rId3">
            <a:duotone>
              <a:prstClr val="black"/>
              <a:schemeClr val="accent4">
                <a:lumMod val="40000"/>
                <a:lumOff val="60000"/>
                <a:tint val="45000"/>
                <a:satMod val="400000"/>
              </a:schemeClr>
            </a:duotone>
            <a:extLst>
              <a:ext uri="{28A0092B-C50C-407E-A947-70E740481C1C}">
                <a14:useLocalDpi xmlns="" xmlns:a14="http://schemas.microsoft.com/office/drawing/2010/main" val="0"/>
              </a:ext>
            </a:extLst>
          </a:blip>
          <a:srcRect b="17345"/>
          <a:stretch/>
        </p:blipFill>
        <p:spPr bwMode="auto">
          <a:xfrm>
            <a:off x="2819400" y="1844157"/>
            <a:ext cx="3429000" cy="45151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6" name="Text Box 2"/>
          <p:cNvSpPr txBox="1">
            <a:spLocks noChangeArrowheads="1"/>
          </p:cNvSpPr>
          <p:nvPr/>
        </p:nvSpPr>
        <p:spPr bwMode="auto">
          <a:xfrm>
            <a:off x="3392954" y="3581400"/>
            <a:ext cx="2169645" cy="46166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a:effectLst/>
                <a:latin typeface="Arial" pitchFamily="34" charset="0"/>
                <a:ea typeface="Calibri"/>
                <a:cs typeface="Arial" pitchFamily="34" charset="0"/>
              </a:rPr>
              <a:t>Activate/build </a:t>
            </a:r>
            <a:endParaRPr lang="en-US" sz="1200" b="1" dirty="0" smtClean="0">
              <a:effectLst/>
              <a:latin typeface="Arial" pitchFamily="34" charset="0"/>
              <a:ea typeface="Calibri"/>
              <a:cs typeface="Arial" pitchFamily="34" charset="0"/>
            </a:endParaRPr>
          </a:p>
          <a:p>
            <a:pPr marL="0" marR="0">
              <a:spcBef>
                <a:spcPts val="0"/>
              </a:spcBef>
              <a:spcAft>
                <a:spcPts val="0"/>
              </a:spcAft>
            </a:pPr>
            <a:r>
              <a:rPr lang="en-US" sz="1200" b="1" dirty="0">
                <a:latin typeface="Arial" pitchFamily="34" charset="0"/>
                <a:ea typeface="Calibri"/>
                <a:cs typeface="Arial" pitchFamily="34" charset="0"/>
              </a:rPr>
              <a:t>b</a:t>
            </a:r>
            <a:r>
              <a:rPr lang="en-US" sz="1200" b="1" dirty="0" smtClean="0">
                <a:effectLst/>
                <a:latin typeface="Arial" pitchFamily="34" charset="0"/>
                <a:ea typeface="Calibri"/>
                <a:cs typeface="Arial" pitchFamily="34" charset="0"/>
              </a:rPr>
              <a:t>ackground knowledge</a:t>
            </a:r>
            <a:endParaRPr lang="en-US" sz="1200" b="1" dirty="0">
              <a:effectLst/>
              <a:latin typeface="Arial" pitchFamily="34" charset="0"/>
              <a:ea typeface="Calibri"/>
              <a:cs typeface="Arial" pitchFamily="34" charset="0"/>
            </a:endParaRPr>
          </a:p>
        </p:txBody>
      </p:sp>
      <p:sp>
        <p:nvSpPr>
          <p:cNvPr id="7" name="Text Box 2"/>
          <p:cNvSpPr txBox="1">
            <a:spLocks noChangeArrowheads="1"/>
          </p:cNvSpPr>
          <p:nvPr/>
        </p:nvSpPr>
        <p:spPr bwMode="auto">
          <a:xfrm>
            <a:off x="3428999" y="4114800"/>
            <a:ext cx="2169645" cy="46166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smtClean="0">
                <a:effectLst/>
                <a:latin typeface="Arial" pitchFamily="34" charset="0"/>
                <a:ea typeface="Calibri"/>
                <a:cs typeface="Arial" pitchFamily="34" charset="0"/>
              </a:rPr>
              <a:t>Making Connections =</a:t>
            </a:r>
          </a:p>
          <a:p>
            <a:pPr marL="0" marR="0">
              <a:spcBef>
                <a:spcPts val="0"/>
              </a:spcBef>
              <a:spcAft>
                <a:spcPts val="0"/>
              </a:spcAft>
            </a:pPr>
            <a:r>
              <a:rPr lang="en-US" sz="1200" b="1" dirty="0">
                <a:latin typeface="Arial" pitchFamily="34" charset="0"/>
                <a:ea typeface="Calibri"/>
                <a:cs typeface="Arial" pitchFamily="34" charset="0"/>
              </a:rPr>
              <a:t>f</a:t>
            </a:r>
            <a:r>
              <a:rPr lang="en-US" sz="1200" b="1" dirty="0" smtClean="0">
                <a:latin typeface="Arial" pitchFamily="34" charset="0"/>
                <a:ea typeface="Calibri"/>
                <a:cs typeface="Arial" pitchFamily="34" charset="0"/>
              </a:rPr>
              <a:t>oundational </a:t>
            </a:r>
            <a:r>
              <a:rPr lang="en-US" sz="1200" b="1" dirty="0">
                <a:latin typeface="Arial" pitchFamily="34" charset="0"/>
                <a:ea typeface="Calibri"/>
                <a:cs typeface="Arial" pitchFamily="34" charset="0"/>
              </a:rPr>
              <a:t>s</a:t>
            </a:r>
            <a:r>
              <a:rPr lang="en-US" sz="1200" b="1" dirty="0" smtClean="0">
                <a:latin typeface="Arial" pitchFamily="34" charset="0"/>
                <a:ea typeface="Calibri"/>
                <a:cs typeface="Arial" pitchFamily="34" charset="0"/>
              </a:rPr>
              <a:t>trategy</a:t>
            </a:r>
            <a:endParaRPr lang="en-US" sz="1200" b="1" dirty="0">
              <a:effectLst/>
              <a:latin typeface="Arial" pitchFamily="34" charset="0"/>
              <a:ea typeface="Calibri"/>
              <a:cs typeface="Arial" pitchFamily="34" charset="0"/>
            </a:endParaRPr>
          </a:p>
        </p:txBody>
      </p:sp>
      <p:sp>
        <p:nvSpPr>
          <p:cNvPr id="8" name="Text Box 2"/>
          <p:cNvSpPr txBox="1">
            <a:spLocks noChangeArrowheads="1"/>
          </p:cNvSpPr>
          <p:nvPr/>
        </p:nvSpPr>
        <p:spPr bwMode="auto">
          <a:xfrm>
            <a:off x="3428999" y="4572000"/>
            <a:ext cx="2169645" cy="46166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smtClean="0">
                <a:effectLst/>
                <a:latin typeface="Arial" pitchFamily="34" charset="0"/>
                <a:ea typeface="Calibri"/>
                <a:cs typeface="Arial" pitchFamily="34" charset="0"/>
              </a:rPr>
              <a:t>Understand </a:t>
            </a:r>
          </a:p>
          <a:p>
            <a:pPr marL="0" marR="0">
              <a:spcBef>
                <a:spcPts val="0"/>
              </a:spcBef>
              <a:spcAft>
                <a:spcPts val="0"/>
              </a:spcAft>
            </a:pPr>
            <a:r>
              <a:rPr lang="en-US" sz="1200" b="1" dirty="0" smtClean="0">
                <a:effectLst/>
                <a:latin typeface="Arial" pitchFamily="34" charset="0"/>
                <a:ea typeface="Calibri"/>
                <a:cs typeface="Arial" pitchFamily="34" charset="0"/>
              </a:rPr>
              <a:t>distracting connections</a:t>
            </a:r>
            <a:endParaRPr lang="en-US" sz="1200" b="1" dirty="0">
              <a:effectLst/>
              <a:latin typeface="Arial" pitchFamily="34" charset="0"/>
              <a:ea typeface="Calibri"/>
              <a:cs typeface="Arial" pitchFamily="34" charset="0"/>
            </a:endParaRPr>
          </a:p>
        </p:txBody>
      </p:sp>
    </p:spTree>
    <p:extLst>
      <p:ext uri="{BB962C8B-B14F-4D97-AF65-F5344CB8AC3E}">
        <p14:creationId xmlns="" xmlns:p14="http://schemas.microsoft.com/office/powerpoint/2010/main" val="1708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Introducing Cognitive Strategies</a:t>
            </a:r>
            <a:endParaRPr lang="en-US" dirty="0">
              <a:latin typeface="+mj-lt"/>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1752600"/>
            <a:ext cx="3306183" cy="4800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7" name="Footer Placeholder 4"/>
          <p:cNvSpPr>
            <a:spLocks noGrp="1"/>
          </p:cNvSpPr>
          <p:nvPr>
            <p:ph type="ftr" sz="quarter" idx="3"/>
          </p:nvPr>
        </p:nvSpPr>
        <p:spPr>
          <a:xfrm>
            <a:off x="1905000" y="6553200"/>
            <a:ext cx="5181600" cy="228600"/>
          </a:xfrm>
        </p:spPr>
        <p:txBody>
          <a:bodyPr/>
          <a:lstStyle/>
          <a:p>
            <a:r>
              <a:rPr lang="en-US" dirty="0" smtClean="0"/>
              <a:t>© 2013 Texas Education Agency / The University of Texas System</a:t>
            </a:r>
            <a:endParaRPr lang="en-US" dirty="0"/>
          </a:p>
        </p:txBody>
      </p:sp>
      <p:pic>
        <p:nvPicPr>
          <p:cNvPr id="8" name="Picture 2"/>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3962400" y="2489242"/>
            <a:ext cx="4819650" cy="3138978"/>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71719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Anchor Lesson</a:t>
            </a:r>
            <a:endParaRPr lang="en-US" dirty="0"/>
          </a:p>
        </p:txBody>
      </p:sp>
      <p:sp>
        <p:nvSpPr>
          <p:cNvPr id="3" name="Content Placeholder 2"/>
          <p:cNvSpPr>
            <a:spLocks noGrp="1"/>
          </p:cNvSpPr>
          <p:nvPr>
            <p:ph idx="1"/>
          </p:nvPr>
        </p:nvSpPr>
        <p:spPr>
          <a:xfrm>
            <a:off x="457200" y="1905000"/>
            <a:ext cx="8305800" cy="4221163"/>
          </a:xfrm>
        </p:spPr>
        <p:txBody>
          <a:bodyPr>
            <a:normAutofit lnSpcReduction="10000"/>
          </a:bodyPr>
          <a:lstStyle/>
          <a:p>
            <a:pPr marL="0" indent="0">
              <a:buNone/>
            </a:pPr>
            <a:r>
              <a:rPr lang="en-US" dirty="0" smtClean="0">
                <a:solidFill>
                  <a:srgbClr val="C00000"/>
                </a:solidFill>
              </a:rPr>
              <a:t>“Today, we are going to explore our background knowledge. Did you know that everyone </a:t>
            </a:r>
            <a:r>
              <a:rPr lang="en-US" dirty="0">
                <a:solidFill>
                  <a:srgbClr val="C00000"/>
                </a:solidFill>
              </a:rPr>
              <a:t>has background </a:t>
            </a:r>
            <a:r>
              <a:rPr lang="en-US" dirty="0" smtClean="0">
                <a:solidFill>
                  <a:srgbClr val="C00000"/>
                </a:solidFill>
              </a:rPr>
              <a:t>knowledge? </a:t>
            </a:r>
            <a:r>
              <a:rPr lang="en-US" dirty="0">
                <a:solidFill>
                  <a:srgbClr val="C00000"/>
                </a:solidFill>
              </a:rPr>
              <a:t>Background knowledge is another way for saying, </a:t>
            </a:r>
            <a:r>
              <a:rPr lang="en-US" dirty="0" smtClean="0">
                <a:solidFill>
                  <a:srgbClr val="C00000"/>
                </a:solidFill>
              </a:rPr>
              <a:t>‘What I know.’ </a:t>
            </a:r>
            <a:r>
              <a:rPr lang="en-US" dirty="0">
                <a:solidFill>
                  <a:srgbClr val="C00000"/>
                </a:solidFill>
              </a:rPr>
              <a:t>You have lots of background knowledge </a:t>
            </a:r>
            <a:r>
              <a:rPr lang="en-US" dirty="0" smtClean="0">
                <a:solidFill>
                  <a:srgbClr val="C00000"/>
                </a:solidFill>
              </a:rPr>
              <a:t>because you </a:t>
            </a:r>
            <a:r>
              <a:rPr lang="en-US" dirty="0">
                <a:solidFill>
                  <a:srgbClr val="C00000"/>
                </a:solidFill>
              </a:rPr>
              <a:t>know a lot about many things. We get background knowledge from doing things, seeing things, going places, from reading, and talking with others</a:t>
            </a:r>
            <a:r>
              <a:rPr lang="en-US" dirty="0" smtClean="0">
                <a:solidFill>
                  <a:srgbClr val="C00000"/>
                </a:solidFill>
              </a:rPr>
              <a: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21</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58929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22</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6" name="Picture 2" descr="C:\Users\ddycha\AppData\Local\Microsoft\Windows\Temporary Internet Files\Content.IE5\KTRFEBYE\109212642[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900" y="1568226"/>
            <a:ext cx="8049700" cy="45858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0548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 Knowledge</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5" descr="http://downloads.clipart.com/20683292.jpg?t=1285358367&amp;h=c01eb7962d67795f3e3fc3146021fbec&amp;u=TPRI-2010"/>
          <p:cNvPicPr/>
          <p:nvPr/>
        </p:nvPicPr>
        <p:blipFill rotWithShape="1">
          <a:blip r:embed="rId3" cstate="print"/>
          <a:srcRect t="14754"/>
          <a:stretch/>
        </p:blipFill>
        <p:spPr bwMode="auto">
          <a:xfrm>
            <a:off x="2362200" y="1752600"/>
            <a:ext cx="4419600" cy="4495800"/>
          </a:xfrm>
          <a:prstGeom prst="rect">
            <a:avLst/>
          </a:prstGeom>
          <a:noFill/>
          <a:ln w="9525">
            <a:noFill/>
            <a:miter lim="800000"/>
            <a:headEnd/>
            <a:tailEnd/>
          </a:ln>
        </p:spPr>
      </p:pic>
      <p:pic>
        <p:nvPicPr>
          <p:cNvPr id="4106" name="Picture 10" descr="http://images.clipart.com/thb/thb9/PH/images/63325071.thb.jpg?100164675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29088" y="4897056"/>
            <a:ext cx="1543023" cy="1172697"/>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http://images.clipart.com/thb/thb8/PH/hm5344_20031120-2-12-1/hm5344_20031120-2-12-1/16274297.thb.jpg?5344_031212_12476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2200393"/>
            <a:ext cx="976603" cy="973814"/>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C:\Users\ddycha\AppData\Local\Microsoft\Windows\Temporary Internet Files\Content.IE5\UPDXKS1M\94392100[2].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8494" r="19658"/>
          <a:stretch/>
        </p:blipFill>
        <p:spPr bwMode="auto">
          <a:xfrm>
            <a:off x="3348035" y="2544136"/>
            <a:ext cx="985473" cy="910989"/>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http://images.clipart.com/thb/thb14/PH/Corel_8901/34815488.thb.jpg?000802_c531_0009_clh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19450" y="3924300"/>
            <a:ext cx="1352550" cy="904276"/>
          </a:xfrm>
          <a:prstGeom prst="rect">
            <a:avLst/>
          </a:prstGeom>
          <a:noFill/>
          <a:extLst>
            <a:ext uri="{909E8E84-426E-40DD-AFC4-6F175D3DCCD1}">
              <a14:hiddenFill xmlns="" xmlns:a14="http://schemas.microsoft.com/office/drawing/2010/main">
                <a:solidFill>
                  <a:srgbClr val="FFFFFF"/>
                </a:solidFill>
              </a14:hiddenFill>
            </a:ext>
          </a:extLst>
        </p:spPr>
      </p:pic>
      <p:pic>
        <p:nvPicPr>
          <p:cNvPr id="4112" name="Picture 16" descr="C:\Users\ddycha\AppData\Local\Microsoft\Windows\Temporary Internet Files\Content.IE5\KTRFEBYE\97777159[3].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800600" y="3508983"/>
            <a:ext cx="1241126" cy="8306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7368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eaLnBrk="1" hangingPunct="1"/>
            <a:r>
              <a:rPr lang="en-US" dirty="0" smtClean="0"/>
              <a:t>Step 1: Anchor Lesson</a:t>
            </a:r>
            <a:endParaRPr lang="en-US" sz="2800" dirty="0" smtClean="0"/>
          </a:p>
        </p:txBody>
      </p:sp>
      <p:sp>
        <p:nvSpPr>
          <p:cNvPr id="28675" name="Content Placeholder 4"/>
          <p:cNvSpPr>
            <a:spLocks noGrp="1"/>
          </p:cNvSpPr>
          <p:nvPr>
            <p:ph idx="1"/>
          </p:nvPr>
        </p:nvSpPr>
        <p:spPr>
          <a:xfrm>
            <a:off x="152400" y="1824599"/>
            <a:ext cx="6934200" cy="1219200"/>
          </a:xfrm>
        </p:spPr>
        <p:txBody>
          <a:bodyPr/>
          <a:lstStyle/>
          <a:p>
            <a:pPr indent="-6350" eaLnBrk="1" hangingPunct="1">
              <a:buFont typeface="Arial" charset="0"/>
              <a:buNone/>
            </a:pPr>
            <a:r>
              <a:rPr lang="en-US" sz="3600" dirty="0" smtClean="0"/>
              <a:t>Use a real-world example to create a context.</a:t>
            </a:r>
          </a:p>
          <a:p>
            <a:pPr indent="-6350" eaLnBrk="1" hangingPunct="1">
              <a:buFont typeface="Arial" charset="0"/>
              <a:buNone/>
            </a:pPr>
            <a:endParaRPr lang="en-US" sz="3600" b="1" dirty="0" smtClean="0">
              <a:solidFill>
                <a:srgbClr val="FF0000"/>
              </a:solidFill>
            </a:endParaRPr>
          </a:p>
          <a:p>
            <a:pPr indent="-6350" eaLnBrk="1" hangingPunct="1">
              <a:buFont typeface="Arial" charset="0"/>
              <a:buNone/>
            </a:pPr>
            <a:endParaRPr lang="en-US" sz="3600" dirty="0" smtClean="0">
              <a:solidFill>
                <a:srgbClr val="FF0000"/>
              </a:solidFill>
            </a:endParaRPr>
          </a:p>
        </p:txBody>
      </p:sp>
      <p:sp>
        <p:nvSpPr>
          <p:cNvPr id="6" name="TextBox 5"/>
          <p:cNvSpPr txBox="1"/>
          <p:nvPr/>
        </p:nvSpPr>
        <p:spPr>
          <a:xfrm>
            <a:off x="515471" y="3531241"/>
            <a:ext cx="4953000" cy="2338388"/>
          </a:xfrm>
          <a:prstGeom prst="rect">
            <a:avLst/>
          </a:prstGeom>
          <a:noFill/>
        </p:spPr>
        <p:txBody>
          <a:bodyPr>
            <a:spAutoFit/>
          </a:bodyPr>
          <a:lstStyle/>
          <a:p>
            <a:pPr>
              <a:defRPr/>
            </a:pPr>
            <a:r>
              <a:rPr lang="en-US" sz="3200" dirty="0">
                <a:latin typeface="+mn-lt"/>
              </a:rPr>
              <a:t>Record what you will do for Step 1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28678"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1222375"/>
            <a:ext cx="1620838"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5222274" y="3590755"/>
            <a:ext cx="3214739" cy="2093719"/>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14992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smtClean="0"/>
              <a:t>Teaching the Strategy </a:t>
            </a:r>
            <a:r>
              <a:rPr lang="en-US" sz="2800" smtClean="0"/>
              <a:t>(Steps 2-4)</a:t>
            </a:r>
          </a:p>
        </p:txBody>
      </p:sp>
      <p:pic>
        <p:nvPicPr>
          <p:cNvPr id="2" name="Picture 4"/>
          <p:cNvPicPr>
            <a:picLocks noChangeAspect="1" noChangeArrowheads="1"/>
          </p:cNvPicPr>
          <p:nvPr/>
        </p:nvPicPr>
        <p:blipFill>
          <a:blip r:embed="rId3"/>
          <a:srcRect/>
          <a:stretch>
            <a:fillRect/>
          </a:stretch>
        </p:blipFill>
        <p:spPr bwMode="auto">
          <a:xfrm>
            <a:off x="1219200" y="2209800"/>
            <a:ext cx="6715125" cy="4038600"/>
          </a:xfrm>
          <a:prstGeom prst="rect">
            <a:avLst/>
          </a:prstGeom>
          <a:ln w="9525">
            <a:solidFill>
              <a:schemeClr val="tx1"/>
            </a:solidFill>
          </a:ln>
          <a:effectLst>
            <a:outerShdw blurRad="292100" dist="139700" dir="2700000" algn="tl" rotWithShape="0">
              <a:srgbClr val="333333">
                <a:alpha val="65000"/>
              </a:srgbClr>
            </a:outerShdw>
          </a:effectLst>
        </p:spPr>
      </p:pic>
      <p:sp>
        <p:nvSpPr>
          <p:cNvPr id="6" name="Oval 5"/>
          <p:cNvSpPr/>
          <p:nvPr/>
        </p:nvSpPr>
        <p:spPr>
          <a:xfrm>
            <a:off x="990600" y="4191000"/>
            <a:ext cx="6705600" cy="228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854168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Give the Strategy a Name</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“Today we’re going to learn a strategy called Making </a:t>
            </a:r>
            <a:r>
              <a:rPr lang="en-US" dirty="0">
                <a:solidFill>
                  <a:srgbClr val="C00000"/>
                </a:solidFill>
              </a:rPr>
              <a:t>C</a:t>
            </a:r>
            <a:r>
              <a:rPr lang="en-US" dirty="0" smtClean="0">
                <a:solidFill>
                  <a:srgbClr val="C00000"/>
                </a:solidFill>
              </a:rPr>
              <a:t>onnections.”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26</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1"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8800" y="3352800"/>
            <a:ext cx="1931682" cy="2915920"/>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672587">
            <a:off x="4277374" y="3067198"/>
            <a:ext cx="3952875" cy="284443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2" name="Down Arrow 11"/>
          <p:cNvSpPr/>
          <p:nvPr/>
        </p:nvSpPr>
        <p:spPr>
          <a:xfrm rot="4828187">
            <a:off x="8466989" y="2842899"/>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4227119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Give the Strategy a Name</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“Today we’re going to learn a strategy called Making </a:t>
            </a:r>
            <a:r>
              <a:rPr lang="en-US" dirty="0">
                <a:solidFill>
                  <a:srgbClr val="C00000"/>
                </a:solidFill>
              </a:rPr>
              <a:t>C</a:t>
            </a:r>
            <a:r>
              <a:rPr lang="en-US" dirty="0" smtClean="0">
                <a:solidFill>
                  <a:srgbClr val="C00000"/>
                </a:solidFill>
              </a:rPr>
              <a:t>onnections.”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27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533400" y="3624052"/>
            <a:ext cx="4953000" cy="2338388"/>
          </a:xfrm>
          <a:prstGeom prst="rect">
            <a:avLst/>
          </a:prstGeom>
          <a:noFill/>
        </p:spPr>
        <p:txBody>
          <a:bodyPr>
            <a:spAutoFit/>
          </a:bodyPr>
          <a:lstStyle/>
          <a:p>
            <a:pPr>
              <a:defRPr/>
            </a:pPr>
            <a:r>
              <a:rPr lang="en-US" sz="3200" dirty="0">
                <a:latin typeface="+mn-lt"/>
              </a:rPr>
              <a:t>Record what you will say for Step 2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12"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346032">
            <a:off x="5481103" y="3457958"/>
            <a:ext cx="3318286" cy="2161158"/>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Down Arrow 9"/>
          <p:cNvSpPr/>
          <p:nvPr/>
        </p:nvSpPr>
        <p:spPr>
          <a:xfrm rot="4828187">
            <a:off x="8592583" y="3401886"/>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165591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7620000" cy="769441"/>
          </a:xfrm>
        </p:spPr>
        <p:txBody>
          <a:bodyPr>
            <a:normAutofit/>
          </a:bodyPr>
          <a:lstStyle/>
          <a:p>
            <a:r>
              <a:rPr lang="en-US" dirty="0" smtClean="0"/>
              <a:t>Step 3: Tell Why and How it is Used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Strategy Definition:</a:t>
            </a:r>
          </a:p>
          <a:p>
            <a:pPr marL="0" indent="0">
              <a:buNone/>
            </a:pPr>
            <a:r>
              <a:rPr lang="en-US" dirty="0" smtClean="0">
                <a:solidFill>
                  <a:srgbClr val="C00000"/>
                </a:solidFill>
              </a:rPr>
              <a:t>“We are going to learn how to use our background knowledge to help us understand what we are reading. When something in the text </a:t>
            </a:r>
            <a:r>
              <a:rPr lang="en-US" u="sng" dirty="0" smtClean="0">
                <a:solidFill>
                  <a:srgbClr val="C00000"/>
                </a:solidFill>
              </a:rPr>
              <a:t>reminds</a:t>
            </a:r>
            <a:r>
              <a:rPr lang="en-US" dirty="0" smtClean="0">
                <a:solidFill>
                  <a:srgbClr val="C00000"/>
                </a:solidFill>
              </a:rPr>
              <a:t> us of something we know, we call that making a connection.” </a:t>
            </a:r>
          </a:p>
          <a:p>
            <a:pPr marL="0" indent="0">
              <a:buNone/>
            </a:pPr>
            <a:r>
              <a:rPr lang="en-US" dirty="0" smtClean="0"/>
              <a:t>How it helps us understand:</a:t>
            </a:r>
          </a:p>
          <a:p>
            <a:pPr marL="0" indent="0">
              <a:buNone/>
            </a:pPr>
            <a:r>
              <a:rPr lang="en-US" dirty="0" smtClean="0">
                <a:solidFill>
                  <a:srgbClr val="C00000"/>
                </a:solidFill>
              </a:rPr>
              <a:t>“When we make connections while reading, it helps us understand and remember the text better.”</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28</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7594092" y="1075715"/>
            <a:ext cx="1434453" cy="93424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644421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dirty="0" smtClean="0"/>
              <a:t>Step 3: Tell Why and How it is Used</a:t>
            </a:r>
            <a:endParaRPr lang="en-US" sz="2800" dirty="0" smtClean="0"/>
          </a:p>
        </p:txBody>
      </p:sp>
      <p:sp>
        <p:nvSpPr>
          <p:cNvPr id="5" name="TextBox 4"/>
          <p:cNvSpPr txBox="1"/>
          <p:nvPr/>
        </p:nvSpPr>
        <p:spPr>
          <a:xfrm>
            <a:off x="533400" y="1735137"/>
            <a:ext cx="8077200" cy="1846263"/>
          </a:xfrm>
          <a:prstGeom prst="rect">
            <a:avLst/>
          </a:prstGeom>
          <a:noFill/>
        </p:spPr>
        <p:txBody>
          <a:bodyPr>
            <a:spAutoFit/>
          </a:bodyPr>
          <a:lstStyle/>
          <a:p>
            <a:pPr>
              <a:defRPr/>
            </a:pPr>
            <a:r>
              <a:rPr lang="en-US" sz="3200" dirty="0">
                <a:latin typeface="+mn-lt"/>
              </a:rPr>
              <a:t>Record what you will say for Step 3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33797" name="Picture 2" descr="C:\Documents and Settings\ddycha\My Documents\My Pictures\Microsoft Clip Organizer\j0436161.wm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4114800"/>
            <a:ext cx="2984500" cy="215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ular Callout 7"/>
          <p:cNvSpPr/>
          <p:nvPr/>
        </p:nvSpPr>
        <p:spPr>
          <a:xfrm>
            <a:off x="6660028" y="2819400"/>
            <a:ext cx="1645771" cy="927013"/>
          </a:xfrm>
          <a:prstGeom prst="wedgeRoundRectCallout">
            <a:avLst>
              <a:gd name="adj1" fmla="val -58075"/>
              <a:gd name="adj2" fmla="val 9560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Making Connections…</a:t>
            </a:r>
            <a:endParaRPr lang="en-US" dirty="0"/>
          </a:p>
        </p:txBody>
      </p:sp>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1"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20932021">
            <a:off x="712903" y="3418887"/>
            <a:ext cx="3663229" cy="2385815"/>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Down Arrow 9"/>
          <p:cNvSpPr/>
          <p:nvPr/>
        </p:nvSpPr>
        <p:spPr>
          <a:xfrm rot="14479545">
            <a:off x="17158" y="4668610"/>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3872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3" name="Content Placeholder 2"/>
          <p:cNvSpPr>
            <a:spLocks noGrp="1"/>
          </p:cNvSpPr>
          <p:nvPr>
            <p:ph idx="1"/>
          </p:nvPr>
        </p:nvSpPr>
        <p:spPr/>
        <p:txBody>
          <a:bodyPr>
            <a:normAutofit fontScale="92500" lnSpcReduction="10000"/>
          </a:bodyPr>
          <a:lstStyle/>
          <a:p>
            <a:pPr>
              <a:spcAft>
                <a:spcPts val="800"/>
              </a:spcAft>
            </a:pPr>
            <a:r>
              <a:rPr lang="en-US" dirty="0" smtClean="0"/>
              <a:t>Clarify  the difference between activating and building background knowledge.</a:t>
            </a:r>
          </a:p>
          <a:p>
            <a:pPr>
              <a:spcAft>
                <a:spcPts val="800"/>
              </a:spcAft>
            </a:pPr>
            <a:r>
              <a:rPr lang="en-US" dirty="0" smtClean="0"/>
              <a:t>Understand the importance of Making Connections as a foundational strategy.</a:t>
            </a:r>
          </a:p>
          <a:p>
            <a:pPr>
              <a:spcAft>
                <a:spcPts val="800"/>
              </a:spcAft>
            </a:pPr>
            <a:r>
              <a:rPr lang="en-US" dirty="0" smtClean="0"/>
              <a:t>Plan and practice an introduction lesson for Making Connections.</a:t>
            </a:r>
          </a:p>
          <a:p>
            <a:pPr>
              <a:spcAft>
                <a:spcPts val="800"/>
              </a:spcAft>
            </a:pPr>
            <a:r>
              <a:rPr lang="en-US" dirty="0" smtClean="0"/>
              <a:t>Plan and practice a think-aloud lesson for teaching Making Connections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143403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Touchstones</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30</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6" name="Content Placeholder 2"/>
          <p:cNvSpPr>
            <a:spLocks noGrp="1"/>
          </p:cNvSpPr>
          <p:nvPr>
            <p:ph idx="1"/>
          </p:nvPr>
        </p:nvSpPr>
        <p:spPr>
          <a:xfrm>
            <a:off x="1066800" y="2002522"/>
            <a:ext cx="4495800" cy="1447800"/>
          </a:xfrm>
        </p:spPr>
        <p:txBody>
          <a:bodyPr>
            <a:normAutofit fontScale="92500" lnSpcReduction="10000"/>
          </a:bodyPr>
          <a:lstStyle/>
          <a:p>
            <a:pPr marL="0" indent="0">
              <a:buNone/>
            </a:pPr>
            <a:r>
              <a:rPr lang="en-US" dirty="0" smtClean="0"/>
              <a:t>Provide students with a hand motion that signals “Making Connections”</a:t>
            </a:r>
          </a:p>
          <a:p>
            <a:endParaRPr lang="en-US" dirty="0" smtClean="0"/>
          </a:p>
        </p:txBody>
      </p:sp>
      <p:sp>
        <p:nvSpPr>
          <p:cNvPr id="8" name="TextBox 7"/>
          <p:cNvSpPr txBox="1"/>
          <p:nvPr/>
        </p:nvSpPr>
        <p:spPr>
          <a:xfrm>
            <a:off x="3576707" y="4665583"/>
            <a:ext cx="4038600" cy="1292662"/>
          </a:xfrm>
          <a:prstGeom prst="rect">
            <a:avLst/>
          </a:prstGeom>
          <a:noFill/>
        </p:spPr>
        <p:txBody>
          <a:bodyPr wrap="square" rtlCol="0">
            <a:spAutoFit/>
          </a:bodyPr>
          <a:lstStyle/>
          <a:p>
            <a:r>
              <a:rPr lang="en-US" sz="3000" dirty="0" smtClean="0"/>
              <a:t>Display strategy poster in the classroom</a:t>
            </a:r>
          </a:p>
          <a:p>
            <a:endParaRPr lang="en-US" dirty="0"/>
          </a:p>
        </p:txBody>
      </p:sp>
      <p:pic>
        <p:nvPicPr>
          <p:cNvPr id="9" name="Picture 3"/>
          <p:cNvPicPr>
            <a:picLocks noChangeAspect="1" noChangeArrowheads="1"/>
          </p:cNvPicPr>
          <p:nvPr/>
        </p:nvPicPr>
        <p:blipFill>
          <a:blip r:embed="rId3"/>
          <a:srcRect/>
          <a:stretch>
            <a:fillRect/>
          </a:stretch>
        </p:blipFill>
        <p:spPr bwMode="auto">
          <a:xfrm rot="20993307">
            <a:off x="1064794" y="3616517"/>
            <a:ext cx="2138362" cy="2770487"/>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050" name="Picture 2" descr="C:\Users\ddycha\AppData\Local\Microsoft\Windows\Temporary Internet Files\Content.Outlook\DQ3J9OY2\photo.JPG"/>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saturation sat="0"/>
                    </a14:imgEffect>
                  </a14:imgLayer>
                </a14:imgProps>
              </a:ext>
              <a:ext uri="{28A0092B-C50C-407E-A947-70E740481C1C}">
                <a14:useLocalDpi xmlns="" xmlns:a14="http://schemas.microsoft.com/office/drawing/2010/main" val="0"/>
              </a:ext>
            </a:extLst>
          </a:blip>
          <a:srcRect l="7885" t="8984" r="11174"/>
          <a:stretch/>
        </p:blipFill>
        <p:spPr bwMode="auto">
          <a:xfrm rot="5400000">
            <a:off x="5618629" y="1890143"/>
            <a:ext cx="2832847" cy="238909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 name="Picture 9" descr="http://downloads.clipart.com/20683292.jpg?t=1285358367&amp;h=c01eb7962d67795f3e3fc3146021fbec&amp;u=TPRI-2010"/>
          <p:cNvPicPr/>
          <p:nvPr/>
        </p:nvPicPr>
        <p:blipFill rotWithShape="1">
          <a:blip r:embed="rId6" cstate="print"/>
          <a:srcRect t="14754"/>
          <a:stretch/>
        </p:blipFill>
        <p:spPr bwMode="auto">
          <a:xfrm>
            <a:off x="6875586" y="5311914"/>
            <a:ext cx="1214507" cy="1246640"/>
          </a:xfrm>
          <a:prstGeom prst="rect">
            <a:avLst/>
          </a:prstGeom>
          <a:noFill/>
          <a:ln w="9525">
            <a:noFill/>
            <a:miter lim="800000"/>
            <a:headEnd/>
            <a:tailEnd/>
          </a:ln>
        </p:spPr>
      </p:pic>
    </p:spTree>
    <p:extLst>
      <p:ext uri="{BB962C8B-B14F-4D97-AF65-F5344CB8AC3E}">
        <p14:creationId xmlns="" xmlns:p14="http://schemas.microsoft.com/office/powerpoint/2010/main" val="547052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dirty="0"/>
              <a:t>Step 4: Touchstones</a:t>
            </a:r>
            <a:endParaRPr lang="en-US" sz="2800" dirty="0" smtClean="0"/>
          </a:p>
        </p:txBody>
      </p:sp>
      <p:sp>
        <p:nvSpPr>
          <p:cNvPr id="36867" name="Content Placeholder 4"/>
          <p:cNvSpPr>
            <a:spLocks noGrp="1"/>
          </p:cNvSpPr>
          <p:nvPr>
            <p:ph idx="1"/>
          </p:nvPr>
        </p:nvSpPr>
        <p:spPr>
          <a:xfrm>
            <a:off x="228600" y="1371600"/>
            <a:ext cx="8686800" cy="5181600"/>
          </a:xfrm>
        </p:spPr>
        <p:txBody>
          <a:bodyPr>
            <a:normAutofit fontScale="92500" lnSpcReduction="10000"/>
          </a:bodyPr>
          <a:lstStyle/>
          <a:p>
            <a:pPr indent="-6350" eaLnBrk="1" hangingPunct="1">
              <a:buFont typeface="Arial" charset="0"/>
              <a:buNone/>
            </a:pPr>
            <a:endParaRPr lang="en-US" sz="2600" dirty="0" smtClean="0">
              <a:solidFill>
                <a:srgbClr val="FF0000"/>
              </a:solidFill>
            </a:endParaRPr>
          </a:p>
          <a:p>
            <a:pPr indent="-6350" eaLnBrk="1" hangingPunct="1">
              <a:buFont typeface="Arial" charset="0"/>
              <a:buNone/>
            </a:pPr>
            <a:r>
              <a:rPr lang="en-US" dirty="0" smtClean="0"/>
              <a:t>Touchstones: Model hand gesture, explain strategy poster and refer to the anchor lesson.</a:t>
            </a:r>
          </a:p>
          <a:p>
            <a:pPr indent="-6350" eaLnBrk="1" hangingPunct="1">
              <a:buFont typeface="Arial" charset="0"/>
              <a:buNone/>
            </a:pPr>
            <a:endParaRPr lang="en-US" sz="900" dirty="0" smtClean="0"/>
          </a:p>
          <a:p>
            <a:pPr indent="-6350" eaLnBrk="1" hangingPunct="1">
              <a:buFont typeface="Arial" charset="0"/>
              <a:buNone/>
            </a:pPr>
            <a:r>
              <a:rPr lang="en-US" sz="2800" dirty="0" smtClean="0">
                <a:solidFill>
                  <a:srgbClr val="C00000"/>
                </a:solidFill>
              </a:rPr>
              <a:t>“See this Making Connections strategy poster? Is shows a chain link. The two links are connected.  This poster helps us  to remember that good readers make connections when they read. Today when I am reading, I will show you when I am making a connection to the text by crossing my fingers to make them connect. Remember, a connection is when something in the text reminds us of something in our background knowledge. For example, we all have background knowledge of cars.”</a:t>
            </a:r>
          </a:p>
        </p:txBody>
      </p:sp>
      <p:sp>
        <p:nvSpPr>
          <p:cNvPr id="4"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112137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0" y="990600"/>
            <a:ext cx="8763000" cy="5029200"/>
          </a:xfrm>
        </p:spPr>
        <p:txBody>
          <a:bodyPr/>
          <a:lstStyle/>
          <a:p>
            <a:pPr algn="ctr">
              <a:buFont typeface="Arial" pitchFamily="34" charset="0"/>
              <a:buNone/>
              <a:defRPr/>
            </a:pPr>
            <a:endParaRPr lang="en-US" b="1" dirty="0" smtClean="0"/>
          </a:p>
          <a:p>
            <a:pPr indent="3175">
              <a:buFont typeface="Arial" pitchFamily="34" charset="0"/>
              <a:buNone/>
              <a:defRPr/>
            </a:pPr>
            <a:endParaRPr lang="en-US" b="1" dirty="0" smtClean="0"/>
          </a:p>
          <a:p>
            <a:pPr>
              <a:buFont typeface="Arial" pitchFamily="34" charset="0"/>
              <a:buNone/>
              <a:defRPr/>
            </a:pPr>
            <a:r>
              <a:rPr lang="en-US" dirty="0" smtClean="0">
                <a:solidFill>
                  <a:srgbClr val="FF0000"/>
                </a:solidFill>
              </a:rPr>
              <a:t>    </a:t>
            </a:r>
          </a:p>
        </p:txBody>
      </p:sp>
      <p:sp>
        <p:nvSpPr>
          <p:cNvPr id="37892" name="Title 4"/>
          <p:cNvSpPr>
            <a:spLocks noGrp="1"/>
          </p:cNvSpPr>
          <p:nvPr>
            <p:ph type="title"/>
          </p:nvPr>
        </p:nvSpPr>
        <p:spPr/>
        <p:txBody>
          <a:bodyPr/>
          <a:lstStyle/>
          <a:p>
            <a:r>
              <a:rPr lang="en-US" dirty="0"/>
              <a:t>Step 4: Touchstones</a:t>
            </a:r>
            <a:endParaRPr lang="en-US" dirty="0" smtClean="0"/>
          </a:p>
        </p:txBody>
      </p:sp>
      <p:sp>
        <p:nvSpPr>
          <p:cNvPr id="5" name="TextBox 4"/>
          <p:cNvSpPr txBox="1"/>
          <p:nvPr/>
        </p:nvSpPr>
        <p:spPr>
          <a:xfrm>
            <a:off x="533400" y="1981200"/>
            <a:ext cx="8077200" cy="1846263"/>
          </a:xfrm>
          <a:prstGeom prst="rect">
            <a:avLst/>
          </a:prstGeom>
          <a:noFill/>
        </p:spPr>
        <p:txBody>
          <a:bodyPr>
            <a:spAutoFit/>
          </a:bodyPr>
          <a:lstStyle/>
          <a:p>
            <a:pPr>
              <a:defRPr/>
            </a:pPr>
            <a:r>
              <a:rPr lang="en-US" sz="3200" dirty="0">
                <a:latin typeface="+mn-lt"/>
              </a:rPr>
              <a:t>Record what you will say for Step 4 on your orange Cognitive Strategy </a:t>
            </a:r>
            <a:r>
              <a:rPr lang="en-US" sz="3200" dirty="0" smtClean="0">
                <a:latin typeface="+mn-lt"/>
              </a:rPr>
              <a:t>Lesson </a:t>
            </a:r>
            <a:r>
              <a:rPr lang="en-US" sz="3200" dirty="0">
                <a:latin typeface="+mn-lt"/>
              </a:rPr>
              <a:t>Planning Card.</a:t>
            </a:r>
          </a:p>
          <a:p>
            <a:pPr>
              <a:defRPr/>
            </a:pPr>
            <a:endParaRPr lang="en-US" dirty="0"/>
          </a:p>
        </p:txBody>
      </p:sp>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2634871" y="3651840"/>
            <a:ext cx="3874255" cy="2523253"/>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7" name="Down Arrow 6"/>
          <p:cNvSpPr/>
          <p:nvPr/>
        </p:nvSpPr>
        <p:spPr>
          <a:xfrm rot="17204380">
            <a:off x="1775849" y="4365820"/>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57689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948779"/>
            <a:ext cx="6979444" cy="769441"/>
          </a:xfrm>
        </p:spPr>
        <p:txBody>
          <a:bodyPr>
            <a:normAutofit/>
          </a:bodyPr>
          <a:lstStyle/>
          <a:p>
            <a:r>
              <a:rPr lang="en-US" dirty="0" smtClean="0"/>
              <a:t>Step 5: Think Aloud </a:t>
            </a:r>
            <a:r>
              <a:rPr lang="en-US" sz="2400" dirty="0" smtClean="0"/>
              <a:t>(Side 2) </a:t>
            </a:r>
          </a:p>
        </p:txBody>
      </p:sp>
      <p:sp>
        <p:nvSpPr>
          <p:cNvPr id="40963" name="Content Placeholder 2"/>
          <p:cNvSpPr>
            <a:spLocks noGrp="1"/>
          </p:cNvSpPr>
          <p:nvPr>
            <p:ph idx="1"/>
          </p:nvPr>
        </p:nvSpPr>
        <p:spPr>
          <a:xfrm>
            <a:off x="314817" y="1726406"/>
            <a:ext cx="8534400" cy="4572000"/>
          </a:xfrm>
        </p:spPr>
        <p:txBody>
          <a:bodyPr>
            <a:normAutofit lnSpcReduction="10000"/>
          </a:bodyPr>
          <a:lstStyle/>
          <a:p>
            <a:pPr marL="0" indent="0">
              <a:buFont typeface="Arial" charset="0"/>
              <a:buNone/>
            </a:pPr>
            <a:endParaRPr lang="en-US" sz="1200" dirty="0" smtClean="0"/>
          </a:p>
          <a:p>
            <a:pPr marL="0" indent="0">
              <a:buFont typeface="Arial" charset="0"/>
              <a:buNone/>
            </a:pPr>
            <a:r>
              <a:rPr lang="en-US" dirty="0" smtClean="0"/>
              <a:t>Step 5 is where we SHOW students                      how we use the strategy while reading. </a:t>
            </a:r>
          </a:p>
          <a:p>
            <a:pPr marL="0" indent="0">
              <a:buFont typeface="Arial" charset="0"/>
              <a:buNone/>
            </a:pPr>
            <a:endParaRPr lang="en-US" sz="1200" dirty="0" smtClean="0"/>
          </a:p>
          <a:p>
            <a:pPr marL="0" indent="0">
              <a:buFont typeface="Arial" charset="0"/>
              <a:buNone/>
            </a:pPr>
            <a:r>
              <a:rPr lang="en-US" dirty="0" smtClean="0"/>
              <a:t>We plan a comprehension purpose question (CPQ) as well as places to model thinking aloud for students.</a:t>
            </a:r>
          </a:p>
          <a:p>
            <a:pPr marL="0" indent="0">
              <a:buFont typeface="Arial" charset="0"/>
              <a:buNone/>
            </a:pPr>
            <a:endParaRPr lang="en-US" sz="1200" dirty="0" smtClean="0"/>
          </a:p>
          <a:p>
            <a:pPr marL="0" indent="0">
              <a:buFont typeface="Arial" charset="0"/>
              <a:buNone/>
            </a:pPr>
            <a:r>
              <a:rPr lang="en-US" dirty="0" smtClean="0"/>
              <a:t>Step 5 will differ with each lesson. We transfer the sticky notes from the planning card and place them right on the text.   </a:t>
            </a:r>
          </a:p>
        </p:txBody>
      </p:sp>
      <p:grpSp>
        <p:nvGrpSpPr>
          <p:cNvPr id="2" name="Group 1"/>
          <p:cNvGrpSpPr/>
          <p:nvPr/>
        </p:nvGrpSpPr>
        <p:grpSpPr>
          <a:xfrm rot="844243">
            <a:off x="6632065" y="1029513"/>
            <a:ext cx="2190225" cy="1545921"/>
            <a:chOff x="-2667001" y="380214"/>
            <a:chExt cx="6665129" cy="4344186"/>
          </a:xfrm>
        </p:grpSpPr>
        <p:pic>
          <p:nvPicPr>
            <p:cNvPr id="2050"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2667001" y="380214"/>
              <a:ext cx="6665129" cy="4344186"/>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9" name="Rectangle 8"/>
            <p:cNvSpPr/>
            <p:nvPr/>
          </p:nvSpPr>
          <p:spPr bwMode="auto">
            <a:xfrm>
              <a:off x="-1905000" y="1401264"/>
              <a:ext cx="1676400" cy="1242218"/>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bwMode="auto">
            <a:xfrm>
              <a:off x="1288950" y="1401263"/>
              <a:ext cx="1759050" cy="1242217"/>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bwMode="auto">
            <a:xfrm>
              <a:off x="1288950" y="2895600"/>
              <a:ext cx="1759050" cy="1242217"/>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93973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Think Aloud</a:t>
            </a:r>
            <a:endParaRPr lang="en-US" dirty="0"/>
          </a:p>
        </p:txBody>
      </p:sp>
      <p:sp>
        <p:nvSpPr>
          <p:cNvPr id="3" name="Content Placeholder 2"/>
          <p:cNvSpPr>
            <a:spLocks noGrp="1"/>
          </p:cNvSpPr>
          <p:nvPr>
            <p:ph idx="1"/>
          </p:nvPr>
        </p:nvSpPr>
        <p:spPr>
          <a:xfrm>
            <a:off x="457200" y="1905000"/>
            <a:ext cx="4038600" cy="4267200"/>
          </a:xfrm>
        </p:spPr>
        <p:txBody>
          <a:bodyPr>
            <a:normAutofit lnSpcReduction="10000"/>
          </a:bodyPr>
          <a:lstStyle/>
          <a:p>
            <a:pPr marL="0" indent="0">
              <a:buNone/>
            </a:pPr>
            <a:r>
              <a:rPr lang="en-US" sz="2000" dirty="0" smtClean="0"/>
              <a:t>Pages 13-29</a:t>
            </a:r>
          </a:p>
          <a:p>
            <a:pPr marL="0" indent="0">
              <a:buNone/>
            </a:pPr>
            <a:r>
              <a:rPr lang="en-US" dirty="0" smtClean="0"/>
              <a:t>CPQ: What does Brian do to try and help the situation. </a:t>
            </a:r>
          </a:p>
          <a:p>
            <a:pPr marL="0" indent="0">
              <a:buNone/>
            </a:pPr>
            <a:r>
              <a:rPr lang="en-US" dirty="0" smtClean="0">
                <a:solidFill>
                  <a:srgbClr val="C00000"/>
                </a:solidFill>
              </a:rPr>
              <a:t>“As we read chapter 2, I will stop and think-aloud some of the connections I make while reading.”</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34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6" name="Picture 2" descr="http://mrmackenzie.edublogs.org/files/2009/12/hatche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77108">
            <a:off x="5421035" y="2070904"/>
            <a:ext cx="2690392" cy="3956459"/>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1466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t>
            </a:r>
          </a:p>
        </p:txBody>
      </p:sp>
      <p:sp>
        <p:nvSpPr>
          <p:cNvPr id="3" name="Content Placeholder 2"/>
          <p:cNvSpPr>
            <a:spLocks noGrp="1"/>
          </p:cNvSpPr>
          <p:nvPr>
            <p:ph idx="1"/>
          </p:nvPr>
        </p:nvSpPr>
        <p:spPr>
          <a:xfrm>
            <a:off x="457200" y="1752600"/>
            <a:ext cx="8369986" cy="2286000"/>
          </a:xfrm>
        </p:spPr>
        <p:txBody>
          <a:bodyPr>
            <a:normAutofit/>
          </a:bodyPr>
          <a:lstStyle/>
          <a:p>
            <a:pPr marL="0" indent="0">
              <a:buNone/>
            </a:pPr>
            <a:r>
              <a:rPr lang="en-US" dirty="0"/>
              <a:t>Engage students by providing meaningful opportunities for them to share their thinking during the reading. Practice shared application with planned discussion prompts</a:t>
            </a:r>
            <a:r>
              <a:rPr lang="en-US" dirty="0" smtClean="0"/>
              <a:t>.</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685800" y="4038252"/>
            <a:ext cx="3962400" cy="2831544"/>
          </a:xfrm>
          <a:prstGeom prst="rect">
            <a:avLst/>
          </a:prstGeom>
          <a:noFill/>
        </p:spPr>
        <p:txBody>
          <a:bodyPr wrap="square" rtlCol="0">
            <a:spAutoFit/>
          </a:bodyPr>
          <a:lstStyle/>
          <a:p>
            <a:r>
              <a:rPr lang="en-US" sz="2400" dirty="0" smtClean="0">
                <a:solidFill>
                  <a:srgbClr val="C00000"/>
                </a:solidFill>
              </a:rPr>
              <a:t>p. 20. “Let’s </a:t>
            </a:r>
            <a:r>
              <a:rPr lang="en-US" sz="2400" dirty="0">
                <a:solidFill>
                  <a:srgbClr val="C00000"/>
                </a:solidFill>
              </a:rPr>
              <a:t>think for a moment. How do you </a:t>
            </a:r>
            <a:r>
              <a:rPr lang="en-US" sz="2400" dirty="0" smtClean="0">
                <a:solidFill>
                  <a:srgbClr val="C00000"/>
                </a:solidFill>
              </a:rPr>
              <a:t>think Brian is feeling right now?  Can you make a connection to how he’s feeling?”</a:t>
            </a:r>
          </a:p>
          <a:p>
            <a:endParaRPr lang="en-US" sz="1200" dirty="0">
              <a:solidFill>
                <a:srgbClr val="C00000"/>
              </a:solidFill>
            </a:endParaRPr>
          </a:p>
          <a:p>
            <a:r>
              <a:rPr lang="en-US" sz="2400" dirty="0" smtClean="0">
                <a:solidFill>
                  <a:srgbClr val="C00000"/>
                </a:solidFill>
              </a:rPr>
              <a:t>Turn and talk to your partner.</a:t>
            </a:r>
            <a:endParaRPr lang="en-US" sz="2400" dirty="0">
              <a:solidFill>
                <a:srgbClr val="C00000"/>
              </a:solidFill>
            </a:endParaRPr>
          </a:p>
          <a:p>
            <a:endParaRPr lang="en-US" dirty="0"/>
          </a:p>
        </p:txBody>
      </p:sp>
      <p:pic>
        <p:nvPicPr>
          <p:cNvPr id="10" name="Picture 2" descr="http://mrmackenzie.edublogs.org/files/2009/12/hatche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77108">
            <a:off x="7181673" y="3551221"/>
            <a:ext cx="1223363" cy="179906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4902626" y="4708322"/>
            <a:ext cx="2190225" cy="154592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5" name="Rectangle 14"/>
          <p:cNvSpPr/>
          <p:nvPr/>
        </p:nvSpPr>
        <p:spPr bwMode="auto">
          <a:xfrm>
            <a:off x="6202589" y="5603447"/>
            <a:ext cx="578041" cy="442055"/>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rot="4259361">
            <a:off x="7183809" y="4871449"/>
            <a:ext cx="695464" cy="1537325"/>
          </a:xfrm>
          <a:prstGeom prst="downArrow">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56611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How Can We Help Our Students </a:t>
            </a:r>
            <a:br>
              <a:rPr lang="en-US" dirty="0" smtClean="0"/>
            </a:br>
            <a:r>
              <a:rPr lang="en-US" dirty="0" smtClean="0"/>
              <a:t>Make Connections?</a:t>
            </a:r>
            <a:endParaRPr lang="en-US" dirty="0"/>
          </a:p>
        </p:txBody>
      </p:sp>
      <p:sp>
        <p:nvSpPr>
          <p:cNvPr id="5" name="Content Placeholder 4"/>
          <p:cNvSpPr>
            <a:spLocks noGrp="1"/>
          </p:cNvSpPr>
          <p:nvPr>
            <p:ph idx="1"/>
          </p:nvPr>
        </p:nvSpPr>
        <p:spPr>
          <a:xfrm>
            <a:off x="381000" y="1951037"/>
            <a:ext cx="8382000" cy="4525963"/>
          </a:xfrm>
        </p:spPr>
        <p:txBody>
          <a:bodyPr>
            <a:normAutofit fontScale="85000" lnSpcReduction="10000"/>
          </a:bodyPr>
          <a:lstStyle/>
          <a:p>
            <a:r>
              <a:rPr lang="en-US" dirty="0" smtClean="0"/>
              <a:t>Carefully preview texts and choose texts to which students can relate.</a:t>
            </a:r>
          </a:p>
          <a:p>
            <a:pPr>
              <a:buNone/>
            </a:pPr>
            <a:endParaRPr lang="en-US" sz="1200" dirty="0" smtClean="0"/>
          </a:p>
          <a:p>
            <a:r>
              <a:rPr lang="en-US" dirty="0" smtClean="0"/>
              <a:t>Model authentic connections by thinking through the text yourself before reading with the students.</a:t>
            </a:r>
          </a:p>
          <a:p>
            <a:pPr>
              <a:buNone/>
            </a:pPr>
            <a:endParaRPr lang="en-US" sz="1200" dirty="0" smtClean="0"/>
          </a:p>
          <a:p>
            <a:r>
              <a:rPr lang="en-US" dirty="0" smtClean="0"/>
              <a:t>Be explicit about the ways connections help you understand.</a:t>
            </a:r>
          </a:p>
          <a:p>
            <a:pPr>
              <a:buNone/>
            </a:pPr>
            <a:endParaRPr lang="en-US" sz="1100" dirty="0" smtClean="0"/>
          </a:p>
          <a:p>
            <a:pPr lvl="1"/>
            <a:r>
              <a:rPr lang="en-US" dirty="0" smtClean="0"/>
              <a:t>When modeling, use the stems, “That reminds me of …” and “That helps me understand the text better because …”</a:t>
            </a:r>
          </a:p>
          <a:p>
            <a:pPr lvl="1">
              <a:buNone/>
            </a:pPr>
            <a:endParaRPr lang="en-US" sz="1100" dirty="0" smtClean="0"/>
          </a:p>
          <a:p>
            <a:pPr lvl="1"/>
            <a:r>
              <a:rPr lang="en-US" dirty="0" smtClean="0"/>
              <a:t>Post these stems for student reference.</a:t>
            </a:r>
          </a:p>
          <a:p>
            <a:pPr lvl="1"/>
            <a:endParaRPr lang="en-US" dirty="0" smtClean="0"/>
          </a:p>
          <a:p>
            <a:pPr>
              <a:buNone/>
            </a:pPr>
            <a:endParaRPr lang="en-US" dirty="0" smtClean="0"/>
          </a:p>
          <a:p>
            <a:endParaRPr lang="en-US" dirty="0"/>
          </a:p>
        </p:txBody>
      </p:sp>
      <p:sp>
        <p:nvSpPr>
          <p:cNvPr id="7"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35378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Caution</a:t>
            </a:r>
            <a:endParaRPr lang="en-US" dirty="0"/>
          </a:p>
        </p:txBody>
      </p:sp>
      <p:pic>
        <p:nvPicPr>
          <p:cNvPr id="2050" name="Picture 2" descr="C:\Documents and Settings\cgoodrow\Local Settings\Temporary Internet Files\Content.IE5\RAJZLK3F\MCBD05706_0000[1].wmf"/>
          <p:cNvPicPr>
            <a:picLocks noGrp="1" noChangeAspect="1" noChangeArrowheads="1"/>
          </p:cNvPicPr>
          <p:nvPr>
            <p:ph idx="1"/>
          </p:nvPr>
        </p:nvPicPr>
        <p:blipFill>
          <a:blip r:embed="rId3"/>
          <a:srcRect/>
          <a:stretch>
            <a:fillRect/>
          </a:stretch>
        </p:blipFill>
        <p:spPr bwMode="auto">
          <a:xfrm>
            <a:off x="6732229" y="4000500"/>
            <a:ext cx="2183171" cy="1638300"/>
          </a:xfrm>
          <a:prstGeom prst="rect">
            <a:avLst/>
          </a:prstGeom>
          <a:noFill/>
        </p:spPr>
      </p:pic>
      <p:pic>
        <p:nvPicPr>
          <p:cNvPr id="2051" name="Picture 3" descr="C:\Documents and Settings\cgoodrow\Local Settings\Temporary Internet Files\Content.IE5\9852KA0M\MCj04042930000[1].wmf"/>
          <p:cNvPicPr>
            <a:picLocks noChangeAspect="1" noChangeArrowheads="1"/>
          </p:cNvPicPr>
          <p:nvPr/>
        </p:nvPicPr>
        <p:blipFill>
          <a:blip r:embed="rId4"/>
          <a:srcRect/>
          <a:stretch>
            <a:fillRect/>
          </a:stretch>
        </p:blipFill>
        <p:spPr bwMode="auto">
          <a:xfrm>
            <a:off x="457200" y="1435100"/>
            <a:ext cx="1492250" cy="1841500"/>
          </a:xfrm>
          <a:prstGeom prst="rect">
            <a:avLst/>
          </a:prstGeom>
          <a:noFill/>
        </p:spPr>
      </p:pic>
      <p:sp>
        <p:nvSpPr>
          <p:cNvPr id="8" name="TextBox 7"/>
          <p:cNvSpPr txBox="1"/>
          <p:nvPr/>
        </p:nvSpPr>
        <p:spPr>
          <a:xfrm>
            <a:off x="2286000" y="1692295"/>
            <a:ext cx="6477000" cy="1508105"/>
          </a:xfrm>
          <a:prstGeom prst="rect">
            <a:avLst/>
          </a:prstGeom>
          <a:noFill/>
        </p:spPr>
        <p:txBody>
          <a:bodyPr wrap="square" rtlCol="0">
            <a:spAutoFit/>
          </a:bodyPr>
          <a:lstStyle/>
          <a:p>
            <a:r>
              <a:rPr lang="en-US" sz="3600" dirty="0" smtClean="0"/>
              <a:t>Surface-level Connections</a:t>
            </a:r>
          </a:p>
          <a:p>
            <a:r>
              <a:rPr lang="en-US" sz="2800" dirty="0" smtClean="0"/>
              <a:t>Example: “That character has the same name that I do!”</a:t>
            </a:r>
            <a:endParaRPr lang="en-US" sz="2800" dirty="0"/>
          </a:p>
        </p:txBody>
      </p:sp>
      <p:sp>
        <p:nvSpPr>
          <p:cNvPr id="9" name="TextBox 8"/>
          <p:cNvSpPr txBox="1"/>
          <p:nvPr/>
        </p:nvSpPr>
        <p:spPr>
          <a:xfrm>
            <a:off x="304800" y="3600033"/>
            <a:ext cx="6477000" cy="2800767"/>
          </a:xfrm>
          <a:prstGeom prst="rect">
            <a:avLst/>
          </a:prstGeom>
          <a:noFill/>
        </p:spPr>
        <p:txBody>
          <a:bodyPr wrap="square" rtlCol="0">
            <a:spAutoFit/>
          </a:bodyPr>
          <a:lstStyle/>
          <a:p>
            <a:r>
              <a:rPr lang="en-US" sz="3600" dirty="0" smtClean="0"/>
              <a:t>Distracting Connections</a:t>
            </a:r>
          </a:p>
          <a:p>
            <a:r>
              <a:rPr lang="en-US" sz="2800" dirty="0"/>
              <a:t>Example</a:t>
            </a:r>
            <a:r>
              <a:rPr lang="en-US" sz="2800" dirty="0" smtClean="0"/>
              <a:t>: “That character has a dog, and I have a dog, and one time we took the dog to the lake.  We went fishing at the lake.  We ate the fish for dinner.  I don’t like fish.  I like pizza.”</a:t>
            </a:r>
            <a:endParaRPr lang="en-US" sz="2800" dirty="0"/>
          </a:p>
        </p:txBody>
      </p:sp>
      <p:sp>
        <p:nvSpPr>
          <p:cNvPr id="10" name="TextBox 9"/>
          <p:cNvSpPr txBox="1"/>
          <p:nvPr/>
        </p:nvSpPr>
        <p:spPr>
          <a:xfrm>
            <a:off x="1203325" y="2209800"/>
            <a:ext cx="6324600" cy="3416320"/>
          </a:xfrm>
          <a:prstGeom prst="rect">
            <a:avLst/>
          </a:prstGeom>
          <a:noFill/>
        </p:spPr>
        <p:txBody>
          <a:bodyPr wrap="square" rtlCol="0">
            <a:spAutoFit/>
          </a:bodyPr>
          <a:lstStyle/>
          <a:p>
            <a:pPr algn="r"/>
            <a:r>
              <a:rPr lang="en-US" sz="3600" dirty="0" smtClean="0"/>
              <a:t>Model: “That helps me understand better because …” </a:t>
            </a:r>
          </a:p>
          <a:p>
            <a:pPr algn="r"/>
            <a:endParaRPr lang="en-US" sz="3600" dirty="0" smtClean="0"/>
          </a:p>
          <a:p>
            <a:pPr algn="r"/>
            <a:endParaRPr lang="en-US" sz="3600" dirty="0" smtClean="0"/>
          </a:p>
          <a:p>
            <a:r>
              <a:rPr lang="en-US" sz="3600" dirty="0" smtClean="0"/>
              <a:t>Ask: “How does that help you understand?”</a:t>
            </a:r>
            <a:endParaRPr lang="en-US" sz="3600" dirty="0"/>
          </a:p>
        </p:txBody>
      </p:sp>
      <p:sp>
        <p:nvSpPr>
          <p:cNvPr id="11"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9947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pPr marL="0" indent="0">
              <a:buNone/>
            </a:pPr>
            <a:r>
              <a:rPr lang="en-US" dirty="0" smtClean="0"/>
              <a:t>Weak </a:t>
            </a:r>
            <a:r>
              <a:rPr lang="en-US" dirty="0"/>
              <a:t>readers often have difficulty understanding text because they make connections to background knowledge that is irrelevant to the reading </a:t>
            </a:r>
            <a:r>
              <a:rPr lang="en-US" dirty="0" smtClean="0"/>
              <a:t>task. When </a:t>
            </a:r>
            <a:r>
              <a:rPr lang="en-US" dirty="0"/>
              <a:t>students are directly taught to integrate background knowledge with the text, however, they do better on comprehension </a:t>
            </a:r>
            <a:r>
              <a:rPr lang="en-US" dirty="0" smtClean="0"/>
              <a:t>measures.</a:t>
            </a:r>
          </a:p>
          <a:p>
            <a:pPr marL="0" indent="0">
              <a:buNone/>
            </a:pPr>
            <a:r>
              <a:rPr lang="en-US" dirty="0"/>
              <a:t> </a:t>
            </a:r>
            <a:r>
              <a:rPr lang="en-US" dirty="0" smtClean="0"/>
              <a:t>                                                  </a:t>
            </a:r>
            <a:r>
              <a:rPr lang="en-US" sz="2000" dirty="0" smtClean="0"/>
              <a:t>(</a:t>
            </a:r>
            <a:r>
              <a:rPr lang="en-US" sz="2000" dirty="0"/>
              <a:t>Hansen, </a:t>
            </a:r>
            <a:r>
              <a:rPr lang="en-US" sz="2000" dirty="0" smtClean="0"/>
              <a:t>1981; Pressley, 2002) </a:t>
            </a:r>
            <a:endParaRPr lang="en-US" sz="2000"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38</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2" descr="C:\Users\ddycha\AppData\Local\Microsoft\Windows\Temporary Internet Files\Content.IE5\JDED5LW3\92948574[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5667"/>
          <a:stretch/>
        </p:blipFill>
        <p:spPr bwMode="auto">
          <a:xfrm>
            <a:off x="7315200" y="990600"/>
            <a:ext cx="1632255" cy="15925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9965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8779"/>
            <a:ext cx="8610600" cy="769441"/>
          </a:xfrm>
        </p:spPr>
        <p:txBody>
          <a:bodyPr>
            <a:normAutofit/>
          </a:bodyPr>
          <a:lstStyle/>
          <a:p>
            <a:r>
              <a:rPr lang="en-US" dirty="0" smtClean="0"/>
              <a:t>Step 7: </a:t>
            </a:r>
            <a:r>
              <a:rPr lang="en-US" dirty="0" err="1" smtClean="0"/>
              <a:t>Scaffolded</a:t>
            </a:r>
            <a:r>
              <a:rPr lang="en-US" dirty="0" smtClean="0"/>
              <a:t> Practice with Support</a:t>
            </a:r>
            <a:endParaRPr lang="en-US" dirty="0"/>
          </a:p>
        </p:txBody>
      </p:sp>
      <p:sp>
        <p:nvSpPr>
          <p:cNvPr id="3" name="Content Placeholder 2"/>
          <p:cNvSpPr>
            <a:spLocks noGrp="1"/>
          </p:cNvSpPr>
          <p:nvPr>
            <p:ph idx="1"/>
          </p:nvPr>
        </p:nvSpPr>
        <p:spPr/>
        <p:txBody>
          <a:bodyPr/>
          <a:lstStyle/>
          <a:p>
            <a:pPr marL="0" indent="0">
              <a:buNone/>
            </a:pPr>
            <a:r>
              <a:rPr lang="en-US" dirty="0"/>
              <a:t>Scaffold practice, providing opportunities for students to use the strategy while reading with the teacher’s support and monitoring.</a:t>
            </a:r>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875" t="22439" r="33500" b="9756"/>
          <a:stretch/>
        </p:blipFill>
        <p:spPr bwMode="auto">
          <a:xfrm rot="707540">
            <a:off x="908172" y="3796414"/>
            <a:ext cx="1600300" cy="23414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6" name="TextBox 5"/>
          <p:cNvSpPr txBox="1"/>
          <p:nvPr/>
        </p:nvSpPr>
        <p:spPr>
          <a:xfrm>
            <a:off x="3179736" y="3658015"/>
            <a:ext cx="5022742" cy="2554545"/>
          </a:xfrm>
          <a:prstGeom prst="rect">
            <a:avLst/>
          </a:prstGeom>
          <a:noFill/>
        </p:spPr>
        <p:txBody>
          <a:bodyPr wrap="square" rtlCol="0">
            <a:spAutoFit/>
          </a:bodyPr>
          <a:lstStyle/>
          <a:p>
            <a:r>
              <a:rPr lang="en-US" sz="2000" dirty="0" smtClean="0">
                <a:solidFill>
                  <a:srgbClr val="C00000"/>
                </a:solidFill>
              </a:rPr>
              <a:t>“Today when you read Chapter 1 of </a:t>
            </a:r>
            <a:r>
              <a:rPr lang="en-US" sz="2000" i="1" dirty="0" smtClean="0">
                <a:solidFill>
                  <a:srgbClr val="C00000"/>
                </a:solidFill>
              </a:rPr>
              <a:t>Lone Wolf</a:t>
            </a:r>
            <a:r>
              <a:rPr lang="en-US" sz="2000" dirty="0" smtClean="0">
                <a:solidFill>
                  <a:srgbClr val="C00000"/>
                </a:solidFill>
              </a:rPr>
              <a:t>, I want to be aware of the connections you make.  As you read, place a sticky note in your book whenever you make a connection. When you are finished reading the chapter, complete the 3 column chart we use for Making Connections and be prepared to share your thinking during small group discussion.”</a:t>
            </a:r>
            <a:endParaRPr lang="en-US" sz="2000" dirty="0">
              <a:solidFill>
                <a:srgbClr val="C00000"/>
              </a:solidFill>
            </a:endParaRPr>
          </a:p>
        </p:txBody>
      </p:sp>
    </p:spTree>
    <p:extLst>
      <p:ext uri="{BB962C8B-B14F-4D97-AF65-F5344CB8AC3E}">
        <p14:creationId xmlns="" xmlns:p14="http://schemas.microsoft.com/office/powerpoint/2010/main" val="224386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does this store sell?</a:t>
            </a:r>
            <a:endParaRPr lang="en-US" dirty="0">
              <a:latin typeface="Kristen ITC" pitchFamily="66"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1828800" y="1524000"/>
            <a:ext cx="5181600" cy="5060158"/>
          </a:xfrm>
          <a:prstGeom prst="rect">
            <a:avLst/>
          </a:prstGeom>
          <a:noFill/>
          <a:ln w="9525">
            <a:noFill/>
            <a:miter lim="800000"/>
            <a:headEnd/>
            <a:tailEnd/>
          </a:ln>
          <a:effectLst/>
        </p:spPr>
      </p:pic>
      <p:sp>
        <p:nvSpPr>
          <p:cNvPr id="7" name="TextBox 6"/>
          <p:cNvSpPr txBox="1"/>
          <p:nvPr/>
        </p:nvSpPr>
        <p:spPr>
          <a:xfrm>
            <a:off x="3276600" y="3505200"/>
            <a:ext cx="3276600" cy="584775"/>
          </a:xfrm>
          <a:prstGeom prst="rect">
            <a:avLst/>
          </a:prstGeom>
          <a:noFill/>
        </p:spPr>
        <p:txBody>
          <a:bodyPr wrap="square" rtlCol="0">
            <a:spAutoFit/>
          </a:bodyPr>
          <a:lstStyle/>
          <a:p>
            <a:pPr algn="ctr"/>
            <a:r>
              <a:rPr lang="en-US" sz="3200" b="1" dirty="0" smtClean="0">
                <a:latin typeface="CAC Moose" pitchFamily="2" charset="0"/>
              </a:rPr>
              <a:t>Blinds For Sale</a:t>
            </a:r>
            <a:endParaRPr lang="en-US" sz="3200" b="1" dirty="0">
              <a:latin typeface="CAC Moose" pitchFamily="2" charset="0"/>
            </a:endParaRPr>
          </a:p>
        </p:txBody>
      </p:sp>
      <p:sp>
        <p:nvSpPr>
          <p:cNvPr id="8" name="TextBox 7"/>
          <p:cNvSpPr txBox="1"/>
          <p:nvPr/>
        </p:nvSpPr>
        <p:spPr>
          <a:xfrm>
            <a:off x="3352800" y="4267200"/>
            <a:ext cx="3048000" cy="646331"/>
          </a:xfrm>
          <a:prstGeom prst="rect">
            <a:avLst/>
          </a:prstGeom>
          <a:noFill/>
        </p:spPr>
        <p:txBody>
          <a:bodyPr wrap="square" rtlCol="0">
            <a:spAutoFit/>
          </a:bodyPr>
          <a:lstStyle/>
          <a:p>
            <a:pPr algn="ctr"/>
            <a:r>
              <a:rPr lang="en-US" dirty="0" smtClean="0">
                <a:latin typeface="CAC Moose" pitchFamily="2" charset="0"/>
              </a:rPr>
              <a:t>Goose Hunting Season Opens Soon</a:t>
            </a:r>
            <a:endParaRPr lang="en-US" dirty="0">
              <a:latin typeface="CAC Moose" pitchFamily="2" charset="0"/>
            </a:endParaRPr>
          </a:p>
        </p:txBody>
      </p:sp>
      <p:sp>
        <p:nvSpPr>
          <p:cNvPr id="9" name="TextBox 8"/>
          <p:cNvSpPr txBox="1"/>
          <p:nvPr/>
        </p:nvSpPr>
        <p:spPr>
          <a:xfrm>
            <a:off x="5257800" y="6107668"/>
            <a:ext cx="3048000" cy="369332"/>
          </a:xfrm>
          <a:prstGeom prst="rect">
            <a:avLst/>
          </a:prstGeom>
          <a:noFill/>
        </p:spPr>
        <p:txBody>
          <a:bodyPr wrap="square" rtlCol="0">
            <a:spAutoFit/>
          </a:bodyPr>
          <a:lstStyle/>
          <a:p>
            <a:r>
              <a:rPr lang="en-US" dirty="0" smtClean="0"/>
              <a:t>(Adapted from Wilhelm, 2004)</a:t>
            </a:r>
            <a:endParaRPr lang="en-US" dirty="0"/>
          </a:p>
        </p:txBody>
      </p:sp>
      <p:pic>
        <p:nvPicPr>
          <p:cNvPr id="2" name="Picture 2" descr="C:\Documents and Settings\cgoodrow\Local Settings\Temporary Internet Files\Content.IE5\BOXGK3HA\MCj03201460000[1].wmf"/>
          <p:cNvPicPr>
            <a:picLocks noChangeAspect="1" noChangeArrowheads="1"/>
          </p:cNvPicPr>
          <p:nvPr/>
        </p:nvPicPr>
        <p:blipFill>
          <a:blip r:embed="rId4"/>
          <a:srcRect/>
          <a:stretch>
            <a:fillRect/>
          </a:stretch>
        </p:blipFill>
        <p:spPr bwMode="auto">
          <a:xfrm>
            <a:off x="5410200" y="1716606"/>
            <a:ext cx="2521306" cy="3007794"/>
          </a:xfrm>
          <a:prstGeom prst="rect">
            <a:avLst/>
          </a:prstGeom>
          <a:noFill/>
        </p:spPr>
      </p:pic>
      <p:pic>
        <p:nvPicPr>
          <p:cNvPr id="1027" name="Picture 3" descr="C:\Documents and Settings\cgoodrow\Local Settings\Temporary Internet Files\Content.IE5\0K8L9P3E\MCPE01530_0000[1].wmf"/>
          <p:cNvPicPr>
            <a:picLocks noChangeAspect="1" noChangeArrowheads="1"/>
          </p:cNvPicPr>
          <p:nvPr/>
        </p:nvPicPr>
        <p:blipFill>
          <a:blip r:embed="rId5"/>
          <a:srcRect/>
          <a:stretch>
            <a:fillRect/>
          </a:stretch>
        </p:blipFill>
        <p:spPr bwMode="auto">
          <a:xfrm>
            <a:off x="1219200" y="2858669"/>
            <a:ext cx="3200400" cy="2932531"/>
          </a:xfrm>
          <a:prstGeom prst="rect">
            <a:avLst/>
          </a:prstGeom>
          <a:noFill/>
        </p:spPr>
      </p:pic>
      <p:sp>
        <p:nvSpPr>
          <p:cNvPr id="10"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975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 3 Column Chart</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40</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6" name="Picture 2" descr="C:\Users\ddycha\AppData\Local\Microsoft\Windows\Temporary Internet Files\Content.Outlook\DQ3J9OY2\scan000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738" r="7031" b="31414"/>
          <a:stretch/>
        </p:blipFill>
        <p:spPr bwMode="auto">
          <a:xfrm>
            <a:off x="2286000" y="1744850"/>
            <a:ext cx="4495800" cy="4748985"/>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875" t="22439" r="33500" b="9756"/>
          <a:stretch/>
        </p:blipFill>
        <p:spPr bwMode="auto">
          <a:xfrm rot="1037799">
            <a:off x="6728037" y="2508815"/>
            <a:ext cx="1844040" cy="269812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6" name="TextBox 5"/>
          <p:cNvSpPr txBox="1"/>
          <p:nvPr/>
        </p:nvSpPr>
        <p:spPr>
          <a:xfrm rot="21040067">
            <a:off x="232527" y="3133635"/>
            <a:ext cx="2134755" cy="1200329"/>
          </a:xfrm>
          <a:prstGeom prst="rect">
            <a:avLst/>
          </a:prstGeom>
          <a:solidFill>
            <a:srgbClr val="CEEAB0"/>
          </a:solidFill>
          <a:ln w="9525">
            <a:solidFill>
              <a:schemeClr val="tx1"/>
            </a:solidFill>
          </a:ln>
        </p:spPr>
        <p:txBody>
          <a:bodyPr wrap="square" rtlCol="0">
            <a:spAutoFit/>
          </a:bodyPr>
          <a:lstStyle/>
          <a:p>
            <a:r>
              <a:rPr lang="en-US" b="1" dirty="0" smtClean="0"/>
              <a:t>Chapter 1 CPQ: </a:t>
            </a:r>
            <a:r>
              <a:rPr lang="en-US" dirty="0" smtClean="0"/>
              <a:t>Who is the main character and whet do we learn about him?</a:t>
            </a:r>
            <a:endParaRPr lang="en-US" dirty="0"/>
          </a:p>
        </p:txBody>
      </p:sp>
    </p:spTree>
    <p:extLst>
      <p:ext uri="{BB962C8B-B14F-4D97-AF65-F5344CB8AC3E}">
        <p14:creationId xmlns="" xmlns:p14="http://schemas.microsoft.com/office/powerpoint/2010/main" val="3308887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Accountability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Provide accountability measures for students when using the strategy independently</a:t>
            </a:r>
            <a:r>
              <a:rPr lang="en-US" dirty="0" smtClean="0"/>
              <a:t>.</a:t>
            </a:r>
          </a:p>
          <a:p>
            <a:pPr marL="0" indent="0">
              <a:buNone/>
            </a:pPr>
            <a:endParaRPr lang="en-US" dirty="0"/>
          </a:p>
          <a:p>
            <a:pPr marL="0" indent="0">
              <a:buNone/>
            </a:pPr>
            <a:r>
              <a:rPr lang="en-US" dirty="0" smtClean="0">
                <a:solidFill>
                  <a:srgbClr val="C00000"/>
                </a:solidFill>
              </a:rPr>
              <a:t>“Today when you are reading independently, I want you to be aware of the connections you’re making while reading. When the timer goes, I would like you to stop reading and complete a quick-write in your Reading Reflection Journal, explaining the connections you made while reading.”</a:t>
            </a:r>
            <a:endParaRPr lang="en-US" dirty="0">
              <a:solidFill>
                <a:srgbClr val="C0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41</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308448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Accountability</a:t>
            </a:r>
          </a:p>
        </p:txBody>
      </p:sp>
      <p:sp>
        <p:nvSpPr>
          <p:cNvPr id="4" name="Slide Number Placeholder 3"/>
          <p:cNvSpPr>
            <a:spLocks noGrp="1"/>
          </p:cNvSpPr>
          <p:nvPr>
            <p:ph type="sldNum" sz="quarter" idx="12"/>
          </p:nvPr>
        </p:nvSpPr>
        <p:spPr/>
        <p:txBody>
          <a:bodyPr/>
          <a:lstStyle/>
          <a:p>
            <a:fld id="{7B44EE3B-371E-4108-AA03-CAAD196CADCD}" type="slidenum">
              <a:rPr lang="en-US" smtClean="0"/>
              <a:pPr/>
              <a:t>42</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TextBox 2"/>
          <p:cNvSpPr txBox="1"/>
          <p:nvPr/>
        </p:nvSpPr>
        <p:spPr>
          <a:xfrm rot="358677">
            <a:off x="2247363" y="2100943"/>
            <a:ext cx="6172200" cy="3970318"/>
          </a:xfrm>
          <a:prstGeom prst="rect">
            <a:avLst/>
          </a:prstGeom>
          <a:noFill/>
          <a:ln w="6350">
            <a:solidFill>
              <a:schemeClr val="tx1"/>
            </a:solidFill>
          </a:ln>
        </p:spPr>
        <p:txBody>
          <a:bodyPr wrap="square" rtlCol="0">
            <a:spAutoFit/>
          </a:bodyPr>
          <a:lstStyle/>
          <a:p>
            <a:r>
              <a:rPr lang="en-US" u="sng" dirty="0" smtClean="0">
                <a:latin typeface="Segoe Script" pitchFamily="34" charset="0"/>
              </a:rPr>
              <a:t>Different Kind of Champion: Chapter 2</a:t>
            </a:r>
          </a:p>
          <a:p>
            <a:endParaRPr lang="en-US" dirty="0">
              <a:latin typeface="Segoe Script" pitchFamily="34" charset="0"/>
            </a:endParaRPr>
          </a:p>
          <a:p>
            <a:r>
              <a:rPr lang="en-US" dirty="0" smtClean="0">
                <a:latin typeface="Segoe Script" pitchFamily="34" charset="0"/>
              </a:rPr>
              <a:t>When Ranny went missing and everyone wanted to give up looking for him, it reminded me of the time my dog Max went missing.  We looked for him for a long time and it seemed like everyone was going to give up. There was no way I was going to give up.  I was determined just like Jag.  When Jag finally found Ranny and she was hurt, it also reminded me of the time when Max got attacked by another dog.  It was awful.  I was so worried about him. I was really upset.  We had to rush him to the animal hospital too.</a:t>
            </a:r>
            <a:endParaRPr lang="en-US" dirty="0">
              <a:latin typeface="Segoe Script" pitchFamily="34" charset="0"/>
            </a:endParaRPr>
          </a:p>
        </p:txBody>
      </p:sp>
      <p:pic>
        <p:nvPicPr>
          <p:cNvPr id="2050" name="Picture 2" descr="http://www.iblist.com/thumbs/covers/1266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5441" y="1790332"/>
            <a:ext cx="1801957" cy="25627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5026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Other Considerations When Teaching</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43</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95331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914400" y="1905000"/>
            <a:ext cx="7086600" cy="4572000"/>
          </a:xfrm>
        </p:spPr>
        <p:txBody>
          <a:bodyPr>
            <a:normAutofit fontScale="85000" lnSpcReduction="20000"/>
          </a:bodyPr>
          <a:lstStyle/>
          <a:p>
            <a:pPr marL="0" indent="0">
              <a:lnSpc>
                <a:spcPct val="200000"/>
              </a:lnSpc>
              <a:buNone/>
            </a:pPr>
            <a:r>
              <a:rPr lang="en-US" sz="4200" dirty="0" smtClean="0"/>
              <a:t>Text-to-Self</a:t>
            </a:r>
          </a:p>
          <a:p>
            <a:pPr marL="0" indent="0">
              <a:lnSpc>
                <a:spcPct val="200000"/>
              </a:lnSpc>
              <a:buNone/>
            </a:pPr>
            <a:r>
              <a:rPr lang="en-US" sz="4200" dirty="0"/>
              <a:t>	</a:t>
            </a:r>
            <a:r>
              <a:rPr lang="en-US" sz="4200" dirty="0" smtClean="0"/>
              <a:t>	Text-to-Text</a:t>
            </a:r>
          </a:p>
          <a:p>
            <a:pPr marL="0" indent="0">
              <a:lnSpc>
                <a:spcPct val="200000"/>
              </a:lnSpc>
              <a:buNone/>
            </a:pPr>
            <a:r>
              <a:rPr lang="en-US" sz="4200" dirty="0"/>
              <a:t>	</a:t>
            </a:r>
            <a:r>
              <a:rPr lang="en-US" sz="4200" dirty="0" smtClean="0"/>
              <a:t>			Text-to-World</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44</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5842" name="Picture 2" descr="http://images.clipart.com/thw/thw11/CL/5433_2005010014/000803_1054_21/20413835.thb.jpg?000803_1054_2151_v__v"/>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0893" y="1721927"/>
            <a:ext cx="1102519" cy="1478473"/>
          </a:xfrm>
          <a:prstGeom prst="rect">
            <a:avLst/>
          </a:prstGeom>
          <a:noFill/>
          <a:extLst>
            <a:ext uri="{909E8E84-426E-40DD-AFC4-6F175D3DCCD1}">
              <a14:hiddenFill xmlns="" xmlns:a14="http://schemas.microsoft.com/office/drawing/2010/main">
                <a:solidFill>
                  <a:srgbClr val="FFFFFF"/>
                </a:solidFill>
              </a14:hiddenFill>
            </a:ext>
          </a:extLst>
        </p:spPr>
      </p:pic>
      <p:pic>
        <p:nvPicPr>
          <p:cNvPr id="35844" name="Picture 4" descr="http://downloads.clipart.com/19984090.png?t=1357762027&amp;h=df34e86669c5b431e1b5a7d1f9f5cd8f&amp;u=TPRI-20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0036" y="4191000"/>
            <a:ext cx="1384300" cy="1381607"/>
          </a:xfrm>
          <a:prstGeom prst="rect">
            <a:avLst/>
          </a:prstGeom>
          <a:noFill/>
          <a:extLst>
            <a:ext uri="{909E8E84-426E-40DD-AFC4-6F175D3DCCD1}">
              <a14:hiddenFill xmlns="" xmlns:a14="http://schemas.microsoft.com/office/drawing/2010/main">
                <a:solidFill>
                  <a:srgbClr val="FFFFFF"/>
                </a:solidFill>
              </a14:hiddenFill>
            </a:ext>
          </a:extLst>
        </p:spPr>
      </p:pic>
      <p:pic>
        <p:nvPicPr>
          <p:cNvPr id="35846" name="Picture 6" descr="http://downloads.clipart.com/20515474.png?t=1357762115&amp;h=9091fbe48b4f9398871594d0dd13fc5a&amp;u=TPRI-20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57800" y="2987040"/>
            <a:ext cx="1752600" cy="1051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9791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pPr marL="0" indent="0">
              <a:buNone/>
            </a:pPr>
            <a:r>
              <a:rPr lang="en-US" dirty="0" smtClean="0"/>
              <a:t>Text-to-Self: </a:t>
            </a:r>
          </a:p>
          <a:p>
            <a:pPr marL="0" indent="0">
              <a:buNone/>
            </a:pPr>
            <a:r>
              <a:rPr lang="en-US" dirty="0" smtClean="0"/>
              <a:t>“Connections between the text and the reader’s experiences and memories. The more experiences and memories a reader has about a topic, the easier the material is to read.”</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r>
              <a:rPr lang="en-US" sz="2000" dirty="0" smtClean="0"/>
              <a:t>(</a:t>
            </a:r>
            <a:r>
              <a:rPr lang="en-US" sz="2000" dirty="0" err="1" smtClean="0"/>
              <a:t>Tovani</a:t>
            </a:r>
            <a:r>
              <a:rPr lang="en-US" sz="2000" dirty="0" smtClean="0"/>
              <a:t>, 2000)</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2" descr="C:\Documents and Settings\cgoodrow\Local Settings\Temporary Internet Files\Content.IE5\N3U1S2HP\MCj04348760000[1].png"/>
          <p:cNvPicPr>
            <a:picLocks noChangeAspect="1" noChangeArrowheads="1"/>
          </p:cNvPicPr>
          <p:nvPr/>
        </p:nvPicPr>
        <p:blipFill>
          <a:blip r:embed="rId3"/>
          <a:srcRect/>
          <a:stretch>
            <a:fillRect/>
          </a:stretch>
        </p:blipFill>
        <p:spPr bwMode="auto">
          <a:xfrm>
            <a:off x="3581400" y="4800600"/>
            <a:ext cx="1600200" cy="1600200"/>
          </a:xfrm>
          <a:prstGeom prst="rect">
            <a:avLst/>
          </a:prstGeom>
          <a:noFill/>
        </p:spPr>
      </p:pic>
    </p:spTree>
    <p:extLst>
      <p:ext uri="{BB962C8B-B14F-4D97-AF65-F5344CB8AC3E}">
        <p14:creationId xmlns="" xmlns:p14="http://schemas.microsoft.com/office/powerpoint/2010/main" val="34938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6858000" cy="4953000"/>
          </a:xfrm>
        </p:spPr>
        <p:txBody>
          <a:bodyPr>
            <a:normAutofit/>
          </a:bodyPr>
          <a:lstStyle/>
          <a:p>
            <a:pPr marL="0" indent="0">
              <a:buNone/>
            </a:pPr>
            <a:r>
              <a:rPr lang="en-US" dirty="0" smtClean="0"/>
              <a:t>Text-to-Self: </a:t>
            </a:r>
          </a:p>
          <a:p>
            <a:pPr marL="0" indent="0">
              <a:buNone/>
            </a:pPr>
            <a:endParaRPr lang="en-US" sz="1100" dirty="0" smtClean="0"/>
          </a:p>
          <a:p>
            <a:pPr marL="171450" lvl="2" indent="-171450"/>
            <a:r>
              <a:rPr lang="en-US" sz="2800" dirty="0"/>
              <a:t>What does this story remind you of? </a:t>
            </a:r>
          </a:p>
          <a:p>
            <a:pPr marL="171450" lvl="2" indent="-171450"/>
            <a:r>
              <a:rPr lang="en-US" sz="2800" dirty="0"/>
              <a:t>Can you relate to the characters in the story?</a:t>
            </a:r>
          </a:p>
          <a:p>
            <a:pPr marL="171450" lvl="2" indent="-171450"/>
            <a:r>
              <a:rPr lang="en-US" sz="2800" dirty="0"/>
              <a:t>Does anything in this story remind you of anything in your own life?</a:t>
            </a:r>
          </a:p>
          <a:p>
            <a:pPr marL="0" indent="0">
              <a:buNone/>
            </a:pPr>
            <a:endParaRPr lang="en-US" sz="800" dirty="0"/>
          </a:p>
          <a:p>
            <a:pPr marL="0" indent="0">
              <a:buNone/>
            </a:pPr>
            <a:endParaRPr lang="en-US" sz="800" dirty="0" smtClean="0"/>
          </a:p>
          <a:p>
            <a:pPr marL="0" indent="0">
              <a:buNone/>
            </a:pPr>
            <a:endParaRPr lang="en-US" sz="800" dirty="0"/>
          </a:p>
          <a:p>
            <a:pPr marL="0" indent="0" algn="r">
              <a:buNone/>
            </a:pPr>
            <a:r>
              <a:rPr lang="en-US" sz="2000" dirty="0"/>
              <a:t>http://www.readwritethink.org/professional-development/strategy-guides/making-connections-30659.html</a:t>
            </a:r>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46</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096317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pPr marL="0" indent="0">
              <a:buNone/>
            </a:pPr>
            <a:r>
              <a:rPr lang="en-US" dirty="0" smtClean="0"/>
              <a:t>Text-to-Text: </a:t>
            </a:r>
          </a:p>
          <a:p>
            <a:pPr marL="0" indent="0">
              <a:buNone/>
            </a:pPr>
            <a:r>
              <a:rPr lang="en-US" dirty="0" smtClean="0"/>
              <a:t>“Connections the reader makes between two or more types of texts. The reader may make connections relative to plot, content, structure, or style.”</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r>
              <a:rPr lang="en-US" sz="2000" dirty="0" smtClean="0"/>
              <a:t>(</a:t>
            </a:r>
            <a:r>
              <a:rPr lang="en-US" sz="2000" dirty="0" err="1" smtClean="0"/>
              <a:t>Tovani</a:t>
            </a:r>
            <a:r>
              <a:rPr lang="en-US" sz="2000" dirty="0" smtClean="0"/>
              <a:t>, 2000)</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23376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5414040" cy="4267200"/>
          </a:xfrm>
        </p:spPr>
        <p:txBody>
          <a:bodyPr>
            <a:normAutofit fontScale="70000" lnSpcReduction="20000"/>
          </a:bodyPr>
          <a:lstStyle/>
          <a:p>
            <a:pPr marL="0" indent="0">
              <a:buNone/>
            </a:pPr>
            <a:r>
              <a:rPr lang="en-US" sz="4600" dirty="0" smtClean="0"/>
              <a:t>Text-to-Text: </a:t>
            </a:r>
          </a:p>
          <a:p>
            <a:pPr marL="171450" lvl="2" indent="-171450">
              <a:lnSpc>
                <a:spcPct val="120000"/>
              </a:lnSpc>
              <a:spcAft>
                <a:spcPts val="600"/>
              </a:spcAft>
            </a:pPr>
            <a:r>
              <a:rPr lang="en-US" sz="4000" dirty="0"/>
              <a:t>What does this remind you of in another book you have read?</a:t>
            </a:r>
          </a:p>
          <a:p>
            <a:pPr marL="171450" lvl="2" indent="-171450">
              <a:lnSpc>
                <a:spcPct val="120000"/>
              </a:lnSpc>
              <a:spcAft>
                <a:spcPts val="600"/>
              </a:spcAft>
            </a:pPr>
            <a:r>
              <a:rPr lang="en-US" sz="4000" dirty="0"/>
              <a:t>How is this text similar to other things you have read?</a:t>
            </a:r>
          </a:p>
          <a:p>
            <a:pPr marL="171450" lvl="2" indent="-171450">
              <a:lnSpc>
                <a:spcPct val="120000"/>
              </a:lnSpc>
              <a:spcAft>
                <a:spcPts val="600"/>
              </a:spcAft>
            </a:pPr>
            <a:r>
              <a:rPr lang="en-US" sz="4000" dirty="0"/>
              <a:t>How is this text different from other things you have read?</a:t>
            </a:r>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dirty="0" smtClean="0"/>
              <a:t>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48</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7" name="Picture 2" descr="Diary of Anne Frank (Longman Imprint Books)">
            <a:hlinkClick r:id="rId3"/>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6746" r="16054"/>
          <a:stretch/>
        </p:blipFill>
        <p:spPr bwMode="auto">
          <a:xfrm rot="20720564">
            <a:off x="6073312" y="2876873"/>
            <a:ext cx="1302094" cy="1909182"/>
          </a:xfrm>
          <a:prstGeom prst="rect">
            <a:avLst/>
          </a:prstGeom>
          <a:ln w="6350">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4818" name="Picture 2" descr="http://ecx.images-amazon.com/images/I/71d0ldpBkdL.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428759" y="2743200"/>
            <a:ext cx="1348538" cy="1984526"/>
          </a:xfrm>
          <a:prstGeom prst="rect">
            <a:avLst/>
          </a:prstGeom>
          <a:ln w="6350">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2083228" y="5710535"/>
            <a:ext cx="6019800" cy="923330"/>
          </a:xfrm>
          <a:prstGeom prst="rect">
            <a:avLst/>
          </a:prstGeom>
          <a:noFill/>
        </p:spPr>
        <p:txBody>
          <a:bodyPr wrap="square" rtlCol="0">
            <a:spAutoFit/>
          </a:bodyPr>
          <a:lstStyle/>
          <a:p>
            <a:r>
              <a:rPr lang="en-US" dirty="0"/>
              <a:t>http://www.readwritethink.org/professional-development/strategy-guides/making-connections-30659.html</a:t>
            </a:r>
          </a:p>
          <a:p>
            <a:endParaRPr lang="en-US" dirty="0"/>
          </a:p>
        </p:txBody>
      </p:sp>
    </p:spTree>
    <p:extLst>
      <p:ext uri="{BB962C8B-B14F-4D97-AF65-F5344CB8AC3E}">
        <p14:creationId xmlns="" xmlns:p14="http://schemas.microsoft.com/office/powerpoint/2010/main" val="1414222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pPr marL="0" indent="0">
              <a:buNone/>
            </a:pPr>
            <a:r>
              <a:rPr lang="en-US" dirty="0" smtClean="0"/>
              <a:t>Text-to-World: </a:t>
            </a:r>
          </a:p>
          <a:p>
            <a:pPr marL="0" indent="0">
              <a:buNone/>
            </a:pPr>
            <a:r>
              <a:rPr lang="en-US" dirty="0" smtClean="0"/>
              <a:t>“Connections the reader makes between the text and what he knows about the world (facts and information).”   </a:t>
            </a:r>
          </a:p>
          <a:p>
            <a:pPr marL="0" indent="0">
              <a:buNone/>
            </a:pPr>
            <a:r>
              <a:rPr lang="en-US" sz="2000" dirty="0"/>
              <a:t> </a:t>
            </a:r>
            <a:r>
              <a:rPr lang="en-US" sz="2000" dirty="0" smtClean="0"/>
              <a:t>                                                                                                                  (</a:t>
            </a:r>
            <a:r>
              <a:rPr lang="en-US" sz="2000" dirty="0" err="1" smtClean="0"/>
              <a:t>Tovani</a:t>
            </a:r>
            <a:r>
              <a:rPr lang="en-US" sz="2000" dirty="0" smtClean="0"/>
              <a:t>, 2000)</a:t>
            </a:r>
          </a:p>
          <a:p>
            <a:pPr marL="0" indent="0">
              <a:buNone/>
            </a:pPr>
            <a:endParaRPr lang="en-US" sz="2000" dirty="0"/>
          </a:p>
          <a:p>
            <a:pPr marL="0" indent="0">
              <a:buNone/>
            </a:pPr>
            <a:r>
              <a:rPr lang="en-US" dirty="0" smtClean="0"/>
              <a:t>“A connection between the text and something that is occurring or has occurred in the world.” </a:t>
            </a:r>
            <a:r>
              <a:rPr lang="en-US" sz="2000" dirty="0" smtClean="0"/>
              <a:t> </a:t>
            </a:r>
          </a:p>
          <a:p>
            <a:pPr marL="0" indent="0">
              <a:buNone/>
            </a:pPr>
            <a:r>
              <a:rPr lang="en-US" sz="2000" dirty="0"/>
              <a:t> </a:t>
            </a:r>
            <a:r>
              <a:rPr lang="en-US" sz="2000" dirty="0" smtClean="0"/>
              <a:t>                                                                                                           (IRA/NCTA, 2003)</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41942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Why is Background </a:t>
            </a:r>
            <a:r>
              <a:rPr lang="en-US" sz="3600" dirty="0">
                <a:latin typeface="+mn-lt"/>
              </a:rPr>
              <a:t>K</a:t>
            </a:r>
            <a:r>
              <a:rPr lang="en-US" sz="3600" dirty="0" smtClean="0">
                <a:latin typeface="+mn-lt"/>
              </a:rPr>
              <a:t>nowledge </a:t>
            </a:r>
            <a:r>
              <a:rPr lang="en-US" sz="3600" dirty="0">
                <a:latin typeface="+mn-lt"/>
              </a:rPr>
              <a:t>I</a:t>
            </a:r>
            <a:r>
              <a:rPr lang="en-US" sz="3600" dirty="0" smtClean="0">
                <a:latin typeface="+mn-lt"/>
              </a:rPr>
              <a:t>mportant?</a:t>
            </a:r>
            <a:endParaRPr lang="en-US" sz="3600" dirty="0">
              <a:latin typeface="+mn-lt"/>
            </a:endParaRPr>
          </a:p>
        </p:txBody>
      </p:sp>
      <p:sp>
        <p:nvSpPr>
          <p:cNvPr id="3" name="Content Placeholder 2"/>
          <p:cNvSpPr>
            <a:spLocks noGrp="1"/>
          </p:cNvSpPr>
          <p:nvPr>
            <p:ph idx="1"/>
          </p:nvPr>
        </p:nvSpPr>
        <p:spPr>
          <a:xfrm>
            <a:off x="457200" y="1905000"/>
            <a:ext cx="8229600" cy="4572000"/>
          </a:xfrm>
        </p:spPr>
        <p:txBody>
          <a:bodyPr>
            <a:normAutofit fontScale="92500"/>
          </a:bodyPr>
          <a:lstStyle/>
          <a:p>
            <a:pPr marL="0" indent="0">
              <a:buNone/>
            </a:pPr>
            <a:r>
              <a:rPr lang="en-US" sz="3500" dirty="0"/>
              <a:t>“The many active processes of reading – </a:t>
            </a:r>
            <a:endParaRPr lang="en-US" sz="3500" dirty="0" smtClean="0"/>
          </a:p>
          <a:p>
            <a:r>
              <a:rPr lang="en-US" sz="3500" dirty="0"/>
              <a:t>p</a:t>
            </a:r>
            <a:r>
              <a:rPr lang="en-US" sz="3500" dirty="0" smtClean="0"/>
              <a:t>rediction</a:t>
            </a:r>
          </a:p>
          <a:p>
            <a:r>
              <a:rPr lang="en-US" sz="3500" dirty="0" smtClean="0"/>
              <a:t>construction </a:t>
            </a:r>
            <a:r>
              <a:rPr lang="en-US" sz="3500" dirty="0"/>
              <a:t>of images during </a:t>
            </a:r>
            <a:r>
              <a:rPr lang="en-US" sz="3500" dirty="0" smtClean="0"/>
              <a:t>reading</a:t>
            </a:r>
          </a:p>
          <a:p>
            <a:r>
              <a:rPr lang="en-US" sz="3500" dirty="0" smtClean="0"/>
              <a:t>monitoring </a:t>
            </a:r>
            <a:r>
              <a:rPr lang="en-US" sz="3500" dirty="0"/>
              <a:t>of comprehension and </a:t>
            </a:r>
            <a:r>
              <a:rPr lang="en-US" sz="3500" dirty="0" smtClean="0"/>
              <a:t>rereading</a:t>
            </a:r>
          </a:p>
          <a:p>
            <a:r>
              <a:rPr lang="en-US" sz="3500" dirty="0" smtClean="0"/>
              <a:t>summarization</a:t>
            </a:r>
          </a:p>
          <a:p>
            <a:r>
              <a:rPr lang="en-US" sz="3500" dirty="0" smtClean="0"/>
              <a:t>interpretation </a:t>
            </a:r>
          </a:p>
          <a:p>
            <a:pPr marL="0" indent="0">
              <a:buNone/>
            </a:pPr>
            <a:r>
              <a:rPr lang="en-US" sz="3500" dirty="0" smtClean="0"/>
              <a:t>– </a:t>
            </a:r>
            <a:r>
              <a:rPr lang="en-US" sz="3500" dirty="0"/>
              <a:t>depend greatly on prior </a:t>
            </a:r>
            <a:r>
              <a:rPr lang="en-US" sz="3500" dirty="0" smtClean="0"/>
              <a:t>knowledge.” </a:t>
            </a:r>
            <a:endParaRPr lang="en-US" sz="3500" dirty="0"/>
          </a:p>
          <a:p>
            <a:pPr marL="3657600" lvl="8" indent="0" defTabSz="1595438">
              <a:buNone/>
            </a:pPr>
            <a:r>
              <a:rPr lang="en-US" dirty="0" smtClean="0"/>
              <a:t>	                        </a:t>
            </a:r>
            <a:r>
              <a:rPr lang="en-US" sz="2200" dirty="0" smtClean="0"/>
              <a:t>(Pressley, 2000)</a:t>
            </a:r>
            <a:endParaRPr lang="en-US" sz="2200" dirty="0"/>
          </a:p>
        </p:txBody>
      </p:sp>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59933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457200" y="1905000"/>
            <a:ext cx="5486400" cy="4343400"/>
          </a:xfrm>
        </p:spPr>
        <p:txBody>
          <a:bodyPr>
            <a:normAutofit/>
          </a:bodyPr>
          <a:lstStyle/>
          <a:p>
            <a:pPr marL="0" indent="0">
              <a:buNone/>
            </a:pPr>
            <a:r>
              <a:rPr lang="en-US" dirty="0" smtClean="0"/>
              <a:t>Text-to-World: </a:t>
            </a:r>
          </a:p>
          <a:p>
            <a:pPr marL="169851" lvl="2" indent="-169851"/>
            <a:r>
              <a:rPr lang="en-US" sz="2800" dirty="0"/>
              <a:t>What does this remind you of in the real world?</a:t>
            </a:r>
          </a:p>
          <a:p>
            <a:pPr marL="169851" lvl="2" indent="-169851"/>
            <a:r>
              <a:rPr lang="en-US" sz="2800" dirty="0"/>
              <a:t>How are events in this </a:t>
            </a:r>
            <a:r>
              <a:rPr lang="en-US" sz="2800" dirty="0" smtClean="0"/>
              <a:t>text similar </a:t>
            </a:r>
            <a:r>
              <a:rPr lang="en-US" sz="2800" dirty="0"/>
              <a:t>to things </a:t>
            </a:r>
            <a:r>
              <a:rPr lang="en-US" sz="2800" dirty="0" smtClean="0"/>
              <a:t>have happened in the world?</a:t>
            </a:r>
            <a:endParaRPr lang="en-US" sz="2800" dirty="0"/>
          </a:p>
          <a:p>
            <a:pPr marL="169851" lvl="2" indent="-169851"/>
            <a:r>
              <a:rPr lang="en-US" sz="2800" dirty="0"/>
              <a:t>How are events in this </a:t>
            </a:r>
            <a:r>
              <a:rPr lang="en-US" sz="2800" dirty="0" smtClean="0"/>
              <a:t>text different </a:t>
            </a:r>
            <a:r>
              <a:rPr lang="en-US" sz="2800" dirty="0"/>
              <a:t>from things that </a:t>
            </a:r>
            <a:r>
              <a:rPr lang="en-US" sz="2800" dirty="0" smtClean="0"/>
              <a:t>have happened in the world?</a:t>
            </a:r>
            <a:endParaRPr lang="en-US" sz="28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50</a:t>
            </a:fld>
            <a:endParaRPr lang="en-US" dirty="0"/>
          </a:p>
        </p:txBody>
      </p:sp>
      <p:sp>
        <p:nvSpPr>
          <p:cNvPr id="5" name="Footer Placeholder 4"/>
          <p:cNvSpPr>
            <a:spLocks noGrp="1"/>
          </p:cNvSpPr>
          <p:nvPr>
            <p:ph type="ftr" sz="quarter" idx="3"/>
          </p:nvPr>
        </p:nvSpPr>
        <p:spPr/>
        <p:txBody>
          <a:bodyPr/>
          <a:lstStyle/>
          <a:p>
            <a:r>
              <a:rPr lang="en-US" dirty="0" smtClean="0"/>
              <a:t>© 2012 Texas Education Agency / The University of Texas System</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64" t="15726" r="78617" b="35629"/>
          <a:stretch/>
        </p:blipFill>
        <p:spPr bwMode="auto">
          <a:xfrm rot="729403">
            <a:off x="5781844" y="2284248"/>
            <a:ext cx="3213364" cy="314809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289993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304800" y="1824318"/>
            <a:ext cx="8534400" cy="5029200"/>
          </a:xfrm>
        </p:spPr>
        <p:txBody>
          <a:bodyPr/>
          <a:lstStyle/>
          <a:p>
            <a:pPr marL="396875" lvl="1" indent="-396875" eaLnBrk="1" hangingPunct="1">
              <a:buFont typeface="Arial" pitchFamily="34" charset="0"/>
              <a:buChar char="•"/>
            </a:pPr>
            <a:r>
              <a:rPr lang="en-US" sz="3000" dirty="0" smtClean="0"/>
              <a:t>Introduce text-to-text and text-to-world connections when most students are able to make text-to-self connections.</a:t>
            </a:r>
            <a:endParaRPr lang="en-US" sz="1200" dirty="0" smtClean="0"/>
          </a:p>
          <a:p>
            <a:pPr marL="396875" lvl="1" indent="-396875" eaLnBrk="1" hangingPunct="1">
              <a:buFont typeface="Arial" pitchFamily="34" charset="0"/>
              <a:buNone/>
            </a:pPr>
            <a:endParaRPr lang="en-US" sz="1000" dirty="0" smtClean="0"/>
          </a:p>
          <a:p>
            <a:pPr marL="396875" lvl="1" indent="-396875" eaLnBrk="1" hangingPunct="1">
              <a:buFont typeface="Arial" pitchFamily="34" charset="0"/>
              <a:buChar char="•"/>
            </a:pPr>
            <a:r>
              <a:rPr lang="en-US" sz="3000" dirty="0" smtClean="0"/>
              <a:t>Allow students to make connections to non-print texts (i.e. movies, video games, television, and music).</a:t>
            </a:r>
          </a:p>
          <a:p>
            <a:pPr marL="396875" lvl="1" indent="-396875" eaLnBrk="1" hangingPunct="1">
              <a:buFont typeface="Arial" pitchFamily="34" charset="0"/>
              <a:buNone/>
            </a:pPr>
            <a:endParaRPr lang="en-US" sz="1200" dirty="0" smtClean="0"/>
          </a:p>
          <a:p>
            <a:pPr marL="396875" lvl="1" indent="-396875" eaLnBrk="1" hangingPunct="1">
              <a:buFont typeface="Arial" pitchFamily="34" charset="0"/>
              <a:buChar char="•"/>
            </a:pPr>
            <a:r>
              <a:rPr lang="en-US" sz="3000" dirty="0" smtClean="0"/>
              <a:t>Use graphic organizers to chart relationships between texts.</a:t>
            </a:r>
          </a:p>
          <a:p>
            <a:pPr marL="396875" lvl="1" indent="-396875" eaLnBrk="1" hangingPunct="1">
              <a:buFont typeface="Arial" pitchFamily="34" charset="0"/>
              <a:buNone/>
            </a:pPr>
            <a:endParaRPr lang="en-US" sz="1000" dirty="0" smtClean="0"/>
          </a:p>
          <a:p>
            <a:pPr marL="396875" lvl="1" indent="-396875" eaLnBrk="1" hangingPunct="1">
              <a:buFont typeface="Arial" pitchFamily="34" charset="0"/>
              <a:buNone/>
            </a:pPr>
            <a:endParaRPr lang="en-US" sz="1000" dirty="0" smtClean="0"/>
          </a:p>
          <a:p>
            <a:pPr marL="396875" lvl="1" indent="-396875" eaLnBrk="1" hangingPunct="1">
              <a:buFont typeface="Arial" pitchFamily="34" charset="0"/>
              <a:buChar char="•"/>
            </a:pPr>
            <a:endParaRPr lang="en-US" dirty="0" smtClean="0"/>
          </a:p>
        </p:txBody>
      </p:sp>
      <p:sp>
        <p:nvSpPr>
          <p:cNvPr id="25603" name="Title 1"/>
          <p:cNvSpPr>
            <a:spLocks noGrp="1"/>
          </p:cNvSpPr>
          <p:nvPr>
            <p:ph type="title"/>
          </p:nvPr>
        </p:nvSpPr>
        <p:spPr/>
        <p:txBody>
          <a:bodyPr>
            <a:normAutofit/>
          </a:bodyPr>
          <a:lstStyle/>
          <a:p>
            <a:pPr eaLnBrk="1" hangingPunct="1"/>
            <a:r>
              <a:rPr lang="en-US" dirty="0" smtClean="0"/>
              <a:t>Tips (Steps 6-8)</a:t>
            </a:r>
          </a:p>
        </p:txBody>
      </p:sp>
      <p:sp>
        <p:nvSpPr>
          <p:cNvPr id="4"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947925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 …</a:t>
            </a:r>
            <a:endParaRPr lang="en-US" dirty="0"/>
          </a:p>
        </p:txBody>
      </p:sp>
      <p:sp>
        <p:nvSpPr>
          <p:cNvPr id="3" name="Content Placeholder 2"/>
          <p:cNvSpPr>
            <a:spLocks noGrp="1"/>
          </p:cNvSpPr>
          <p:nvPr>
            <p:ph idx="1"/>
          </p:nvPr>
        </p:nvSpPr>
        <p:spPr>
          <a:xfrm>
            <a:off x="457200" y="1905000"/>
            <a:ext cx="5410200" cy="4221163"/>
          </a:xfrm>
        </p:spPr>
        <p:txBody>
          <a:bodyPr>
            <a:normAutofit fontScale="92500"/>
          </a:bodyPr>
          <a:lstStyle/>
          <a:p>
            <a:pPr marL="0" indent="0">
              <a:buNone/>
            </a:pPr>
            <a:r>
              <a:rPr lang="en-US" dirty="0" smtClean="0"/>
              <a:t>Making Connections is the foundation for many of the other cognitive strategies good readers use.  It is important that students have a good understanding of </a:t>
            </a:r>
            <a:r>
              <a:rPr lang="en-US" dirty="0"/>
              <a:t>b</a:t>
            </a:r>
            <a:r>
              <a:rPr lang="en-US" dirty="0" smtClean="0"/>
              <a:t>ackground knowledge, and how they use their background knowledge to make connections during reading.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52</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5" descr="C:\Documents and Settings\ddycha\Local Settings\Temporary Internet Files\Content.IE5\4D2JCLQR\MCj03299300000[1].wmf"/>
          <p:cNvPicPr/>
          <p:nvPr/>
        </p:nvPicPr>
        <p:blipFill>
          <a:blip r:embed="rId3"/>
          <a:srcRect/>
          <a:stretch>
            <a:fillRect/>
          </a:stretch>
        </p:blipFill>
        <p:spPr bwMode="auto">
          <a:xfrm rot="1367543">
            <a:off x="5955163" y="3414188"/>
            <a:ext cx="2885902" cy="1034793"/>
          </a:xfrm>
          <a:prstGeom prst="rect">
            <a:avLst/>
          </a:prstGeom>
          <a:noFill/>
          <a:ln w="9525">
            <a:noFill/>
            <a:miter lim="800000"/>
            <a:headEnd/>
            <a:tailEnd/>
          </a:ln>
        </p:spPr>
      </p:pic>
    </p:spTree>
    <p:extLst>
      <p:ext uri="{BB962C8B-B14F-4D97-AF65-F5344CB8AC3E}">
        <p14:creationId xmlns="" xmlns:p14="http://schemas.microsoft.com/office/powerpoint/2010/main" val="2748351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0" y="228600"/>
            <a:ext cx="9144000" cy="1189038"/>
          </a:xfrm>
          <a:noFill/>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sz="3600" dirty="0" smtClean="0">
                <a:latin typeface="Kristen ITC" pitchFamily="66" charset="0"/>
              </a:rPr>
              <a:t>Planning With Your Core Program</a:t>
            </a:r>
          </a:p>
        </p:txBody>
      </p:sp>
      <p:sp>
        <p:nvSpPr>
          <p:cNvPr id="24579" name="Content Placeholder 2"/>
          <p:cNvSpPr>
            <a:spLocks noGrp="1"/>
          </p:cNvSpPr>
          <p:nvPr>
            <p:ph idx="1"/>
          </p:nvPr>
        </p:nvSpPr>
        <p:spPr bwMode="auto">
          <a:xfrm>
            <a:off x="457200" y="1295400"/>
            <a:ext cx="6324600" cy="54102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buNone/>
            </a:pPr>
            <a:r>
              <a:rPr lang="en-US" sz="3600" b="1" dirty="0" smtClean="0"/>
              <a:t>YOU DO:</a:t>
            </a:r>
          </a:p>
          <a:p>
            <a:pPr eaLnBrk="1" hangingPunct="1">
              <a:buNone/>
            </a:pPr>
            <a:endParaRPr lang="en-US" sz="1200" b="1" dirty="0" smtClean="0"/>
          </a:p>
          <a:p>
            <a:pPr marL="0" indent="0">
              <a:spcAft>
                <a:spcPts val="1200"/>
              </a:spcAft>
              <a:buNone/>
            </a:pPr>
            <a:r>
              <a:rPr lang="en-US" sz="3000" dirty="0"/>
              <a:t>Look at text that you will be using in class next week.</a:t>
            </a:r>
          </a:p>
          <a:p>
            <a:pPr marL="514350" indent="-514350">
              <a:spcAft>
                <a:spcPts val="1200"/>
              </a:spcAft>
              <a:buFont typeface="+mj-lt"/>
              <a:buAutoNum type="arabicPeriod"/>
            </a:pPr>
            <a:r>
              <a:rPr lang="en-US" sz="3000" dirty="0"/>
              <a:t>Plan a CPQ for the text that will link to the strategy of Making Connections.</a:t>
            </a:r>
          </a:p>
          <a:p>
            <a:pPr marL="520700" indent="-520700">
              <a:spcAft>
                <a:spcPts val="1200"/>
              </a:spcAft>
              <a:buFont typeface="+mj-lt"/>
              <a:buAutoNum type="arabicPeriod"/>
            </a:pPr>
            <a:r>
              <a:rPr lang="en-US" sz="3000" dirty="0"/>
              <a:t>Plan three places to model Making Text-to-Self Connections. Place sticky notes in the text right where you will stop to model the connections that you are making.</a:t>
            </a:r>
          </a:p>
        </p:txBody>
      </p:sp>
      <p:pic>
        <p:nvPicPr>
          <p:cNvPr id="9221" name="Picture 5" descr="C:\Documents and Settings\ddycha\Local Settings\Temporary Internet Files\Content.IE5\CTIJOZYH\MCj04348240000[1].png"/>
          <p:cNvPicPr>
            <a:picLocks noChangeAspect="1" noChangeArrowheads="1"/>
          </p:cNvPicPr>
          <p:nvPr/>
        </p:nvPicPr>
        <p:blipFill>
          <a:blip r:embed="rId3"/>
          <a:srcRect/>
          <a:stretch>
            <a:fillRect/>
          </a:stretch>
        </p:blipFill>
        <p:spPr bwMode="auto">
          <a:xfrm rot="847521">
            <a:off x="6648761" y="2755588"/>
            <a:ext cx="2254250" cy="225425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742771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6" name="Picture 2"/>
          <p:cNvPicPr>
            <a:picLocks noChangeAspect="1" noChangeArrowheads="1"/>
          </p:cNvPicPr>
          <p:nvPr/>
        </p:nvPicPr>
        <p:blipFill rotWithShape="1">
          <a:blip r:embed="rId3">
            <a:duotone>
              <a:prstClr val="black"/>
              <a:schemeClr val="accent4">
                <a:lumMod val="40000"/>
                <a:lumOff val="60000"/>
                <a:tint val="45000"/>
                <a:satMod val="400000"/>
              </a:schemeClr>
            </a:duotone>
            <a:extLst>
              <a:ext uri="{28A0092B-C50C-407E-A947-70E740481C1C}">
                <a14:useLocalDpi xmlns="" xmlns:a14="http://schemas.microsoft.com/office/drawing/2010/main" val="0"/>
              </a:ext>
            </a:extLst>
          </a:blip>
          <a:srcRect b="7416"/>
          <a:stretch/>
        </p:blipFill>
        <p:spPr bwMode="auto">
          <a:xfrm>
            <a:off x="1244748" y="1752600"/>
            <a:ext cx="3054123" cy="4314825"/>
          </a:xfrm>
          <a:prstGeom prst="rect">
            <a:avLst/>
          </a:prstGeom>
          <a:ln w="9525">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rotWithShape="1">
          <a:blip r:embed="rId4">
            <a:duotone>
              <a:prstClr val="black"/>
              <a:schemeClr val="accent4">
                <a:lumMod val="40000"/>
                <a:lumOff val="60000"/>
                <a:tint val="45000"/>
                <a:satMod val="400000"/>
              </a:schemeClr>
            </a:duotone>
            <a:extLst>
              <a:ext uri="{28A0092B-C50C-407E-A947-70E740481C1C}">
                <a14:useLocalDpi xmlns="" xmlns:a14="http://schemas.microsoft.com/office/drawing/2010/main" val="0"/>
              </a:ext>
            </a:extLst>
          </a:blip>
          <a:srcRect l="2132" t="5604" r="3694" b="2183"/>
          <a:stretch/>
        </p:blipFill>
        <p:spPr bwMode="auto">
          <a:xfrm>
            <a:off x="4795213" y="1752600"/>
            <a:ext cx="3053387" cy="4343400"/>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8" name="Text Box 2"/>
          <p:cNvSpPr txBox="1">
            <a:spLocks noChangeArrowheads="1"/>
          </p:cNvSpPr>
          <p:nvPr/>
        </p:nvSpPr>
        <p:spPr bwMode="auto">
          <a:xfrm>
            <a:off x="1792755" y="3276600"/>
            <a:ext cx="2169645" cy="40011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effectLst/>
                <a:latin typeface="Arial" pitchFamily="34" charset="0"/>
                <a:ea typeface="Calibri"/>
                <a:cs typeface="Arial" pitchFamily="34" charset="0"/>
              </a:rPr>
              <a:t>Activate/build </a:t>
            </a:r>
            <a:endParaRPr lang="en-US" sz="1000" b="1" dirty="0" smtClean="0">
              <a:effectLst/>
              <a:latin typeface="Arial" pitchFamily="34" charset="0"/>
              <a:ea typeface="Calibri"/>
              <a:cs typeface="Arial" pitchFamily="34" charset="0"/>
            </a:endParaRPr>
          </a:p>
          <a:p>
            <a:pPr marL="0" marR="0">
              <a:spcBef>
                <a:spcPts val="0"/>
              </a:spcBef>
              <a:spcAft>
                <a:spcPts val="0"/>
              </a:spcAft>
            </a:pPr>
            <a:r>
              <a:rPr lang="en-US" sz="1000" b="1" dirty="0">
                <a:latin typeface="Arial" pitchFamily="34" charset="0"/>
                <a:ea typeface="Calibri"/>
                <a:cs typeface="Arial" pitchFamily="34" charset="0"/>
              </a:rPr>
              <a:t>b</a:t>
            </a:r>
            <a:r>
              <a:rPr lang="en-US" sz="1000" b="1" dirty="0" smtClean="0">
                <a:effectLst/>
                <a:latin typeface="Arial" pitchFamily="34" charset="0"/>
                <a:ea typeface="Calibri"/>
                <a:cs typeface="Arial" pitchFamily="34" charset="0"/>
              </a:rPr>
              <a:t>ackground knowledge</a:t>
            </a:r>
            <a:endParaRPr lang="en-US" sz="1000" b="1" dirty="0">
              <a:effectLst/>
              <a:latin typeface="Arial" pitchFamily="34" charset="0"/>
              <a:ea typeface="Calibri"/>
              <a:cs typeface="Arial" pitchFamily="34" charset="0"/>
            </a:endParaRPr>
          </a:p>
        </p:txBody>
      </p:sp>
      <p:sp>
        <p:nvSpPr>
          <p:cNvPr id="10" name="Text Box 2"/>
          <p:cNvSpPr txBox="1">
            <a:spLocks noChangeArrowheads="1"/>
          </p:cNvSpPr>
          <p:nvPr/>
        </p:nvSpPr>
        <p:spPr bwMode="auto">
          <a:xfrm>
            <a:off x="1792755" y="3714690"/>
            <a:ext cx="2169645" cy="40011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Arial" pitchFamily="34" charset="0"/>
                <a:ea typeface="Calibri"/>
                <a:cs typeface="Arial" pitchFamily="34" charset="0"/>
              </a:rPr>
              <a:t>Making Connections</a:t>
            </a:r>
            <a:r>
              <a:rPr lang="en-US" sz="500" b="1" dirty="0" smtClean="0">
                <a:effectLst/>
                <a:latin typeface="Arial" pitchFamily="34" charset="0"/>
                <a:ea typeface="Calibri"/>
                <a:cs typeface="Arial" pitchFamily="34" charset="0"/>
              </a:rPr>
              <a:t> </a:t>
            </a:r>
            <a:r>
              <a:rPr lang="en-US" sz="1000" b="1" dirty="0" smtClean="0">
                <a:effectLst/>
                <a:latin typeface="Arial" pitchFamily="34" charset="0"/>
                <a:ea typeface="Calibri"/>
                <a:cs typeface="Arial" pitchFamily="34" charset="0"/>
              </a:rPr>
              <a:t>=</a:t>
            </a:r>
          </a:p>
          <a:p>
            <a:pPr marL="0" marR="0">
              <a:spcBef>
                <a:spcPts val="0"/>
              </a:spcBef>
              <a:spcAft>
                <a:spcPts val="0"/>
              </a:spcAft>
            </a:pPr>
            <a:r>
              <a:rPr lang="en-US" sz="1000" b="1" dirty="0">
                <a:latin typeface="Arial" pitchFamily="34" charset="0"/>
                <a:ea typeface="Calibri"/>
                <a:cs typeface="Arial" pitchFamily="34" charset="0"/>
              </a:rPr>
              <a:t>f</a:t>
            </a:r>
            <a:r>
              <a:rPr lang="en-US" sz="1000" b="1" dirty="0" smtClean="0">
                <a:latin typeface="Arial" pitchFamily="34" charset="0"/>
                <a:ea typeface="Calibri"/>
                <a:cs typeface="Arial" pitchFamily="34" charset="0"/>
              </a:rPr>
              <a:t>oundational </a:t>
            </a:r>
            <a:r>
              <a:rPr lang="en-US" sz="1000" b="1" dirty="0">
                <a:latin typeface="Arial" pitchFamily="34" charset="0"/>
                <a:ea typeface="Calibri"/>
                <a:cs typeface="Arial" pitchFamily="34" charset="0"/>
              </a:rPr>
              <a:t>s</a:t>
            </a:r>
            <a:r>
              <a:rPr lang="en-US" sz="1000" b="1" dirty="0" smtClean="0">
                <a:latin typeface="Arial" pitchFamily="34" charset="0"/>
                <a:ea typeface="Calibri"/>
                <a:cs typeface="Arial" pitchFamily="34" charset="0"/>
              </a:rPr>
              <a:t>trategy</a:t>
            </a:r>
            <a:endParaRPr lang="en-US" sz="1000" b="1" dirty="0">
              <a:effectLst/>
              <a:latin typeface="Arial" pitchFamily="34" charset="0"/>
              <a:ea typeface="Calibri"/>
              <a:cs typeface="Arial" pitchFamily="34" charset="0"/>
            </a:endParaRPr>
          </a:p>
        </p:txBody>
      </p:sp>
      <p:sp>
        <p:nvSpPr>
          <p:cNvPr id="11" name="Text Box 2"/>
          <p:cNvSpPr txBox="1">
            <a:spLocks noChangeArrowheads="1"/>
          </p:cNvSpPr>
          <p:nvPr/>
        </p:nvSpPr>
        <p:spPr bwMode="auto">
          <a:xfrm>
            <a:off x="1802280" y="4114800"/>
            <a:ext cx="2169645" cy="40011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Arial" pitchFamily="34" charset="0"/>
                <a:ea typeface="Calibri"/>
                <a:cs typeface="Arial" pitchFamily="34" charset="0"/>
              </a:rPr>
              <a:t>Understand </a:t>
            </a:r>
          </a:p>
          <a:p>
            <a:pPr marL="0" marR="0">
              <a:spcBef>
                <a:spcPts val="0"/>
              </a:spcBef>
              <a:spcAft>
                <a:spcPts val="0"/>
              </a:spcAft>
            </a:pPr>
            <a:r>
              <a:rPr lang="en-US" sz="1000" b="1" dirty="0" smtClean="0">
                <a:effectLst/>
                <a:latin typeface="Arial" pitchFamily="34" charset="0"/>
                <a:ea typeface="Calibri"/>
                <a:cs typeface="Arial" pitchFamily="34" charset="0"/>
              </a:rPr>
              <a:t>distracting connections</a:t>
            </a:r>
            <a:endParaRPr lang="en-US" sz="1000" b="1" dirty="0">
              <a:effectLst/>
              <a:latin typeface="Arial" pitchFamily="34" charset="0"/>
              <a:ea typeface="Calibri"/>
              <a:cs typeface="Arial" pitchFamily="34" charset="0"/>
            </a:endParaRPr>
          </a:p>
        </p:txBody>
      </p:sp>
    </p:spTree>
    <p:extLst>
      <p:ext uri="{BB962C8B-B14F-4D97-AF65-F5344CB8AC3E}">
        <p14:creationId xmlns="" xmlns:p14="http://schemas.microsoft.com/office/powerpoint/2010/main" val="444194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Papyrus" pitchFamily="66" charset="0"/>
              </a:rPr>
              <a:t>“Background knowledge is a repository of memories, experiences, and facts. When information is read in isolation and not connected to existing knowledge, it is forgotten and deemed unimportant. Calling on existing knowledge and experiences is crucial if readers are to assimilate new information.”</a:t>
            </a:r>
          </a:p>
          <a:p>
            <a:pPr marL="0" indent="0">
              <a:buNone/>
            </a:pPr>
            <a:endParaRPr lang="en-US" sz="800" dirty="0" smtClean="0">
              <a:latin typeface="Papyrus" pitchFamily="66" charset="0"/>
            </a:endParaRPr>
          </a:p>
          <a:p>
            <a:pPr marL="0" indent="0" algn="ctr">
              <a:buNone/>
            </a:pPr>
            <a:r>
              <a:rPr lang="en-US" sz="2000" dirty="0" smtClean="0">
                <a:latin typeface="Papyrus" pitchFamily="66" charset="0"/>
              </a:rPr>
              <a:t>                                                                                                             ~ </a:t>
            </a:r>
            <a:r>
              <a:rPr lang="en-US" sz="2000" dirty="0" err="1" smtClean="0">
                <a:latin typeface="Papyrus" pitchFamily="66" charset="0"/>
              </a:rPr>
              <a:t>Cris</a:t>
            </a:r>
            <a:r>
              <a:rPr lang="en-US" sz="2000" dirty="0" smtClean="0">
                <a:latin typeface="Papyrus" pitchFamily="66" charset="0"/>
              </a:rPr>
              <a:t> </a:t>
            </a:r>
            <a:r>
              <a:rPr lang="en-US" sz="2000" dirty="0" err="1" smtClean="0">
                <a:latin typeface="Papyrus" pitchFamily="66" charset="0"/>
              </a:rPr>
              <a:t>Tovani</a:t>
            </a:r>
            <a:endParaRPr lang="en-US" sz="2000" dirty="0">
              <a:latin typeface="Papyrus" pitchFamily="66" charset="0"/>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55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852829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572000"/>
          </a:xfrm>
        </p:spPr>
        <p:txBody>
          <a:bodyPr>
            <a:normAutofit fontScale="77500" lnSpcReduction="20000"/>
          </a:bodyPr>
          <a:lstStyle/>
          <a:p>
            <a:pPr marL="0" indent="0">
              <a:spcBef>
                <a:spcPts val="0"/>
              </a:spcBef>
              <a:buNone/>
            </a:pPr>
            <a:r>
              <a:rPr lang="en-US" sz="1900" dirty="0" smtClean="0"/>
              <a:t>Bradford, K.  (1999). </a:t>
            </a:r>
            <a:r>
              <a:rPr lang="en-US" sz="1900" i="1" dirty="0" smtClean="0"/>
              <a:t>A different kind of champion. </a:t>
            </a:r>
            <a:r>
              <a:rPr lang="en-US" sz="1900" dirty="0" smtClean="0"/>
              <a:t>Toronto, Canada: Scholastic Canada, Ltd. </a:t>
            </a:r>
          </a:p>
          <a:p>
            <a:pPr marL="0" indent="0">
              <a:spcBef>
                <a:spcPts val="0"/>
              </a:spcBef>
              <a:buNone/>
            </a:pPr>
            <a:endParaRPr lang="en-US" sz="1900" i="1" dirty="0" smtClean="0"/>
          </a:p>
          <a:p>
            <a:pPr marL="0" indent="0">
              <a:spcBef>
                <a:spcPts val="0"/>
              </a:spcBef>
              <a:buNone/>
            </a:pPr>
            <a:r>
              <a:rPr lang="en-US" sz="1900" dirty="0"/>
              <a:t>Dressler, C. &amp; </a:t>
            </a:r>
            <a:r>
              <a:rPr lang="en-US" sz="1900" dirty="0" err="1"/>
              <a:t>Kamil</a:t>
            </a:r>
            <a:r>
              <a:rPr lang="en-US" sz="1900" dirty="0"/>
              <a:t> M. (2006). First- and second-language literacy. In D. August &amp; T. Shanahan (Eds.), </a:t>
            </a:r>
          </a:p>
          <a:p>
            <a:pPr marL="287338" indent="0">
              <a:spcBef>
                <a:spcPts val="0"/>
              </a:spcBef>
              <a:buNone/>
            </a:pPr>
            <a:r>
              <a:rPr lang="en-US" sz="1900" dirty="0"/>
              <a:t>Developing literacy in second-language learners: A </a:t>
            </a:r>
            <a:r>
              <a:rPr lang="en-US" sz="1900" dirty="0" err="1"/>
              <a:t>Rreport</a:t>
            </a:r>
            <a:r>
              <a:rPr lang="en-US" sz="1900" dirty="0"/>
              <a:t> of the National Literacy Panel on Language Minority Children and Youth. Mahwah, NJ: Lawrence Erlbaum Associate.</a:t>
            </a:r>
          </a:p>
          <a:p>
            <a:pPr marL="0" indent="0">
              <a:spcBef>
                <a:spcPts val="0"/>
              </a:spcBef>
              <a:buNone/>
            </a:pPr>
            <a:endParaRPr lang="en-US" sz="1900" dirty="0"/>
          </a:p>
          <a:p>
            <a:pPr marL="0" indent="0">
              <a:spcBef>
                <a:spcPts val="0"/>
              </a:spcBef>
              <a:buNone/>
            </a:pPr>
            <a:r>
              <a:rPr lang="en-US" sz="1900" dirty="0" smtClean="0"/>
              <a:t>Francis</a:t>
            </a:r>
            <a:r>
              <a:rPr lang="en-US" sz="1900" dirty="0"/>
              <a:t>, D., Rivera, M., </a:t>
            </a:r>
            <a:r>
              <a:rPr lang="en-US" sz="1900" dirty="0" err="1"/>
              <a:t>Lesaux</a:t>
            </a:r>
            <a:r>
              <a:rPr lang="en-US" sz="1900" dirty="0"/>
              <a:t>, N., </a:t>
            </a:r>
            <a:r>
              <a:rPr lang="en-US" sz="1900" dirty="0" err="1"/>
              <a:t>Kieffer</a:t>
            </a:r>
            <a:r>
              <a:rPr lang="en-US" sz="1900" dirty="0"/>
              <a:t>, M., &amp; Rivera, H. (2006). </a:t>
            </a:r>
            <a:r>
              <a:rPr lang="en-US" sz="1900" i="1" dirty="0"/>
              <a:t>Practical guidelines for the education </a:t>
            </a:r>
          </a:p>
          <a:p>
            <a:pPr marL="287338" indent="0">
              <a:spcBef>
                <a:spcPts val="0"/>
              </a:spcBef>
              <a:buNone/>
            </a:pPr>
            <a:r>
              <a:rPr lang="en-US" sz="1900" i="1" dirty="0"/>
              <a:t>of </a:t>
            </a:r>
            <a:r>
              <a:rPr lang="en-US" sz="1900" i="1" dirty="0" err="1"/>
              <a:t>english</a:t>
            </a:r>
            <a:r>
              <a:rPr lang="en-US" sz="1900" i="1" dirty="0"/>
              <a:t> language learners: Research-based recommendations for instruction in academic interventions</a:t>
            </a:r>
            <a:r>
              <a:rPr lang="en-US" sz="1900" dirty="0"/>
              <a:t>. Available at http://www.center oninstruction.org/files/ELL1-interventions.pdf</a:t>
            </a:r>
          </a:p>
          <a:p>
            <a:pPr marL="0" indent="0">
              <a:spcBef>
                <a:spcPts val="0"/>
              </a:spcBef>
              <a:buNone/>
            </a:pPr>
            <a:r>
              <a:rPr lang="en-US" sz="1900" i="1" dirty="0" smtClean="0"/>
              <a:t>  </a:t>
            </a:r>
          </a:p>
          <a:p>
            <a:pPr marL="0" indent="0">
              <a:spcBef>
                <a:spcPts val="0"/>
              </a:spcBef>
              <a:buNone/>
            </a:pPr>
            <a:r>
              <a:rPr lang="en-US" sz="1900" dirty="0" smtClean="0"/>
              <a:t>Franklin, K. L. (1997). </a:t>
            </a:r>
            <a:r>
              <a:rPr lang="en-US" sz="1900" i="1" dirty="0" smtClean="0"/>
              <a:t>Lone wolf</a:t>
            </a:r>
            <a:r>
              <a:rPr lang="en-US" sz="1900" dirty="0" smtClean="0"/>
              <a:t>. Cambridge, MA: Candlewick Press.</a:t>
            </a:r>
          </a:p>
          <a:p>
            <a:pPr marL="0" indent="0">
              <a:spcBef>
                <a:spcPts val="0"/>
              </a:spcBef>
              <a:buNone/>
            </a:pPr>
            <a:endParaRPr lang="en-US" sz="1900" i="1" dirty="0" smtClean="0"/>
          </a:p>
          <a:p>
            <a:pPr marL="0" indent="0">
              <a:spcBef>
                <a:spcPts val="0"/>
              </a:spcBef>
              <a:buNone/>
            </a:pPr>
            <a:r>
              <a:rPr lang="en-US" sz="1900" dirty="0" smtClean="0"/>
              <a:t>Frank, A. &amp; Martin, C. (1989). </a:t>
            </a:r>
            <a:r>
              <a:rPr lang="en-US" sz="1900" i="1" dirty="0" smtClean="0"/>
              <a:t>The diary of </a:t>
            </a:r>
            <a:r>
              <a:rPr lang="en-US" sz="1900" i="1" dirty="0" err="1" smtClean="0"/>
              <a:t>anne</a:t>
            </a:r>
            <a:r>
              <a:rPr lang="en-US" sz="1900" i="1" dirty="0" smtClean="0"/>
              <a:t> frank. </a:t>
            </a:r>
            <a:r>
              <a:rPr lang="en-US" sz="1900" dirty="0" smtClean="0"/>
              <a:t>New York: Gardens Books. </a:t>
            </a:r>
          </a:p>
          <a:p>
            <a:pPr marL="0" indent="0">
              <a:spcBef>
                <a:spcPts val="0"/>
              </a:spcBef>
              <a:buNone/>
            </a:pPr>
            <a:endParaRPr lang="en-US" sz="1900" dirty="0" smtClean="0"/>
          </a:p>
          <a:p>
            <a:pPr marL="0" lvl="0" indent="0">
              <a:spcBef>
                <a:spcPts val="0"/>
              </a:spcBef>
              <a:buNone/>
            </a:pPr>
            <a:r>
              <a:rPr lang="en-US" sz="1900" dirty="0">
                <a:solidFill>
                  <a:prstClr val="black"/>
                </a:solidFill>
              </a:rPr>
              <a:t>Genesee F., </a:t>
            </a:r>
            <a:r>
              <a:rPr lang="en-US" sz="1900" dirty="0" err="1">
                <a:solidFill>
                  <a:prstClr val="black"/>
                </a:solidFill>
              </a:rPr>
              <a:t>Geva</a:t>
            </a:r>
            <a:r>
              <a:rPr lang="en-US" sz="1900" dirty="0">
                <a:solidFill>
                  <a:prstClr val="black"/>
                </a:solidFill>
              </a:rPr>
              <a:t>, E., Dressler, D., &amp; </a:t>
            </a:r>
            <a:r>
              <a:rPr lang="en-US" sz="1900" dirty="0" err="1">
                <a:solidFill>
                  <a:prstClr val="black"/>
                </a:solidFill>
              </a:rPr>
              <a:t>Kamil</a:t>
            </a:r>
            <a:r>
              <a:rPr lang="en-US" sz="1900" dirty="0">
                <a:solidFill>
                  <a:prstClr val="black"/>
                </a:solidFill>
              </a:rPr>
              <a:t>, M. (2006). Synthesis/; Cross-linguistic relationships. In D. </a:t>
            </a:r>
          </a:p>
          <a:p>
            <a:pPr marL="287338" lvl="0" indent="0">
              <a:spcBef>
                <a:spcPts val="0"/>
              </a:spcBef>
              <a:buNone/>
            </a:pPr>
            <a:r>
              <a:rPr lang="en-US" sz="1900" dirty="0">
                <a:solidFill>
                  <a:prstClr val="black"/>
                </a:solidFill>
              </a:rPr>
              <a:t>August &amp; T. Shanahan (Eds.), </a:t>
            </a:r>
            <a:r>
              <a:rPr lang="en-US" sz="1900" i="1" dirty="0">
                <a:solidFill>
                  <a:prstClr val="black"/>
                </a:solidFill>
              </a:rPr>
              <a:t>Developing literacy in second language learners: A report of the National Literacy Panel on Language Minority Children and Youth</a:t>
            </a:r>
            <a:r>
              <a:rPr lang="en-US" sz="1900" dirty="0">
                <a:solidFill>
                  <a:prstClr val="black"/>
                </a:solidFill>
              </a:rPr>
              <a:t>. Mahwah, NJ: Lawrence Erlbaum </a:t>
            </a:r>
            <a:r>
              <a:rPr lang="en-US" sz="1900" dirty="0" smtClean="0">
                <a:solidFill>
                  <a:prstClr val="black"/>
                </a:solidFill>
              </a:rPr>
              <a:t>Associates.</a:t>
            </a:r>
            <a:endParaRPr lang="en-US" sz="1900" dirty="0" smtClean="0"/>
          </a:p>
          <a:p>
            <a:pPr marL="0" indent="0">
              <a:spcBef>
                <a:spcPts val="0"/>
              </a:spcBef>
              <a:buNone/>
            </a:pPr>
            <a:endParaRPr lang="en-US" sz="1900" dirty="0" smtClean="0"/>
          </a:p>
          <a:p>
            <a:pPr marL="0" indent="0">
              <a:spcBef>
                <a:spcPts val="0"/>
              </a:spcBef>
              <a:buNone/>
            </a:pPr>
            <a:r>
              <a:rPr lang="en-US" sz="1900" dirty="0" smtClean="0"/>
              <a:t>Hansen</a:t>
            </a:r>
            <a:r>
              <a:rPr lang="en-US" sz="1900" dirty="0"/>
              <a:t>, J. (1981). The effects of inference training and practice on young children's reading </a:t>
            </a:r>
            <a:r>
              <a:rPr lang="en-US" sz="1900" dirty="0" smtClean="0"/>
              <a:t>  </a:t>
            </a:r>
          </a:p>
          <a:p>
            <a:pPr marL="0" indent="0">
              <a:spcBef>
                <a:spcPts val="0"/>
              </a:spcBef>
              <a:buNone/>
            </a:pPr>
            <a:r>
              <a:rPr lang="en-US" sz="1900" dirty="0"/>
              <a:t> </a:t>
            </a:r>
            <a:r>
              <a:rPr lang="en-US" sz="1900" dirty="0" smtClean="0"/>
              <a:t>       comprehension</a:t>
            </a:r>
            <a:r>
              <a:rPr lang="en-US" sz="1900" dirty="0"/>
              <a:t>. </a:t>
            </a:r>
            <a:r>
              <a:rPr lang="en-US" sz="1900" i="1" dirty="0"/>
              <a:t>Reading Research Quarterly</a:t>
            </a:r>
            <a:r>
              <a:rPr lang="en-US" sz="1900" dirty="0"/>
              <a:t> , 391-417</a:t>
            </a:r>
            <a:r>
              <a:rPr lang="en-US" sz="1900" dirty="0" smtClean="0"/>
              <a:t>.</a:t>
            </a:r>
          </a:p>
          <a:p>
            <a:pPr marL="0" indent="0">
              <a:spcBef>
                <a:spcPts val="0"/>
              </a:spcBef>
              <a:buNone/>
            </a:pPr>
            <a:endParaRPr lang="en-US" sz="1600" dirty="0"/>
          </a:p>
          <a:p>
            <a:pPr marL="0" indent="0">
              <a:spcBef>
                <a:spcPts val="0"/>
              </a:spcBef>
              <a:buNone/>
            </a:pPr>
            <a:r>
              <a:rPr lang="en-US" sz="1600" i="1" dirty="0" smtClean="0"/>
              <a:t> </a:t>
            </a:r>
            <a:endParaRPr lang="en-US" sz="1600" dirty="0"/>
          </a:p>
          <a:p>
            <a:pPr marL="0" indent="0">
              <a:spcBef>
                <a:spcPts val="0"/>
              </a:spcBef>
              <a:buNone/>
            </a:pPr>
            <a:endParaRPr lang="en-US" sz="1600"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56</a:t>
            </a:fld>
            <a:endParaRPr lang="en-US"/>
          </a:p>
        </p:txBody>
      </p:sp>
      <p:sp>
        <p:nvSpPr>
          <p:cNvPr id="5" name="Footer Placeholder 4"/>
          <p:cNvSpPr>
            <a:spLocks noGrp="1"/>
          </p:cNvSpPr>
          <p:nvPr>
            <p:ph type="ftr" sz="quarter" idx="3"/>
          </p:nvPr>
        </p:nvSpPr>
        <p:spPr/>
        <p:txBody>
          <a:bodyPr/>
          <a:lstStyle/>
          <a:p>
            <a:r>
              <a:rPr lang="en-US" smtClean="0"/>
              <a:t>© 2012 Texas Education Agency / The University of Texas System</a:t>
            </a:r>
            <a:endParaRPr lang="en-US" dirty="0"/>
          </a:p>
        </p:txBody>
      </p:sp>
    </p:spTree>
    <p:extLst>
      <p:ext uri="{BB962C8B-B14F-4D97-AF65-F5344CB8AC3E}">
        <p14:creationId xmlns="" xmlns:p14="http://schemas.microsoft.com/office/powerpoint/2010/main" val="45726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572000"/>
          </a:xfrm>
        </p:spPr>
        <p:txBody>
          <a:bodyPr>
            <a:normAutofit fontScale="85000" lnSpcReduction="20000"/>
          </a:bodyPr>
          <a:lstStyle/>
          <a:p>
            <a:pPr marL="0" indent="0">
              <a:spcBef>
                <a:spcPts val="0"/>
              </a:spcBef>
              <a:buNone/>
            </a:pPr>
            <a:r>
              <a:rPr lang="en-US" sz="1800" dirty="0"/>
              <a:t>Harvey, S. &amp; </a:t>
            </a:r>
            <a:r>
              <a:rPr lang="en-US" sz="1800" dirty="0" err="1"/>
              <a:t>Goudvis</a:t>
            </a:r>
            <a:r>
              <a:rPr lang="en-US" sz="1800" dirty="0"/>
              <a:t>, A.  (2000).  </a:t>
            </a:r>
            <a:r>
              <a:rPr lang="en-US" sz="1800" i="1" dirty="0"/>
              <a:t>Strategies that work: Teaching comprehension to enhance </a:t>
            </a:r>
          </a:p>
          <a:p>
            <a:pPr marL="0" indent="0">
              <a:spcBef>
                <a:spcPts val="0"/>
              </a:spcBef>
              <a:buNone/>
            </a:pPr>
            <a:r>
              <a:rPr lang="en-US" sz="1800" i="1" dirty="0"/>
              <a:t>        understanding.  York, ME: </a:t>
            </a:r>
            <a:r>
              <a:rPr lang="en-US" sz="1800" i="1" dirty="0" err="1"/>
              <a:t>Stenhouse</a:t>
            </a:r>
            <a:r>
              <a:rPr lang="en-US" sz="1800" i="1" dirty="0"/>
              <a:t> Publishers</a:t>
            </a:r>
            <a:r>
              <a:rPr lang="en-US" sz="1800" i="1" dirty="0" smtClean="0"/>
              <a:t>.</a:t>
            </a:r>
          </a:p>
          <a:p>
            <a:pPr marL="0" indent="0">
              <a:spcBef>
                <a:spcPts val="0"/>
              </a:spcBef>
              <a:buNone/>
            </a:pPr>
            <a:endParaRPr lang="en-US" sz="1800" dirty="0" smtClean="0"/>
          </a:p>
          <a:p>
            <a:pPr marL="0" indent="0">
              <a:spcBef>
                <a:spcPts val="0"/>
              </a:spcBef>
              <a:buNone/>
            </a:pPr>
            <a:r>
              <a:rPr lang="en-US" sz="1800" dirty="0" err="1" smtClean="0"/>
              <a:t>Lesaux</a:t>
            </a:r>
            <a:r>
              <a:rPr lang="en-US" sz="1800" dirty="0"/>
              <a:t>, N.K., </a:t>
            </a:r>
            <a:r>
              <a:rPr lang="en-US" sz="1800" dirty="0" err="1"/>
              <a:t>Lipka</a:t>
            </a:r>
            <a:r>
              <a:rPr lang="en-US" sz="1800" dirty="0"/>
              <a:t>, O., &amp; Siegel, L.S. (2006). Investigating cognitive and linguistic abilities that influence </a:t>
            </a:r>
            <a:endParaRPr lang="en-US" sz="1800" dirty="0" smtClean="0"/>
          </a:p>
          <a:p>
            <a:pPr marL="339725" indent="0">
              <a:spcBef>
                <a:spcPts val="0"/>
              </a:spcBef>
              <a:buNone/>
            </a:pPr>
            <a:r>
              <a:rPr lang="en-US" sz="1800" dirty="0" smtClean="0"/>
              <a:t>the </a:t>
            </a:r>
            <a:r>
              <a:rPr lang="en-US" sz="1800" dirty="0"/>
              <a:t>reading comprehension skills of children from diverse linguistic backgrounds. Reading and writing: An interdisciplinary journal, 19(1), 99-131.</a:t>
            </a:r>
          </a:p>
          <a:p>
            <a:pPr marL="0" indent="0">
              <a:spcBef>
                <a:spcPts val="0"/>
              </a:spcBef>
              <a:buNone/>
            </a:pPr>
            <a:endParaRPr lang="en-US" sz="1800" dirty="0"/>
          </a:p>
          <a:p>
            <a:pPr marL="0" indent="0">
              <a:spcBef>
                <a:spcPts val="0"/>
              </a:spcBef>
              <a:buNone/>
            </a:pPr>
            <a:r>
              <a:rPr lang="en-US" sz="1800" dirty="0"/>
              <a:t>Lowry, L. (1989). </a:t>
            </a:r>
            <a:r>
              <a:rPr lang="en-US" sz="1800" i="1" dirty="0"/>
              <a:t>Number the stars. </a:t>
            </a:r>
            <a:r>
              <a:rPr lang="en-US" sz="1800" dirty="0"/>
              <a:t>Boston, MA: Houghton Mifflin Harcourt Publishing Company.</a:t>
            </a:r>
            <a:endParaRPr lang="en-US" sz="1800" i="1" dirty="0"/>
          </a:p>
          <a:p>
            <a:pPr marL="0" indent="0">
              <a:spcBef>
                <a:spcPts val="0"/>
              </a:spcBef>
              <a:buNone/>
            </a:pPr>
            <a:endParaRPr lang="en-US" sz="1800" dirty="0">
              <a:solidFill>
                <a:srgbClr val="FF0000"/>
              </a:solidFill>
            </a:endParaRPr>
          </a:p>
          <a:p>
            <a:pPr marL="0" indent="0">
              <a:spcBef>
                <a:spcPts val="0"/>
              </a:spcBef>
              <a:buNone/>
            </a:pPr>
            <a:r>
              <a:rPr lang="en-US" sz="1800" dirty="0"/>
              <a:t>Martin, R. (1992). </a:t>
            </a:r>
            <a:r>
              <a:rPr lang="en-US" sz="1800" i="1" dirty="0"/>
              <a:t>The rough faced girl.</a:t>
            </a:r>
            <a:r>
              <a:rPr lang="en-US" sz="1800" dirty="0"/>
              <a:t> New York: Puffin Books.</a:t>
            </a:r>
            <a:endParaRPr lang="en-US" sz="1800" i="1" dirty="0"/>
          </a:p>
          <a:p>
            <a:pPr marL="0" indent="0">
              <a:spcBef>
                <a:spcPts val="0"/>
              </a:spcBef>
              <a:buNone/>
            </a:pPr>
            <a:endParaRPr lang="en-US" sz="1800" dirty="0"/>
          </a:p>
          <a:p>
            <a:pPr marL="0" indent="0">
              <a:spcBef>
                <a:spcPts val="0"/>
              </a:spcBef>
              <a:buNone/>
            </a:pPr>
            <a:r>
              <a:rPr lang="en-US" sz="1800" dirty="0" err="1"/>
              <a:t>Marzano</a:t>
            </a:r>
            <a:r>
              <a:rPr lang="en-US" sz="1800" dirty="0"/>
              <a:t>, R. (2004). </a:t>
            </a:r>
            <a:r>
              <a:rPr lang="en-US" sz="1800" i="1" dirty="0"/>
              <a:t>Building background knowledge for academic achievement.</a:t>
            </a:r>
            <a:r>
              <a:rPr lang="en-US" sz="1800" dirty="0"/>
              <a:t> Alexandria, VA: </a:t>
            </a:r>
          </a:p>
          <a:p>
            <a:pPr marL="280988" indent="0">
              <a:spcBef>
                <a:spcPts val="0"/>
              </a:spcBef>
              <a:buNone/>
            </a:pPr>
            <a:r>
              <a:rPr lang="en-US" sz="1800" dirty="0"/>
              <a:t>ASCD.</a:t>
            </a:r>
          </a:p>
          <a:p>
            <a:pPr marL="0" indent="0">
              <a:spcBef>
                <a:spcPts val="0"/>
              </a:spcBef>
              <a:buNone/>
            </a:pPr>
            <a:endParaRPr lang="en-US" sz="1800" dirty="0"/>
          </a:p>
          <a:p>
            <a:pPr marL="0" indent="0">
              <a:spcBef>
                <a:spcPts val="0"/>
              </a:spcBef>
              <a:buNone/>
            </a:pPr>
            <a:r>
              <a:rPr lang="en-US" sz="1800" dirty="0" err="1"/>
              <a:t>Nuthall</a:t>
            </a:r>
            <a:r>
              <a:rPr lang="en-US" sz="1800" dirty="0"/>
              <a:t>, G. (1999). The way students learn: Acquiring knowledge from an integrated science and </a:t>
            </a:r>
          </a:p>
          <a:p>
            <a:pPr marL="0" indent="0">
              <a:spcBef>
                <a:spcPts val="0"/>
              </a:spcBef>
              <a:buNone/>
            </a:pPr>
            <a:r>
              <a:rPr lang="en-US" sz="1800" dirty="0"/>
              <a:t>        social studies unit. </a:t>
            </a:r>
            <a:r>
              <a:rPr lang="en-US" sz="1800" i="1" dirty="0"/>
              <a:t>The Elementary School Journal</a:t>
            </a:r>
            <a:r>
              <a:rPr lang="en-US" sz="1800" dirty="0"/>
              <a:t> </a:t>
            </a:r>
            <a:r>
              <a:rPr lang="en-US" sz="1800" i="1" dirty="0"/>
              <a:t>, 99</a:t>
            </a:r>
            <a:r>
              <a:rPr lang="en-US" sz="1800" dirty="0"/>
              <a:t> (44), 303-341.</a:t>
            </a:r>
          </a:p>
          <a:p>
            <a:pPr marL="0" indent="0">
              <a:spcBef>
                <a:spcPts val="0"/>
              </a:spcBef>
              <a:buNone/>
            </a:pPr>
            <a:endParaRPr lang="en-US" sz="1800" dirty="0" smtClean="0"/>
          </a:p>
          <a:p>
            <a:pPr marL="0" indent="0">
              <a:spcBef>
                <a:spcPts val="0"/>
              </a:spcBef>
              <a:buNone/>
            </a:pPr>
            <a:r>
              <a:rPr lang="en-US" sz="1800" dirty="0" smtClean="0"/>
              <a:t>Paulsen</a:t>
            </a:r>
            <a:r>
              <a:rPr lang="en-US" sz="1800" dirty="0"/>
              <a:t>, G. (1987). </a:t>
            </a:r>
            <a:r>
              <a:rPr lang="en-US" sz="1800" i="1" dirty="0"/>
              <a:t>Hatchet. </a:t>
            </a:r>
            <a:r>
              <a:rPr lang="en-US" sz="1800" dirty="0"/>
              <a:t>New York, NY. Aladdin </a:t>
            </a:r>
            <a:r>
              <a:rPr lang="en-US" sz="1800" dirty="0" smtClean="0"/>
              <a:t>Paperbacks, Simon and Schuster Children’s </a:t>
            </a:r>
          </a:p>
          <a:p>
            <a:pPr marL="0" indent="0">
              <a:spcBef>
                <a:spcPts val="0"/>
              </a:spcBef>
              <a:buNone/>
            </a:pPr>
            <a:r>
              <a:rPr lang="en-US" sz="1800" dirty="0"/>
              <a:t> </a:t>
            </a:r>
            <a:r>
              <a:rPr lang="en-US" sz="1800" dirty="0" smtClean="0"/>
              <a:t>       Publishing Division.</a:t>
            </a:r>
            <a:endParaRPr lang="en-US" sz="1800" dirty="0"/>
          </a:p>
          <a:p>
            <a:pPr marL="0" indent="0">
              <a:spcBef>
                <a:spcPts val="0"/>
              </a:spcBef>
              <a:buNone/>
            </a:pPr>
            <a:endParaRPr lang="en-US" sz="1800" i="1" dirty="0" smtClean="0"/>
          </a:p>
          <a:p>
            <a:pPr marL="0" indent="0">
              <a:spcBef>
                <a:spcPts val="0"/>
              </a:spcBef>
              <a:buNone/>
            </a:pPr>
            <a:r>
              <a:rPr lang="en-US" sz="1800" dirty="0" smtClean="0"/>
              <a:t>Pressley</a:t>
            </a:r>
            <a:r>
              <a:rPr lang="en-US" sz="1800" dirty="0"/>
              <a:t>, M. (2000). What should comprehension instruction be the instruction of? In M. </a:t>
            </a:r>
            <a:r>
              <a:rPr lang="en-US" sz="1800" dirty="0" err="1"/>
              <a:t>Kamil</a:t>
            </a:r>
            <a:r>
              <a:rPr lang="en-US" sz="1800" dirty="0"/>
              <a:t>, P. </a:t>
            </a:r>
          </a:p>
          <a:p>
            <a:pPr marL="0" indent="0">
              <a:spcBef>
                <a:spcPts val="0"/>
              </a:spcBef>
              <a:buNone/>
            </a:pPr>
            <a:r>
              <a:rPr lang="en-US" sz="1800" dirty="0"/>
              <a:t>        </a:t>
            </a:r>
            <a:r>
              <a:rPr lang="en-US" sz="1800" dirty="0" err="1"/>
              <a:t>Mosenthal</a:t>
            </a:r>
            <a:r>
              <a:rPr lang="en-US" sz="1800" dirty="0"/>
              <a:t>, P. Pearson, &amp; R. Barr (Eds.), </a:t>
            </a:r>
            <a:r>
              <a:rPr lang="en-US" sz="1800" i="1" dirty="0"/>
              <a:t>Handbook of reading research: Volume </a:t>
            </a:r>
            <a:r>
              <a:rPr lang="en-US" sz="1800" i="1" dirty="0" smtClean="0"/>
              <a:t>III</a:t>
            </a:r>
            <a:r>
              <a:rPr lang="en-US" sz="1800" dirty="0" smtClean="0"/>
              <a:t>. </a:t>
            </a:r>
            <a:r>
              <a:rPr lang="en-US" sz="1800" dirty="0"/>
              <a:t>Mahwah, </a:t>
            </a:r>
          </a:p>
          <a:p>
            <a:pPr marL="0" indent="0">
              <a:spcBef>
                <a:spcPts val="0"/>
              </a:spcBef>
              <a:buNone/>
            </a:pPr>
            <a:r>
              <a:rPr lang="en-US" sz="1800" dirty="0"/>
              <a:t>        NJ: Lawrence Erlbaum Associates.</a:t>
            </a:r>
          </a:p>
          <a:p>
            <a:pPr marL="0" indent="0">
              <a:spcBef>
                <a:spcPts val="0"/>
              </a:spcBef>
              <a:buNone/>
            </a:pPr>
            <a:endParaRPr lang="en-US" sz="1800" dirty="0"/>
          </a:p>
          <a:p>
            <a:pPr marL="0" indent="0">
              <a:spcBef>
                <a:spcPts val="0"/>
              </a:spcBef>
              <a:buNone/>
            </a:pPr>
            <a:endParaRPr lang="en-US" sz="2100" dirty="0"/>
          </a:p>
          <a:p>
            <a:pPr marL="0" indent="0">
              <a:spcBef>
                <a:spcPts val="0"/>
              </a:spcBef>
              <a:buNone/>
            </a:pPr>
            <a:endParaRPr lang="en-US" sz="1900" dirty="0"/>
          </a:p>
          <a:p>
            <a:pPr marL="0" indent="0">
              <a:spcBef>
                <a:spcPts val="0"/>
              </a:spcBef>
              <a:buNone/>
            </a:pPr>
            <a:endParaRPr lang="en-US" sz="1600" dirty="0" smtClean="0"/>
          </a:p>
          <a:p>
            <a:pPr marL="0" indent="0">
              <a:spcBef>
                <a:spcPts val="0"/>
              </a:spcBef>
              <a:buNone/>
            </a:pPr>
            <a:endParaRPr lang="en-US" sz="1600" dirty="0" smtClean="0"/>
          </a:p>
          <a:p>
            <a:pPr marL="0" indent="0">
              <a:spcBef>
                <a:spcPts val="0"/>
              </a:spcBef>
              <a:buNone/>
            </a:pPr>
            <a:endParaRPr lang="en-US" sz="1600" dirty="0"/>
          </a:p>
          <a:p>
            <a:pPr marL="0" indent="0">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spcBef>
                <a:spcPts val="0"/>
              </a:spcBef>
              <a:buNone/>
            </a:pP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57</a:t>
            </a:fld>
            <a:endParaRPr lang="en-US"/>
          </a:p>
        </p:txBody>
      </p:sp>
      <p:sp>
        <p:nvSpPr>
          <p:cNvPr id="5" name="Footer Placeholder 4"/>
          <p:cNvSpPr>
            <a:spLocks noGrp="1"/>
          </p:cNvSpPr>
          <p:nvPr>
            <p:ph type="ftr" sz="quarter" idx="3"/>
          </p:nvPr>
        </p:nvSpPr>
        <p:spPr/>
        <p:txBody>
          <a:bodyPr/>
          <a:lstStyle/>
          <a:p>
            <a:r>
              <a:rPr lang="en-US" dirty="0" smtClean="0"/>
              <a:t>© 2012 Texas Education Agency / The University of Texas System</a:t>
            </a:r>
            <a:endParaRPr lang="en-US" dirty="0"/>
          </a:p>
        </p:txBody>
      </p:sp>
    </p:spTree>
    <p:extLst>
      <p:ext uri="{BB962C8B-B14F-4D97-AF65-F5344CB8AC3E}">
        <p14:creationId xmlns="" xmlns:p14="http://schemas.microsoft.com/office/powerpoint/2010/main" val="1668193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343400"/>
          </a:xfrm>
        </p:spPr>
        <p:txBody>
          <a:bodyPr>
            <a:normAutofit fontScale="92500"/>
          </a:bodyPr>
          <a:lstStyle/>
          <a:p>
            <a:pPr marL="0" indent="0">
              <a:spcBef>
                <a:spcPts val="0"/>
              </a:spcBef>
              <a:buNone/>
            </a:pPr>
            <a:r>
              <a:rPr lang="en-US" sz="1600" dirty="0" smtClean="0"/>
              <a:t>Pressley</a:t>
            </a:r>
            <a:r>
              <a:rPr lang="en-US" sz="1600" dirty="0"/>
              <a:t>, M. (2002). Comprehension strategies instruction: A turn-of- the-century status report. In </a:t>
            </a:r>
          </a:p>
          <a:p>
            <a:pPr marL="0" indent="0">
              <a:spcBef>
                <a:spcPts val="0"/>
              </a:spcBef>
              <a:buNone/>
            </a:pPr>
            <a:r>
              <a:rPr lang="en-US" sz="1600" dirty="0"/>
              <a:t>        C.C. Block &amp;amp; M. Pressley (Eds.), </a:t>
            </a:r>
            <a:r>
              <a:rPr lang="en-US" sz="1600" i="1" dirty="0"/>
              <a:t>Comprehension instruction: Research-based best  </a:t>
            </a:r>
          </a:p>
          <a:p>
            <a:pPr marL="0" indent="0">
              <a:spcBef>
                <a:spcPts val="0"/>
              </a:spcBef>
              <a:buNone/>
            </a:pPr>
            <a:r>
              <a:rPr lang="en-US" sz="1600" i="1" dirty="0"/>
              <a:t>        practices.</a:t>
            </a:r>
            <a:r>
              <a:rPr lang="en-US" sz="1600" dirty="0"/>
              <a:t> New York: Guilford Press. </a:t>
            </a:r>
          </a:p>
          <a:p>
            <a:pPr marL="0" indent="0">
              <a:buNone/>
            </a:pPr>
            <a:endParaRPr lang="en-US" sz="1600" dirty="0"/>
          </a:p>
          <a:p>
            <a:pPr marL="0" indent="0">
              <a:spcBef>
                <a:spcPts val="0"/>
              </a:spcBef>
              <a:buNone/>
            </a:pPr>
            <a:r>
              <a:rPr lang="en-US" sz="1600" dirty="0"/>
              <a:t>Read Write Think, IRA/NCTA: 2003. Making connections: Text-to-world connection. Retrieved January </a:t>
            </a:r>
            <a:endParaRPr lang="en-US" sz="1600" dirty="0" smtClean="0"/>
          </a:p>
          <a:p>
            <a:pPr marL="339725" indent="0">
              <a:spcBef>
                <a:spcPts val="0"/>
              </a:spcBef>
              <a:buNone/>
            </a:pPr>
            <a:r>
              <a:rPr lang="en-US" sz="1600" dirty="0" smtClean="0"/>
              <a:t>10</a:t>
            </a:r>
            <a:r>
              <a:rPr lang="en-US" sz="1600" dirty="0"/>
              <a:t>, 2013, from </a:t>
            </a:r>
            <a:r>
              <a:rPr lang="en-US" sz="1600" dirty="0" smtClean="0"/>
              <a:t>http</a:t>
            </a:r>
            <a:r>
              <a:rPr lang="en-US" sz="1600" dirty="0"/>
              <a:t>://www.readwritethink.org/files/resources/lesson_images/lesson228/world.pdf</a:t>
            </a:r>
          </a:p>
          <a:p>
            <a:pPr marL="0" indent="0">
              <a:spcBef>
                <a:spcPts val="0"/>
              </a:spcBef>
              <a:buNone/>
            </a:pPr>
            <a:endParaRPr lang="en-US" sz="1600" dirty="0" smtClean="0"/>
          </a:p>
          <a:p>
            <a:pPr marL="0" indent="0">
              <a:spcBef>
                <a:spcPts val="0"/>
              </a:spcBef>
              <a:buNone/>
            </a:pPr>
            <a:r>
              <a:rPr lang="en-US" sz="1600" dirty="0" err="1" smtClean="0"/>
              <a:t>Recht</a:t>
            </a:r>
            <a:r>
              <a:rPr lang="en-US" sz="1600" dirty="0"/>
              <a:t>, D., &amp; Leslie, L. (1988, March). Effect of prior knowledge on good and poor readers'  </a:t>
            </a:r>
          </a:p>
          <a:p>
            <a:pPr marL="0" indent="0">
              <a:spcBef>
                <a:spcPts val="0"/>
              </a:spcBef>
              <a:buNone/>
            </a:pPr>
            <a:r>
              <a:rPr lang="en-US" sz="1600" dirty="0"/>
              <a:t>        memory of text. </a:t>
            </a:r>
            <a:r>
              <a:rPr lang="en-US" sz="1600" i="1" dirty="0"/>
              <a:t>Journal of Educational Psychology</a:t>
            </a:r>
            <a:r>
              <a:rPr lang="en-US" sz="1600" dirty="0"/>
              <a:t>, 80(1), 16-20. Retrieved June 23, 2008,    </a:t>
            </a:r>
          </a:p>
          <a:p>
            <a:pPr marL="0" indent="0">
              <a:spcBef>
                <a:spcPts val="0"/>
              </a:spcBef>
              <a:buNone/>
            </a:pPr>
            <a:r>
              <a:rPr lang="en-US" sz="1600" dirty="0"/>
              <a:t>        </a:t>
            </a:r>
            <a:r>
              <a:rPr lang="en-US" sz="1600" dirty="0" smtClean="0"/>
              <a:t>doi:10.1037/0022-0663.80.1.16</a:t>
            </a:r>
          </a:p>
          <a:p>
            <a:pPr marL="0" indent="0">
              <a:spcBef>
                <a:spcPts val="0"/>
              </a:spcBef>
              <a:buNone/>
            </a:pPr>
            <a:endParaRPr lang="en-US" sz="1600" dirty="0">
              <a:solidFill>
                <a:prstClr val="black"/>
              </a:solidFill>
            </a:endParaRPr>
          </a:p>
          <a:p>
            <a:pPr marL="0" indent="0">
              <a:spcBef>
                <a:spcPts val="0"/>
              </a:spcBef>
              <a:buNone/>
            </a:pPr>
            <a:r>
              <a:rPr lang="en-US" sz="1600" dirty="0" err="1" smtClean="0">
                <a:solidFill>
                  <a:prstClr val="black"/>
                </a:solidFill>
              </a:rPr>
              <a:t>Roit</a:t>
            </a:r>
            <a:r>
              <a:rPr lang="en-US" sz="1600" dirty="0">
                <a:solidFill>
                  <a:prstClr val="black"/>
                </a:solidFill>
              </a:rPr>
              <a:t>, M. L. (2006). Essential comprehension strategies for English learners. In T.A. Young &amp; N.L. </a:t>
            </a:r>
            <a:r>
              <a:rPr lang="en-US" sz="1600" dirty="0" err="1" smtClean="0">
                <a:solidFill>
                  <a:prstClr val="black"/>
                </a:solidFill>
              </a:rPr>
              <a:t>Hadaway</a:t>
            </a:r>
            <a:r>
              <a:rPr lang="en-US" sz="1600" dirty="0" smtClean="0">
                <a:solidFill>
                  <a:prstClr val="black"/>
                </a:solidFill>
              </a:rPr>
              <a:t> </a:t>
            </a:r>
          </a:p>
          <a:p>
            <a:pPr marL="339725" indent="0">
              <a:spcBef>
                <a:spcPts val="0"/>
              </a:spcBef>
              <a:buNone/>
            </a:pPr>
            <a:r>
              <a:rPr lang="en-US" sz="1600" dirty="0" smtClean="0">
                <a:solidFill>
                  <a:prstClr val="black"/>
                </a:solidFill>
              </a:rPr>
              <a:t>(</a:t>
            </a:r>
            <a:r>
              <a:rPr lang="en-US" sz="1600" dirty="0">
                <a:solidFill>
                  <a:prstClr val="black"/>
                </a:solidFill>
              </a:rPr>
              <a:t>Eds.), </a:t>
            </a:r>
            <a:r>
              <a:rPr lang="en-US" sz="1600" i="1" dirty="0">
                <a:solidFill>
                  <a:prstClr val="black"/>
                </a:solidFill>
              </a:rPr>
              <a:t>Supporting the literacy development of English learners: Increasing success in all classrooms </a:t>
            </a:r>
            <a:r>
              <a:rPr lang="en-US" sz="1600" dirty="0">
                <a:solidFill>
                  <a:prstClr val="black"/>
                </a:solidFill>
              </a:rPr>
              <a:t>(pp. 80-95). Newark, DE: International Reading Association.</a:t>
            </a:r>
          </a:p>
          <a:p>
            <a:pPr marL="0" indent="0">
              <a:spcBef>
                <a:spcPts val="0"/>
              </a:spcBef>
              <a:buNone/>
            </a:pPr>
            <a:endParaRPr lang="en-US" sz="1600" dirty="0"/>
          </a:p>
          <a:p>
            <a:pPr marL="0" indent="0">
              <a:spcBef>
                <a:spcPts val="0"/>
              </a:spcBef>
              <a:buNone/>
            </a:pPr>
            <a:r>
              <a:rPr lang="en-US" sz="1600" dirty="0" err="1"/>
              <a:t>Routman</a:t>
            </a:r>
            <a:r>
              <a:rPr lang="en-US" sz="1600" dirty="0"/>
              <a:t>, R. (2003). </a:t>
            </a:r>
            <a:r>
              <a:rPr lang="en-US" sz="1600" i="1" dirty="0"/>
              <a:t>Reading Essentials: The specifics you need to teach reading well.</a:t>
            </a:r>
            <a:r>
              <a:rPr lang="en-US" sz="1600" dirty="0"/>
              <a:t> Portsmouth, </a:t>
            </a:r>
          </a:p>
          <a:p>
            <a:pPr marL="0" indent="0">
              <a:spcBef>
                <a:spcPts val="0"/>
              </a:spcBef>
              <a:buNone/>
            </a:pPr>
            <a:r>
              <a:rPr lang="en-US" sz="1600" dirty="0"/>
              <a:t>        NH: Heinemann</a:t>
            </a:r>
            <a:r>
              <a:rPr lang="en-US" sz="1600" dirty="0" smtClean="0"/>
              <a:t>.</a:t>
            </a:r>
            <a:endParaRPr lang="en-US" sz="1600" dirty="0"/>
          </a:p>
          <a:p>
            <a:pPr marL="0" indent="0">
              <a:spcBef>
                <a:spcPts val="0"/>
              </a:spcBef>
              <a:buNone/>
            </a:pPr>
            <a:endParaRPr lang="en-US" sz="1500" dirty="0" smtClean="0"/>
          </a:p>
          <a:p>
            <a:pPr marL="0" indent="0">
              <a:spcBef>
                <a:spcPts val="0"/>
              </a:spcBef>
              <a:buNone/>
            </a:pPr>
            <a:endParaRPr lang="en-US" sz="1500"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58</a:t>
            </a:fld>
            <a:endParaRPr lang="en-US"/>
          </a:p>
        </p:txBody>
      </p:sp>
      <p:sp>
        <p:nvSpPr>
          <p:cNvPr id="5" name="Footer Placeholder 4"/>
          <p:cNvSpPr>
            <a:spLocks noGrp="1"/>
          </p:cNvSpPr>
          <p:nvPr>
            <p:ph type="ftr" sz="quarter" idx="3"/>
          </p:nvPr>
        </p:nvSpPr>
        <p:spPr/>
        <p:txBody>
          <a:bodyPr/>
          <a:lstStyle/>
          <a:p>
            <a:r>
              <a:rPr lang="en-US" smtClean="0"/>
              <a:t>© 2012 Texas Education Agency / The University of Texas System</a:t>
            </a:r>
            <a:endParaRPr lang="en-US" dirty="0"/>
          </a:p>
        </p:txBody>
      </p:sp>
    </p:spTree>
    <p:extLst>
      <p:ext uri="{BB962C8B-B14F-4D97-AF65-F5344CB8AC3E}">
        <p14:creationId xmlns="" xmlns:p14="http://schemas.microsoft.com/office/powerpoint/2010/main" val="2557713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1500" dirty="0"/>
              <a:t>Sanderson, R. (2002). </a:t>
            </a:r>
            <a:r>
              <a:rPr lang="en-US" sz="1500" i="1" dirty="0"/>
              <a:t>Cinderella</a:t>
            </a:r>
            <a:r>
              <a:rPr lang="en-US" sz="1500" dirty="0"/>
              <a:t>. New York: Little Brown and Company.</a:t>
            </a:r>
          </a:p>
          <a:p>
            <a:pPr marL="0" indent="0">
              <a:spcBef>
                <a:spcPts val="0"/>
              </a:spcBef>
              <a:buNone/>
            </a:pPr>
            <a:endParaRPr lang="en-US" sz="1500" dirty="0"/>
          </a:p>
          <a:p>
            <a:pPr marL="0" indent="0">
              <a:spcBef>
                <a:spcPts val="0"/>
              </a:spcBef>
              <a:buNone/>
            </a:pPr>
            <a:r>
              <a:rPr lang="en-US" sz="1500" dirty="0"/>
              <a:t>Scott, A. (1996). </a:t>
            </a:r>
            <a:r>
              <a:rPr lang="en-US" sz="1500" i="1" dirty="0"/>
              <a:t>Brave as a mountain lion</a:t>
            </a:r>
            <a:r>
              <a:rPr lang="en-US" sz="1500" dirty="0"/>
              <a:t>. In Open Court Reading, (2000). Grade 2, Book 2. </a:t>
            </a:r>
          </a:p>
          <a:p>
            <a:pPr marL="0" indent="0">
              <a:spcBef>
                <a:spcPts val="0"/>
              </a:spcBef>
              <a:buNone/>
            </a:pPr>
            <a:r>
              <a:rPr lang="en-US" sz="1500" dirty="0"/>
              <a:t>         </a:t>
            </a:r>
            <a:r>
              <a:rPr lang="en-US" sz="1500" dirty="0" err="1"/>
              <a:t>WrightGroup</a:t>
            </a:r>
            <a:r>
              <a:rPr lang="en-US" sz="1500" dirty="0"/>
              <a:t>/McGraw-Hill.</a:t>
            </a:r>
            <a:endParaRPr lang="en-US" sz="1500" dirty="0">
              <a:solidFill>
                <a:srgbClr val="FF0000"/>
              </a:solidFill>
            </a:endParaRPr>
          </a:p>
          <a:p>
            <a:pPr marL="0" indent="0">
              <a:spcBef>
                <a:spcPts val="0"/>
              </a:spcBef>
              <a:buNone/>
            </a:pPr>
            <a:endParaRPr lang="en-US" sz="1500" dirty="0"/>
          </a:p>
          <a:p>
            <a:pPr marL="0" indent="0">
              <a:spcBef>
                <a:spcPts val="0"/>
              </a:spcBef>
              <a:buNone/>
            </a:pPr>
            <a:r>
              <a:rPr lang="en-US" sz="1500" dirty="0"/>
              <a:t>Scott, A. (1996). </a:t>
            </a:r>
            <a:r>
              <a:rPr lang="en-US" sz="1500" i="1" dirty="0"/>
              <a:t>Brave as a mountain lion</a:t>
            </a:r>
            <a:r>
              <a:rPr lang="en-US" sz="1500" dirty="0"/>
              <a:t>. In Scott </a:t>
            </a:r>
            <a:r>
              <a:rPr lang="en-US" sz="1500" dirty="0" err="1"/>
              <a:t>Foresman</a:t>
            </a:r>
            <a:r>
              <a:rPr lang="en-US" sz="1500" dirty="0"/>
              <a:t> </a:t>
            </a:r>
            <a:r>
              <a:rPr lang="en-US" sz="1500" dirty="0" err="1"/>
              <a:t>Lectura</a:t>
            </a:r>
            <a:r>
              <a:rPr lang="en-US" sz="1500" dirty="0"/>
              <a:t>, (2000). </a:t>
            </a:r>
            <a:r>
              <a:rPr lang="en-US" sz="1500" dirty="0" err="1"/>
              <a:t>Grado</a:t>
            </a:r>
            <a:r>
              <a:rPr lang="en-US" sz="1500" dirty="0"/>
              <a:t> 3, </a:t>
            </a:r>
            <a:r>
              <a:rPr lang="en-US" sz="1500" dirty="0" err="1"/>
              <a:t>Unidad</a:t>
            </a:r>
            <a:r>
              <a:rPr lang="en-US" sz="1500" dirty="0"/>
              <a:t> 3. Upper </a:t>
            </a:r>
          </a:p>
          <a:p>
            <a:pPr marL="339725" indent="0">
              <a:spcBef>
                <a:spcPts val="0"/>
              </a:spcBef>
              <a:buNone/>
            </a:pPr>
            <a:r>
              <a:rPr lang="en-US" sz="1500" dirty="0"/>
              <a:t>Saddle River, NJ: Pearson Education.</a:t>
            </a:r>
          </a:p>
          <a:p>
            <a:pPr marL="0" indent="0">
              <a:spcBef>
                <a:spcPts val="0"/>
              </a:spcBef>
              <a:buNone/>
            </a:pPr>
            <a:endParaRPr lang="en-US" sz="1500" dirty="0" smtClean="0"/>
          </a:p>
          <a:p>
            <a:pPr marL="0" indent="0">
              <a:spcBef>
                <a:spcPts val="0"/>
              </a:spcBef>
              <a:buNone/>
            </a:pPr>
            <a:r>
              <a:rPr lang="en-US" sz="1500" dirty="0" smtClean="0"/>
              <a:t>Simon</a:t>
            </a:r>
            <a:r>
              <a:rPr lang="en-US" sz="1500" dirty="0"/>
              <a:t>, C. (</a:t>
            </a:r>
            <a:r>
              <a:rPr lang="en-US" sz="1500" dirty="0" err="1"/>
              <a:t>n.d.</a:t>
            </a:r>
            <a:r>
              <a:rPr lang="en-US" sz="1500" dirty="0"/>
              <a:t>) </a:t>
            </a:r>
            <a:r>
              <a:rPr lang="en-US" sz="1500" i="1" dirty="0"/>
              <a:t>Making Connections. </a:t>
            </a:r>
            <a:r>
              <a:rPr lang="en-US" sz="1500" dirty="0"/>
              <a:t>Retrieved January 17, 2013, from </a:t>
            </a:r>
          </a:p>
          <a:p>
            <a:pPr marL="0" indent="0">
              <a:spcBef>
                <a:spcPts val="0"/>
              </a:spcBef>
              <a:buNone/>
            </a:pPr>
            <a:r>
              <a:rPr lang="en-US" sz="1500" dirty="0"/>
              <a:t>        http://www.readwritethink.org/professional-development/strategy-guides/making-  </a:t>
            </a:r>
          </a:p>
          <a:p>
            <a:pPr marL="0" indent="0">
              <a:spcBef>
                <a:spcPts val="0"/>
              </a:spcBef>
              <a:buNone/>
            </a:pPr>
            <a:r>
              <a:rPr lang="en-US" sz="1500" dirty="0"/>
              <a:t>        connections-30659.html</a:t>
            </a:r>
          </a:p>
          <a:p>
            <a:pPr marL="0" indent="0">
              <a:spcBef>
                <a:spcPts val="0"/>
              </a:spcBef>
              <a:buNone/>
            </a:pPr>
            <a:endParaRPr lang="en-US" sz="1500" dirty="0"/>
          </a:p>
          <a:p>
            <a:pPr marL="0" indent="0">
              <a:spcBef>
                <a:spcPts val="0"/>
              </a:spcBef>
              <a:buNone/>
            </a:pPr>
            <a:r>
              <a:rPr lang="en-US" sz="1500" dirty="0" err="1"/>
              <a:t>Tovani</a:t>
            </a:r>
            <a:r>
              <a:rPr lang="en-US" sz="1500" dirty="0"/>
              <a:t>, C. (2000). </a:t>
            </a:r>
            <a:r>
              <a:rPr lang="en-US" sz="1500" i="1" dirty="0"/>
              <a:t>I read it, but I don't get it: Comprehension strategies for adolescent readers.</a:t>
            </a:r>
            <a:r>
              <a:rPr lang="en-US" sz="1500" dirty="0"/>
              <a:t> </a:t>
            </a:r>
          </a:p>
          <a:p>
            <a:pPr marL="0" indent="0">
              <a:spcBef>
                <a:spcPts val="0"/>
              </a:spcBef>
              <a:buNone/>
            </a:pPr>
            <a:r>
              <a:rPr lang="en-US" sz="1500" dirty="0"/>
              <a:t>        Portland, ME: </a:t>
            </a:r>
            <a:r>
              <a:rPr lang="en-US" sz="1500" dirty="0" err="1"/>
              <a:t>Stenhouse</a:t>
            </a:r>
            <a:r>
              <a:rPr lang="en-US" sz="1500" dirty="0"/>
              <a:t> Publishers.</a:t>
            </a:r>
          </a:p>
          <a:p>
            <a:pPr marL="0" indent="0">
              <a:spcBef>
                <a:spcPts val="0"/>
              </a:spcBef>
              <a:buNone/>
            </a:pPr>
            <a:endParaRPr lang="en-US" sz="1500" dirty="0"/>
          </a:p>
          <a:p>
            <a:pPr marL="0" indent="0">
              <a:spcBef>
                <a:spcPts val="0"/>
              </a:spcBef>
              <a:buNone/>
            </a:pPr>
            <a:r>
              <a:rPr lang="en-US" sz="1500" dirty="0"/>
              <a:t>Wilhelm, J. (2004). </a:t>
            </a:r>
            <a:r>
              <a:rPr lang="en-US" sz="1500" i="1" dirty="0"/>
              <a:t>Reading is seeing: Learning to visualize scenes, characters, ideas, and text </a:t>
            </a:r>
          </a:p>
          <a:p>
            <a:pPr marL="0" indent="0">
              <a:spcBef>
                <a:spcPts val="0"/>
              </a:spcBef>
              <a:buNone/>
            </a:pPr>
            <a:r>
              <a:rPr lang="en-US" sz="1500" i="1" dirty="0"/>
              <a:t>        worlds to Improve comprehension and reflective reading.</a:t>
            </a:r>
            <a:r>
              <a:rPr lang="en-US" sz="1500" dirty="0"/>
              <a:t> New York: Scholastic, Inc.</a:t>
            </a:r>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59</a:t>
            </a:fld>
            <a:endParaRPr lang="en-US"/>
          </a:p>
        </p:txBody>
      </p:sp>
      <p:sp>
        <p:nvSpPr>
          <p:cNvPr id="5" name="Footer Placeholder 4"/>
          <p:cNvSpPr>
            <a:spLocks noGrp="1"/>
          </p:cNvSpPr>
          <p:nvPr>
            <p:ph type="ftr" sz="quarter" idx="3"/>
          </p:nvPr>
        </p:nvSpPr>
        <p:spPr/>
        <p:txBody>
          <a:bodyPr/>
          <a:lstStyle/>
          <a:p>
            <a:r>
              <a:rPr lang="en-US" smtClean="0"/>
              <a:t>© 2012 Texas Education Agency / The University of Texas System</a:t>
            </a:r>
            <a:endParaRPr lang="en-US" dirty="0"/>
          </a:p>
        </p:txBody>
      </p:sp>
    </p:spTree>
    <p:extLst>
      <p:ext uri="{BB962C8B-B14F-4D97-AF65-F5344CB8AC3E}">
        <p14:creationId xmlns="" xmlns:p14="http://schemas.microsoft.com/office/powerpoint/2010/main" val="36548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sz="quarter" idx="4294967295"/>
          </p:nvPr>
        </p:nvSpPr>
        <p:spPr>
          <a:xfrm>
            <a:off x="304800" y="1143000"/>
            <a:ext cx="8229600" cy="5562600"/>
          </a:xfrm>
          <a:prstGeom prst="rect">
            <a:avLst/>
          </a:prstGeom>
        </p:spPr>
        <p:txBody>
          <a:bodyPr>
            <a:normAutofit fontScale="85000" lnSpcReduction="20000"/>
          </a:bodyPr>
          <a:lstStyle/>
          <a:p>
            <a:pPr eaLnBrk="1" hangingPunct="1">
              <a:lnSpc>
                <a:spcPct val="90000"/>
              </a:lnSpc>
              <a:buNone/>
            </a:pPr>
            <a:r>
              <a:rPr lang="en-US" sz="2800" dirty="0" smtClean="0"/>
              <a:t>	</a:t>
            </a:r>
            <a:r>
              <a:rPr lang="en-US" sz="3300" dirty="0" smtClean="0"/>
              <a:t>“Our prior experience and background knowledge fuel the connections we make. </a:t>
            </a:r>
          </a:p>
          <a:p>
            <a:pPr eaLnBrk="1" hangingPunct="1">
              <a:lnSpc>
                <a:spcPct val="90000"/>
              </a:lnSpc>
              <a:buNone/>
            </a:pPr>
            <a:endParaRPr lang="en-US" sz="3000" dirty="0" smtClean="0"/>
          </a:p>
          <a:p>
            <a:pPr lvl="1">
              <a:lnSpc>
                <a:spcPct val="90000"/>
              </a:lnSpc>
            </a:pPr>
            <a:r>
              <a:rPr lang="en-US" sz="2600" dirty="0"/>
              <a:t>t</a:t>
            </a:r>
            <a:r>
              <a:rPr lang="en-US" sz="2600" dirty="0" smtClean="0"/>
              <a:t>he books we read</a:t>
            </a:r>
          </a:p>
          <a:p>
            <a:pPr lvl="1">
              <a:lnSpc>
                <a:spcPct val="90000"/>
              </a:lnSpc>
            </a:pPr>
            <a:r>
              <a:rPr lang="en-US" sz="2600" dirty="0" smtClean="0"/>
              <a:t>the authors we choose</a:t>
            </a:r>
          </a:p>
          <a:p>
            <a:pPr lvl="1">
              <a:lnSpc>
                <a:spcPct val="90000"/>
              </a:lnSpc>
            </a:pPr>
            <a:r>
              <a:rPr lang="en-US" sz="2600" dirty="0" smtClean="0"/>
              <a:t>the discussions we have</a:t>
            </a:r>
          </a:p>
          <a:p>
            <a:pPr lvl="1">
              <a:lnSpc>
                <a:spcPct val="90000"/>
              </a:lnSpc>
            </a:pPr>
            <a:r>
              <a:rPr lang="en-US" sz="2600" dirty="0" smtClean="0"/>
              <a:t>our past experiences</a:t>
            </a:r>
          </a:p>
          <a:p>
            <a:pPr lvl="1">
              <a:lnSpc>
                <a:spcPct val="90000"/>
              </a:lnSpc>
            </a:pPr>
            <a:r>
              <a:rPr lang="en-US" sz="2600" dirty="0" smtClean="0"/>
              <a:t>the newspaper</a:t>
            </a:r>
          </a:p>
          <a:p>
            <a:pPr lvl="1">
              <a:lnSpc>
                <a:spcPct val="90000"/>
              </a:lnSpc>
            </a:pPr>
            <a:r>
              <a:rPr lang="en-US" sz="2600" dirty="0" smtClean="0"/>
              <a:t>the evening news</a:t>
            </a:r>
          </a:p>
          <a:p>
            <a:pPr lvl="1">
              <a:lnSpc>
                <a:spcPct val="90000"/>
              </a:lnSpc>
            </a:pPr>
            <a:r>
              <a:rPr lang="en-US" sz="2600" dirty="0" smtClean="0"/>
              <a:t>the weekly magazines</a:t>
            </a:r>
          </a:p>
          <a:p>
            <a:pPr lvl="1">
              <a:lnSpc>
                <a:spcPct val="90000"/>
              </a:lnSpc>
            </a:pPr>
            <a:r>
              <a:rPr lang="en-US" sz="2600" dirty="0" smtClean="0"/>
              <a:t>he Internet</a:t>
            </a:r>
          </a:p>
          <a:p>
            <a:pPr lvl="1">
              <a:lnSpc>
                <a:spcPct val="90000"/>
              </a:lnSpc>
            </a:pPr>
            <a:r>
              <a:rPr lang="en-US" sz="2600" dirty="0" smtClean="0"/>
              <a:t>and nightly dinner table conversations … </a:t>
            </a:r>
          </a:p>
          <a:p>
            <a:pPr lvl="1">
              <a:lnSpc>
                <a:spcPct val="90000"/>
              </a:lnSpc>
            </a:pPr>
            <a:endParaRPr lang="en-US" sz="2600" dirty="0" smtClean="0"/>
          </a:p>
          <a:p>
            <a:pPr marL="457200" lvl="1" indent="0">
              <a:lnSpc>
                <a:spcPct val="90000"/>
              </a:lnSpc>
              <a:buNone/>
            </a:pPr>
            <a:r>
              <a:rPr lang="en-US" sz="3300" dirty="0"/>
              <a:t>all forge connections that lead to new insight.  </a:t>
            </a:r>
            <a:r>
              <a:rPr lang="en-US" sz="3300" dirty="0" smtClean="0"/>
              <a:t>We teach kids to think about their connections and read in ways that let them discover these threads.”</a:t>
            </a:r>
          </a:p>
          <a:p>
            <a:pPr eaLnBrk="1" hangingPunct="1">
              <a:lnSpc>
                <a:spcPct val="90000"/>
              </a:lnSpc>
              <a:buNone/>
            </a:pPr>
            <a:r>
              <a:rPr lang="en-US" dirty="0"/>
              <a:t>	</a:t>
            </a:r>
            <a:r>
              <a:rPr lang="en-US" dirty="0" smtClean="0"/>
              <a:t>					</a:t>
            </a:r>
            <a:r>
              <a:rPr lang="en-US" sz="2400" dirty="0" smtClean="0"/>
              <a:t>     (Harvey and </a:t>
            </a:r>
            <a:r>
              <a:rPr lang="en-US" sz="2400" dirty="0" err="1" smtClean="0"/>
              <a:t>Goudvis</a:t>
            </a:r>
            <a:r>
              <a:rPr lang="en-US" sz="2400" dirty="0" smtClean="0"/>
              <a:t>, 2000)</a:t>
            </a:r>
          </a:p>
          <a:p>
            <a:pPr eaLnBrk="1" hangingPunct="1">
              <a:lnSpc>
                <a:spcPct val="90000"/>
              </a:lnSpc>
            </a:pPr>
            <a:endParaRPr lang="en-US" sz="2800" dirty="0" smtClean="0"/>
          </a:p>
          <a:p>
            <a:pPr eaLnBrk="1" hangingPunct="1">
              <a:lnSpc>
                <a:spcPct val="90000"/>
              </a:lnSpc>
              <a:buFont typeface="Arial" charset="0"/>
              <a:buNone/>
            </a:pPr>
            <a:endParaRPr lang="en-US" sz="2400" dirty="0" smtClean="0"/>
          </a:p>
        </p:txBody>
      </p:sp>
      <p:pic>
        <p:nvPicPr>
          <p:cNvPr id="1026" name="Picture 2" descr="C:\Users\ddycha\AppData\Local\Microsoft\Windows\Temporary Internet Files\Content.IE5\TDR9T670\14253602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2057400"/>
            <a:ext cx="2179836" cy="25696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25180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mn-lt"/>
              </a:rPr>
              <a:t>Knowledge of Baseball</a:t>
            </a:r>
            <a:endParaRPr lang="en-US" sz="4000" dirty="0">
              <a:latin typeface="+mn-lt"/>
            </a:endParaRPr>
          </a:p>
        </p:txBody>
      </p:sp>
      <p:sp>
        <p:nvSpPr>
          <p:cNvPr id="8" name="Text Placeholder 7"/>
          <p:cNvSpPr>
            <a:spLocks noGrp="1"/>
          </p:cNvSpPr>
          <p:nvPr>
            <p:ph type="body" idx="1"/>
          </p:nvPr>
        </p:nvSpPr>
        <p:spPr/>
        <p:txBody>
          <a:bodyPr/>
          <a:lstStyle/>
          <a:p>
            <a:r>
              <a:rPr lang="en-US" dirty="0" smtClean="0"/>
              <a:t>Good Readers</a:t>
            </a:r>
            <a:endParaRPr lang="en-US" dirty="0"/>
          </a:p>
        </p:txBody>
      </p:sp>
      <p:sp>
        <p:nvSpPr>
          <p:cNvPr id="10" name="Text Placeholder 9"/>
          <p:cNvSpPr>
            <a:spLocks noGrp="1"/>
          </p:cNvSpPr>
          <p:nvPr>
            <p:ph type="body" sz="quarter" idx="3"/>
          </p:nvPr>
        </p:nvSpPr>
        <p:spPr/>
        <p:txBody>
          <a:bodyPr/>
          <a:lstStyle/>
          <a:p>
            <a:r>
              <a:rPr lang="en-US" dirty="0" smtClean="0"/>
              <a:t>Struggling Readers</a:t>
            </a:r>
            <a:endParaRPr lang="en-US" dirty="0"/>
          </a:p>
        </p:txBody>
      </p:sp>
      <p:sp>
        <p:nvSpPr>
          <p:cNvPr id="11" name="Content Placeholder 10"/>
          <p:cNvSpPr>
            <a:spLocks noGrp="1"/>
          </p:cNvSpPr>
          <p:nvPr>
            <p:ph sz="quarter" idx="4"/>
          </p:nvPr>
        </p:nvSpPr>
        <p:spPr>
          <a:ln w="28575">
            <a:solidFill>
              <a:schemeClr val="tx1"/>
            </a:solidFill>
          </a:ln>
        </p:spPr>
        <p:txBody>
          <a:bodyPr/>
          <a:lstStyle/>
          <a:p>
            <a:pPr>
              <a:buNone/>
            </a:pPr>
            <a:endParaRPr lang="en-US" dirty="0"/>
          </a:p>
        </p:txBody>
      </p:sp>
      <p:sp>
        <p:nvSpPr>
          <p:cNvPr id="16" name="Content Placeholder 15"/>
          <p:cNvSpPr>
            <a:spLocks noGrp="1"/>
          </p:cNvSpPr>
          <p:nvPr>
            <p:ph sz="half" idx="2"/>
          </p:nvPr>
        </p:nvSpPr>
        <p:spPr>
          <a:xfrm>
            <a:off x="381000" y="1992312"/>
            <a:ext cx="4040188" cy="3951288"/>
          </a:xfrm>
          <a:ln w="25400">
            <a:solidFill>
              <a:schemeClr val="tx1"/>
            </a:solidFill>
          </a:ln>
        </p:spPr>
        <p:txBody>
          <a:bodyPr/>
          <a:lstStyle/>
          <a:p>
            <a:endParaRPr lang="en-US" dirty="0"/>
          </a:p>
        </p:txBody>
      </p:sp>
      <p:pic>
        <p:nvPicPr>
          <p:cNvPr id="18" name="Picture 2" descr="C:\Documents and Settings\cgoodrow\Local Settings\Temporary Internet Files\Content.IE5\N3U1S2HP\MCj04348760000[1].png"/>
          <p:cNvPicPr>
            <a:picLocks noChangeAspect="1" noChangeArrowheads="1"/>
          </p:cNvPicPr>
          <p:nvPr/>
        </p:nvPicPr>
        <p:blipFill>
          <a:blip r:embed="rId3"/>
          <a:srcRect/>
          <a:stretch>
            <a:fillRect/>
          </a:stretch>
        </p:blipFill>
        <p:spPr bwMode="auto">
          <a:xfrm>
            <a:off x="2819400" y="1981200"/>
            <a:ext cx="1600200" cy="1600200"/>
          </a:xfrm>
          <a:prstGeom prst="rect">
            <a:avLst/>
          </a:prstGeom>
          <a:noFill/>
        </p:spPr>
      </p:pic>
      <p:pic>
        <p:nvPicPr>
          <p:cNvPr id="17" name="Picture 4" descr="C:\Documents and Settings\cgoodrow\Local Settings\Temporary Internet Files\Content.IE5\RAJZLK3F\j0432610[1].png"/>
          <p:cNvPicPr>
            <a:picLocks noChangeAspect="1" noChangeArrowheads="1"/>
          </p:cNvPicPr>
          <p:nvPr/>
        </p:nvPicPr>
        <p:blipFill>
          <a:blip r:embed="rId4"/>
          <a:srcRect/>
          <a:stretch>
            <a:fillRect/>
          </a:stretch>
        </p:blipFill>
        <p:spPr bwMode="auto">
          <a:xfrm>
            <a:off x="457200" y="2133600"/>
            <a:ext cx="1447800" cy="1447800"/>
          </a:xfrm>
          <a:prstGeom prst="rect">
            <a:avLst/>
          </a:prstGeom>
          <a:noFill/>
        </p:spPr>
      </p:pic>
      <p:pic>
        <p:nvPicPr>
          <p:cNvPr id="27" name="Picture 2" descr="C:\Documents and Settings\cgoodrow\Local Settings\Temporary Internet Files\Content.IE5\N3U1S2HP\MCj04348760000[1].png"/>
          <p:cNvPicPr>
            <a:picLocks noChangeAspect="1" noChangeArrowheads="1"/>
          </p:cNvPicPr>
          <p:nvPr/>
        </p:nvPicPr>
        <p:blipFill>
          <a:blip r:embed="rId3"/>
          <a:srcRect/>
          <a:stretch>
            <a:fillRect/>
          </a:stretch>
        </p:blipFill>
        <p:spPr bwMode="auto">
          <a:xfrm>
            <a:off x="7010400" y="4343400"/>
            <a:ext cx="1600200" cy="1600200"/>
          </a:xfrm>
          <a:prstGeom prst="rect">
            <a:avLst/>
          </a:prstGeom>
          <a:noFill/>
        </p:spPr>
      </p:pic>
      <p:pic>
        <p:nvPicPr>
          <p:cNvPr id="28" name="Picture 4" descr="C:\Documents and Settings\cgoodrow\Local Settings\Temporary Internet Files\Content.IE5\RAJZLK3F\j0432610[1].png"/>
          <p:cNvPicPr>
            <a:picLocks noChangeAspect="1" noChangeArrowheads="1"/>
          </p:cNvPicPr>
          <p:nvPr/>
        </p:nvPicPr>
        <p:blipFill>
          <a:blip r:embed="rId4"/>
          <a:srcRect/>
          <a:stretch>
            <a:fillRect/>
          </a:stretch>
        </p:blipFill>
        <p:spPr bwMode="auto">
          <a:xfrm>
            <a:off x="4495800" y="4495800"/>
            <a:ext cx="1447800" cy="1447800"/>
          </a:xfrm>
          <a:prstGeom prst="rect">
            <a:avLst/>
          </a:prstGeom>
          <a:noFill/>
        </p:spPr>
      </p:pic>
      <p:sp>
        <p:nvSpPr>
          <p:cNvPr id="12" name="Down Arrow 11"/>
          <p:cNvSpPr/>
          <p:nvPr/>
        </p:nvSpPr>
        <p:spPr>
          <a:xfrm>
            <a:off x="685800" y="-304800"/>
            <a:ext cx="933898" cy="21498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Comprehension</a:t>
            </a:r>
            <a:endParaRPr lang="en-US" b="1" dirty="0"/>
          </a:p>
        </p:txBody>
      </p:sp>
      <p:sp>
        <p:nvSpPr>
          <p:cNvPr id="13" name="Down Arrow 12"/>
          <p:cNvSpPr/>
          <p:nvPr/>
        </p:nvSpPr>
        <p:spPr>
          <a:xfrm rot="10800000">
            <a:off x="7391400" y="5943600"/>
            <a:ext cx="933898" cy="2209800"/>
          </a:xfrm>
          <a:prstGeom prst="downArrow">
            <a:avLst/>
          </a:prstGeom>
          <a:solidFill>
            <a:srgbClr val="5EAD16"/>
          </a:soli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Comprehension</a:t>
            </a:r>
            <a:endParaRPr lang="en-US" b="1" dirty="0"/>
          </a:p>
        </p:txBody>
      </p:sp>
      <p:sp>
        <p:nvSpPr>
          <p:cNvPr id="14" name="TextBox 13"/>
          <p:cNvSpPr txBox="1"/>
          <p:nvPr/>
        </p:nvSpPr>
        <p:spPr>
          <a:xfrm>
            <a:off x="304800" y="5909846"/>
            <a:ext cx="2362200" cy="338554"/>
          </a:xfrm>
          <a:prstGeom prst="rect">
            <a:avLst/>
          </a:prstGeom>
          <a:noFill/>
        </p:spPr>
        <p:txBody>
          <a:bodyPr wrap="square" rtlCol="0">
            <a:spAutoFit/>
          </a:bodyPr>
          <a:lstStyle/>
          <a:p>
            <a:r>
              <a:rPr lang="en-US" sz="1600" dirty="0" smtClean="0"/>
              <a:t>(</a:t>
            </a:r>
            <a:r>
              <a:rPr lang="en-US" sz="1600" dirty="0" err="1" smtClean="0"/>
              <a:t>Recht</a:t>
            </a:r>
            <a:r>
              <a:rPr lang="en-US" sz="1600" dirty="0" smtClean="0"/>
              <a:t> &amp; Leslie, 1988)</a:t>
            </a:r>
            <a:endParaRPr lang="en-US" sz="1600" dirty="0"/>
          </a:p>
        </p:txBody>
      </p:sp>
      <p:sp>
        <p:nvSpPr>
          <p:cNvPr id="19" name="Footer Placeholder 4"/>
          <p:cNvSpPr>
            <a:spLocks noGrp="1"/>
          </p:cNvSpPr>
          <p:nvPr>
            <p:ph type="ftr" sz="quarter" idx="3"/>
          </p:nvPr>
        </p:nvSpPr>
        <p:spPr>
          <a:xfrm>
            <a:off x="1905000" y="6477000"/>
            <a:ext cx="5181600" cy="228600"/>
          </a:xfrm>
        </p:spPr>
        <p:txBody>
          <a:bodyPr>
            <a:normAutofit/>
          </a:bodyPr>
          <a:lstStyle/>
          <a:p>
            <a:pPr algn="ctr"/>
            <a:r>
              <a:rPr lang="en-US" sz="900" b="0" dirty="0">
                <a:solidFill>
                  <a:schemeClr val="tx1">
                    <a:tint val="75000"/>
                  </a:schemeClr>
                </a:solidFill>
                <a:cs typeface="+mn-cs"/>
              </a:rPr>
              <a:t>© 2013 Texas Education Agency / The University of Texas System</a:t>
            </a:r>
          </a:p>
        </p:txBody>
      </p:sp>
    </p:spTree>
    <p:extLst>
      <p:ext uri="{BB962C8B-B14F-4D97-AF65-F5344CB8AC3E}">
        <p14:creationId xmlns="" xmlns:p14="http://schemas.microsoft.com/office/powerpoint/2010/main" val="36457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 0  L 0 -0.33333  E" pathEditMode="relative" ptsTypes="">
                                      <p:cBhvr>
                                        <p:cTn id="22" dur="2000" fill="hold"/>
                                        <p:tgtEl>
                                          <p:spTgt spid="27"/>
                                        </p:tgtEl>
                                        <p:attrNameLst>
                                          <p:attrName>ppt_x</p:attrName>
                                          <p:attrName>ppt_y</p:attrName>
                                        </p:attrNameLst>
                                      </p:cBhvr>
                                    </p:animMotion>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64" presetClass="path" presetSubtype="0" accel="50000" decel="50000" fill="hold" nodeType="withEffect">
                                  <p:stCondLst>
                                    <p:cond delay="0"/>
                                  </p:stCondLst>
                                  <p:childTnLst>
                                    <p:animMotion origin="layout" path="M 0 0  L 0 -0.33333  E" pathEditMode="relative" ptsTypes="">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0417 -0.03889 L -0.00417 0.29444 " pathEditMode="relative" rAng="0" ptsTypes="AA">
                                      <p:cBhvr>
                                        <p:cTn id="30" dur="2000" fill="hold"/>
                                        <p:tgtEl>
                                          <p:spTgt spid="17"/>
                                        </p:tgtEl>
                                        <p:attrNameLst>
                                          <p:attrName>ppt_x</p:attrName>
                                          <p:attrName>ppt_y</p:attrName>
                                        </p:attrNameLst>
                                      </p:cBhvr>
                                      <p:rCtr x="0" y="167"/>
                                    </p:animMotion>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0 0 L 0 0.33333 " pathEditMode="relative" rAng="0" ptsTypes="AA">
                                      <p:cBhvr>
                                        <p:cTn id="34" dur="2000" fill="hold"/>
                                        <p:tgtEl>
                                          <p:spTgt spid="12"/>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All Students Have Background Knowledge</a:t>
            </a:r>
            <a:endParaRPr lang="en-US" sz="4000" dirty="0"/>
          </a:p>
        </p:txBody>
      </p:sp>
      <p:sp>
        <p:nvSpPr>
          <p:cNvPr id="3" name="Content Placeholder 2"/>
          <p:cNvSpPr>
            <a:spLocks noGrp="1"/>
          </p:cNvSpPr>
          <p:nvPr>
            <p:ph idx="1"/>
          </p:nvPr>
        </p:nvSpPr>
        <p:spPr>
          <a:xfrm>
            <a:off x="304800" y="1905000"/>
            <a:ext cx="8534400" cy="4800600"/>
          </a:xfrm>
        </p:spPr>
        <p:txBody>
          <a:bodyPr/>
          <a:lstStyle/>
          <a:p>
            <a:pPr>
              <a:buNone/>
            </a:pPr>
            <a:r>
              <a:rPr lang="en-US" dirty="0" smtClean="0"/>
              <a:t>    “…all students have background knowledge even though not all of them have the </a:t>
            </a:r>
            <a:r>
              <a:rPr lang="en-US" i="1" dirty="0" smtClean="0"/>
              <a:t>academic</a:t>
            </a:r>
            <a:r>
              <a:rPr lang="en-US" dirty="0" smtClean="0"/>
              <a:t> background knowledge necessary to do well in school.  The background knowledge that is not germane to academic success may still be highly valuable in other contexts and, as such, should be honored along with the bearers of that knowledge.” </a:t>
            </a:r>
          </a:p>
          <a:p>
            <a:pPr>
              <a:buNone/>
            </a:pPr>
            <a:r>
              <a:rPr lang="en-US" sz="2000" dirty="0"/>
              <a:t>	</a:t>
            </a:r>
            <a:r>
              <a:rPr lang="en-US" sz="2000" dirty="0" smtClean="0"/>
              <a:t>						          (</a:t>
            </a:r>
            <a:r>
              <a:rPr lang="en-US" sz="2000" dirty="0" err="1" smtClean="0"/>
              <a:t>Marzano</a:t>
            </a:r>
            <a:r>
              <a:rPr lang="en-US" sz="2000" dirty="0" smtClean="0"/>
              <a:t>, 2004)</a:t>
            </a:r>
          </a:p>
          <a:p>
            <a:pPr>
              <a:buNone/>
            </a:pPr>
            <a:endParaRPr lang="en-US" dirty="0"/>
          </a:p>
        </p:txBody>
      </p:sp>
      <p:sp>
        <p:nvSpPr>
          <p:cNvPr id="6"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22928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Build? Or Activate?</a:t>
            </a:r>
            <a:endParaRPr lang="en-US" sz="4000" dirty="0"/>
          </a:p>
        </p:txBody>
      </p:sp>
      <p:sp>
        <p:nvSpPr>
          <p:cNvPr id="5" name="Content Placeholder 4"/>
          <p:cNvSpPr>
            <a:spLocks noGrp="1"/>
          </p:cNvSpPr>
          <p:nvPr>
            <p:ph sz="half" idx="1"/>
          </p:nvPr>
        </p:nvSpPr>
        <p:spPr>
          <a:ln w="25400">
            <a:solidFill>
              <a:schemeClr val="tx1"/>
            </a:solidFill>
          </a:ln>
        </p:spPr>
        <p:txBody>
          <a:bodyPr/>
          <a:lstStyle/>
          <a:p>
            <a:pPr algn="ctr">
              <a:buNone/>
            </a:pPr>
            <a:r>
              <a:rPr lang="en-US" b="1" dirty="0" smtClean="0"/>
              <a:t>Building Background Knowledge</a:t>
            </a:r>
          </a:p>
          <a:p>
            <a:r>
              <a:rPr lang="en-US" dirty="0" smtClean="0"/>
              <a:t>Students know little or nothing about a topic</a:t>
            </a:r>
          </a:p>
          <a:p>
            <a:pPr>
              <a:buNone/>
            </a:pPr>
            <a:endParaRPr lang="en-US" sz="1000" dirty="0" smtClean="0"/>
          </a:p>
          <a:p>
            <a:r>
              <a:rPr lang="en-US" dirty="0" smtClean="0"/>
              <a:t>May take place 1-2 weeks before reading</a:t>
            </a:r>
          </a:p>
          <a:p>
            <a:pPr>
              <a:buNone/>
            </a:pPr>
            <a:endParaRPr lang="en-US" sz="1000" dirty="0" smtClean="0"/>
          </a:p>
          <a:p>
            <a:r>
              <a:rPr lang="en-US" dirty="0" smtClean="0"/>
              <a:t>Takes 3-4 exposures, no more than 2 days apart</a:t>
            </a:r>
            <a:endParaRPr lang="en-US" dirty="0"/>
          </a:p>
        </p:txBody>
      </p:sp>
      <p:sp>
        <p:nvSpPr>
          <p:cNvPr id="6" name="Content Placeholder 5"/>
          <p:cNvSpPr>
            <a:spLocks noGrp="1"/>
          </p:cNvSpPr>
          <p:nvPr>
            <p:ph sz="half" idx="2"/>
          </p:nvPr>
        </p:nvSpPr>
        <p:spPr>
          <a:ln w="25400">
            <a:solidFill>
              <a:schemeClr val="tx1"/>
            </a:solidFill>
          </a:ln>
        </p:spPr>
        <p:txBody>
          <a:bodyPr/>
          <a:lstStyle/>
          <a:p>
            <a:pPr algn="ctr">
              <a:buNone/>
            </a:pPr>
            <a:r>
              <a:rPr lang="en-US" b="1" dirty="0" smtClean="0"/>
              <a:t>Activating Background Knowledge</a:t>
            </a:r>
          </a:p>
          <a:p>
            <a:r>
              <a:rPr lang="en-US" dirty="0" smtClean="0"/>
              <a:t>Students have some knowledge of a topic</a:t>
            </a:r>
          </a:p>
          <a:p>
            <a:pPr>
              <a:buNone/>
            </a:pPr>
            <a:endParaRPr lang="en-US" sz="1000" dirty="0" smtClean="0"/>
          </a:p>
          <a:p>
            <a:r>
              <a:rPr lang="en-US" dirty="0" smtClean="0"/>
              <a:t>Takes place directly prior to reading</a:t>
            </a:r>
          </a:p>
          <a:p>
            <a:pPr>
              <a:buNone/>
            </a:pPr>
            <a:endParaRPr lang="en-US" sz="1000" dirty="0" smtClean="0"/>
          </a:p>
          <a:p>
            <a:r>
              <a:rPr lang="en-US" dirty="0" smtClean="0"/>
              <a:t>Takes 2-10 minutes</a:t>
            </a:r>
            <a:endParaRPr lang="en-US" dirty="0"/>
          </a:p>
        </p:txBody>
      </p:sp>
      <p:sp>
        <p:nvSpPr>
          <p:cNvPr id="8"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6142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10100</Words>
  <Application>Microsoft Office PowerPoint</Application>
  <PresentationFormat>On-screen Show (4:3)</PresentationFormat>
  <Paragraphs>813</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Adobe Arabic</vt:lpstr>
      <vt:lpstr>Kristen ITC</vt:lpstr>
      <vt:lpstr>CAC Moose</vt:lpstr>
      <vt:lpstr>Segoe Script</vt:lpstr>
      <vt:lpstr>Papyrus</vt:lpstr>
      <vt:lpstr>Office Theme</vt:lpstr>
      <vt:lpstr>Making Connections Grades 3-5</vt:lpstr>
      <vt:lpstr>Big Ideas</vt:lpstr>
      <vt:lpstr>Training Goals</vt:lpstr>
      <vt:lpstr>What does this store sell?</vt:lpstr>
      <vt:lpstr>Why is Background Knowledge Important?</vt:lpstr>
      <vt:lpstr>Slide 6</vt:lpstr>
      <vt:lpstr>Knowledge of Baseball</vt:lpstr>
      <vt:lpstr>All Students Have Background Knowledge</vt:lpstr>
      <vt:lpstr>Build? Or Activate?</vt:lpstr>
      <vt:lpstr>Building Background Knowledge</vt:lpstr>
      <vt:lpstr>Building Background Knowledge</vt:lpstr>
      <vt:lpstr>Slide 12</vt:lpstr>
      <vt:lpstr>Activating Background Knowledge</vt:lpstr>
      <vt:lpstr>Making Connections?</vt:lpstr>
      <vt:lpstr>Making Connections</vt:lpstr>
      <vt:lpstr>Why Teach Making Connections?</vt:lpstr>
      <vt:lpstr>Why Teach Making Connections?</vt:lpstr>
      <vt:lpstr>Why Teach Making Connections?</vt:lpstr>
      <vt:lpstr>Making Connections?</vt:lpstr>
      <vt:lpstr>Introducing Cognitive Strategies</vt:lpstr>
      <vt:lpstr>Step 1: Anchor Lesson</vt:lpstr>
      <vt:lpstr>Slide 22</vt:lpstr>
      <vt:lpstr>My Background Knowledge</vt:lpstr>
      <vt:lpstr>Step 1: Anchor Lesson</vt:lpstr>
      <vt:lpstr>Teaching the Strategy (Steps 2-4)</vt:lpstr>
      <vt:lpstr>Step 2: Give the Strategy a Name</vt:lpstr>
      <vt:lpstr>Step 2: Give the Strategy a Name</vt:lpstr>
      <vt:lpstr>Step 3: Tell Why and How it is Used</vt:lpstr>
      <vt:lpstr>Step 3: Tell Why and How it is Used</vt:lpstr>
      <vt:lpstr>Step 4: Touchstones</vt:lpstr>
      <vt:lpstr>Step 4: Touchstones</vt:lpstr>
      <vt:lpstr>Step 4: Touchstones</vt:lpstr>
      <vt:lpstr>Step 5: Think Aloud (Side 2) </vt:lpstr>
      <vt:lpstr>Step 5: Think Aloud</vt:lpstr>
      <vt:lpstr>Step 6</vt:lpstr>
      <vt:lpstr>How Can We Help Our Students  Make Connections?</vt:lpstr>
      <vt:lpstr>Caution</vt:lpstr>
      <vt:lpstr>Caution</vt:lpstr>
      <vt:lpstr>Step 7: Scaffolded Practice with Support</vt:lpstr>
      <vt:lpstr>Making Connections 3 Column Chart</vt:lpstr>
      <vt:lpstr>Step 8: Accountability</vt:lpstr>
      <vt:lpstr>Step 8: Accountability</vt:lpstr>
      <vt:lpstr>Making Connections</vt:lpstr>
      <vt:lpstr>3 Types of Connections</vt:lpstr>
      <vt:lpstr>3 Types of Connections</vt:lpstr>
      <vt:lpstr>3 Types of Connections</vt:lpstr>
      <vt:lpstr>3 Types of Connections</vt:lpstr>
      <vt:lpstr>3 Types of Connections</vt:lpstr>
      <vt:lpstr>3 Types of Connections</vt:lpstr>
      <vt:lpstr>3 Types of Connections</vt:lpstr>
      <vt:lpstr>Tips (Steps 6-8)</vt:lpstr>
      <vt:lpstr>Keep In Mind …</vt:lpstr>
      <vt:lpstr>Planning With Your Core Program</vt:lpstr>
      <vt:lpstr>Big Ideas</vt:lpstr>
      <vt:lpstr>Slide 55</vt:lpstr>
      <vt:lpstr>References</vt:lpstr>
      <vt:lpstr>References</vt:lpstr>
      <vt:lpstr>References</vt:lpstr>
      <vt:lpstr>References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ngchavez</cp:lastModifiedBy>
  <cp:revision>227</cp:revision>
  <cp:lastPrinted>2013-01-10T14:56:12Z</cp:lastPrinted>
  <dcterms:created xsi:type="dcterms:W3CDTF">2012-10-26T14:48:42Z</dcterms:created>
  <dcterms:modified xsi:type="dcterms:W3CDTF">2013-02-19T19:47:14Z</dcterms:modified>
</cp:coreProperties>
</file>