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7"/>
  </p:notesMasterIdLst>
  <p:handoutMasterIdLst>
    <p:handoutMasterId r:id="rId48"/>
  </p:handoutMasterIdLst>
  <p:sldIdLst>
    <p:sldId id="260" r:id="rId2"/>
    <p:sldId id="262" r:id="rId3"/>
    <p:sldId id="339" r:id="rId4"/>
    <p:sldId id="263" r:id="rId5"/>
    <p:sldId id="334" r:id="rId6"/>
    <p:sldId id="269" r:id="rId7"/>
    <p:sldId id="369" r:id="rId8"/>
    <p:sldId id="268" r:id="rId9"/>
    <p:sldId id="265" r:id="rId10"/>
    <p:sldId id="267" r:id="rId11"/>
    <p:sldId id="270" r:id="rId12"/>
    <p:sldId id="351" r:id="rId13"/>
    <p:sldId id="266" r:id="rId14"/>
    <p:sldId id="271" r:id="rId15"/>
    <p:sldId id="272" r:id="rId16"/>
    <p:sldId id="273" r:id="rId17"/>
    <p:sldId id="274" r:id="rId18"/>
    <p:sldId id="275" r:id="rId19"/>
    <p:sldId id="276" r:id="rId20"/>
    <p:sldId id="277" r:id="rId21"/>
    <p:sldId id="370" r:id="rId22"/>
    <p:sldId id="279" r:id="rId23"/>
    <p:sldId id="371" r:id="rId24"/>
    <p:sldId id="372" r:id="rId25"/>
    <p:sldId id="373" r:id="rId26"/>
    <p:sldId id="283" r:id="rId27"/>
    <p:sldId id="284" r:id="rId28"/>
    <p:sldId id="285" r:id="rId29"/>
    <p:sldId id="286" r:id="rId30"/>
    <p:sldId id="374" r:id="rId31"/>
    <p:sldId id="289" r:id="rId32"/>
    <p:sldId id="290" r:id="rId33"/>
    <p:sldId id="328" r:id="rId34"/>
    <p:sldId id="359" r:id="rId35"/>
    <p:sldId id="361" r:id="rId36"/>
    <p:sldId id="293" r:id="rId37"/>
    <p:sldId id="296" r:id="rId38"/>
    <p:sldId id="366" r:id="rId39"/>
    <p:sldId id="355" r:id="rId40"/>
    <p:sldId id="302" r:id="rId41"/>
    <p:sldId id="365" r:id="rId42"/>
    <p:sldId id="322" r:id="rId43"/>
    <p:sldId id="367" r:id="rId44"/>
    <p:sldId id="350" r:id="rId45"/>
    <p:sldId id="343" r:id="rId46"/>
  </p:sldIdLst>
  <p:sldSz cx="9144000" cy="6858000" type="screen4x3"/>
  <p:notesSz cx="6858000" cy="9144000"/>
  <p:embeddedFontLst>
    <p:embeddedFont>
      <p:font typeface="Calibri" pitchFamily="34" charset="0"/>
      <p:regular r:id="rId49"/>
      <p:bold r:id="rId50"/>
      <p:italic r:id="rId51"/>
      <p:boldItalic r:id="rId52"/>
    </p:embeddedFont>
    <p:embeddedFont>
      <p:font typeface="ＭＳ Ｐゴシック" charset="-128"/>
      <p:regular r:id="rId53"/>
    </p:embeddedFont>
    <p:embeddedFont>
      <p:font typeface="Bradley Hand ITC" pitchFamily="66" charset="0"/>
      <p:regular r:id="rId54"/>
    </p:embeddedFont>
    <p:embeddedFont>
      <p:font typeface="Comic Sans MS" pitchFamily="66" charset="0"/>
      <p:regular r:id="rId55"/>
      <p:bold r:id="rId56"/>
    </p:embeddedFont>
    <p:embeddedFont>
      <p:font typeface="Tempus Sans ITC" pitchFamily="82" charset="0"/>
      <p:regular r:id="rId57"/>
    </p:embeddedFont>
    <p:embeddedFont>
      <p:font typeface="Kristen ITC" pitchFamily="66" charset="0"/>
      <p:regular r:id="rId58"/>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DE63D"/>
    <a:srgbClr val="5EAD16"/>
    <a:srgbClr val="CA2128"/>
    <a:srgbClr val="176D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5798" autoAdjust="0"/>
  </p:normalViewPr>
  <p:slideViewPr>
    <p:cSldViewPr>
      <p:cViewPr varScale="1">
        <p:scale>
          <a:sx n="60" d="100"/>
          <a:sy n="60"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E38324-592E-44D7-846C-06080ACE93E1}" type="datetimeFigureOut">
              <a:rPr lang="en-US" smtClean="0"/>
              <a:t>8/16/2013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14730-A349-479D-938F-0403BFD0CE9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61048" y="82352"/>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r>
              <a:rPr lang="en-US" dirty="0" smtClean="0"/>
              <a:t>Making Inferences &amp; Predictions</a:t>
            </a:r>
          </a:p>
          <a:p>
            <a:pPr>
              <a:defRPr/>
            </a:pPr>
            <a:r>
              <a:rPr lang="en-US" dirty="0" smtClean="0"/>
              <a:t>Grades 3-5</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789040" y="8604448"/>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D61BD6F-4C29-4C80-895A-41B4AC8CC0EC}" type="slidenum">
              <a:rPr lang="en-US"/>
              <a:pPr>
                <a:defRPr/>
              </a:pPr>
              <a:t>‹#›</a:t>
            </a:fld>
            <a:endParaRPr lang="en-US"/>
          </a:p>
        </p:txBody>
      </p:sp>
    </p:spTree>
    <p:extLst>
      <p:ext uri="{BB962C8B-B14F-4D97-AF65-F5344CB8AC3E}">
        <p14:creationId xmlns="" xmlns:p14="http://schemas.microsoft.com/office/powerpoint/2010/main" val="11275007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Introduce self and welcome participants.</a:t>
            </a:r>
          </a:p>
          <a:p>
            <a:pPr>
              <a:spcBef>
                <a:spcPct val="0"/>
              </a:spcBef>
            </a:pPr>
            <a:endParaRPr lang="en-US" dirty="0" smtClean="0"/>
          </a:p>
          <a:p>
            <a:pPr>
              <a:spcBef>
                <a:spcPct val="0"/>
              </a:spcBef>
            </a:pPr>
            <a:r>
              <a:rPr lang="en-US" dirty="0" smtClean="0"/>
              <a:t>Let’s begin by reviewing the materials you need for this training. </a:t>
            </a:r>
          </a:p>
          <a:p>
            <a:pPr>
              <a:spcBef>
                <a:spcPct val="0"/>
              </a:spcBef>
            </a:pPr>
            <a:r>
              <a:rPr lang="en-US" b="1" dirty="0" smtClean="0"/>
              <a:t>(Hold items up as you talk.) </a:t>
            </a:r>
            <a:endParaRPr lang="en-US" dirty="0" smtClean="0"/>
          </a:p>
          <a:p>
            <a:pPr>
              <a:spcBef>
                <a:spcPct val="0"/>
              </a:spcBef>
            </a:pP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Say: </a:t>
            </a:r>
            <a:r>
              <a:rPr lang="en-US" dirty="0" smtClean="0"/>
              <a:t>You will have three sets of handouts. You will have a PowerPoint Presentation Handout,</a:t>
            </a:r>
            <a:r>
              <a:rPr lang="en-US" baseline="0" dirty="0" smtClean="0"/>
              <a:t> </a:t>
            </a:r>
            <a:r>
              <a:rPr lang="en-US" dirty="0" smtClean="0"/>
              <a:t>Additional Handouts and Excerpt Handouts. You will also need the blue and white Cognitive Strategy Routine card, the orange Cognitive Strategy Lesson Planning card (with sticky notes) and the Inferring Support Poster. You will need some large and small sticky notes as well</a:t>
            </a:r>
            <a:r>
              <a:rPr lang="en-US" baseline="0" dirty="0" smtClean="0"/>
              <a:t>. </a:t>
            </a:r>
            <a:endParaRPr lang="en-US" dirty="0" smtClean="0"/>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D578E-B580-47BC-B802-28C1D02E14DF}" type="slidenum">
              <a:rPr lang="en-US">
                <a:ea typeface="ＭＳ Ｐゴシック" charset="-128"/>
                <a:cs typeface="ＭＳ Ｐゴシック" charset="-128"/>
              </a:rPr>
              <a:pPr fontAlgn="base">
                <a:spcBef>
                  <a:spcPct val="0"/>
                </a:spcBef>
                <a:spcAft>
                  <a:spcPct val="0"/>
                </a:spcAft>
              </a:pPr>
              <a:t>1</a:t>
            </a:fld>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Say: </a:t>
            </a:r>
            <a:r>
              <a:rPr lang="en-US" dirty="0" smtClean="0"/>
              <a:t>When we make inferences, we use our background knowledge and clues from the text to fill in information not explicitly provided to us. This may be an abstract concept for students to understand. Therefore, we should think critically about how we can make this concept clear to young students. </a:t>
            </a:r>
          </a:p>
          <a:p>
            <a:pPr>
              <a:spcBef>
                <a:spcPct val="0"/>
              </a:spcBef>
            </a:pPr>
            <a:endParaRPr lang="en-US" b="1" dirty="0" smtClean="0"/>
          </a:p>
          <a:p>
            <a:pPr>
              <a:spcBef>
                <a:spcPct val="0"/>
              </a:spcBef>
            </a:pPr>
            <a:endParaRPr lang="en-US" b="1"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0E106-2C44-4026-836D-B95F8D064F97}" type="slidenum">
              <a:rPr lang="en-US">
                <a:ea typeface="ＭＳ Ｐゴシック" charset="-128"/>
                <a:cs typeface="ＭＳ Ｐゴシック" charset="-128"/>
              </a:rPr>
              <a:pPr fontAlgn="base">
                <a:spcBef>
                  <a:spcPct val="0"/>
                </a:spcBef>
                <a:spcAft>
                  <a:spcPct val="0"/>
                </a:spcAft>
              </a:pPr>
              <a:t>10</a:t>
            </a:fld>
            <a:endParaRPr lang="en-US">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Read slide. </a:t>
            </a:r>
            <a:endParaRPr lang="en-US" smtClean="0"/>
          </a:p>
          <a:p>
            <a:pPr>
              <a:spcBef>
                <a:spcPct val="0"/>
              </a:spcBef>
            </a:pPr>
            <a:endParaRPr lang="en-US" b="1" smtClean="0"/>
          </a:p>
          <a:p>
            <a:pPr>
              <a:spcBef>
                <a:spcPct val="0"/>
              </a:spcBef>
            </a:pPr>
            <a:r>
              <a:rPr lang="en-US" b="1" smtClean="0"/>
              <a:t>Say: </a:t>
            </a:r>
            <a:r>
              <a:rPr lang="en-US" smtClean="0"/>
              <a:t>We often ask students to make predictions before reading simply because it is part of our routine. When we consider how precious our instructional time is, we have to wonder if our instruction in predicting is as effective as it should be. Why do we ask students to predict before reading? Turn and talk with your neighbor. </a:t>
            </a:r>
          </a:p>
          <a:p>
            <a:pPr>
              <a:spcBef>
                <a:spcPct val="0"/>
              </a:spcBef>
            </a:pPr>
            <a:endParaRPr lang="en-US" b="1" smtClean="0"/>
          </a:p>
          <a:p>
            <a:pPr>
              <a:spcBef>
                <a:spcPct val="0"/>
              </a:spcBef>
            </a:pPr>
            <a:r>
              <a:rPr lang="en-US" b="1" smtClean="0"/>
              <a:t>Provide time for participants to discuss. </a:t>
            </a:r>
            <a:endParaRPr lang="en-US" smtClean="0"/>
          </a:p>
          <a:p>
            <a:pPr>
              <a:spcBef>
                <a:spcPct val="0"/>
              </a:spcBef>
            </a:pPr>
            <a:endParaRPr lang="en-US" b="1" smtClean="0"/>
          </a:p>
          <a:p>
            <a:pPr>
              <a:spcBef>
                <a:spcPct val="0"/>
              </a:spcBef>
            </a:pPr>
            <a:r>
              <a:rPr lang="en-US" b="1" smtClean="0"/>
              <a:t>Say: </a:t>
            </a:r>
            <a:r>
              <a:rPr lang="en-US" smtClean="0"/>
              <a:t>Many researchers have found that predicting is a valuable behavior for students. Taking time to make predictions is often a good motivator for students to continue reading. </a:t>
            </a:r>
            <a:endParaRPr lang="en-US" b="1" smtClean="0"/>
          </a:p>
          <a:p>
            <a:pPr>
              <a:spcBef>
                <a:spcPct val="0"/>
              </a:spcBef>
            </a:pPr>
            <a:endParaRPr lang="en-US" smtClean="0"/>
          </a:p>
          <a:p>
            <a:pPr>
              <a:spcBef>
                <a:spcPct val="0"/>
              </a:spcBef>
            </a:pPr>
            <a:r>
              <a:rPr lang="en-US" smtClean="0"/>
              <a:t>Since making inferences and predictions is such a critical strategy for proficient readers to use, it is of course, addressed in our state standards.</a:t>
            </a:r>
          </a:p>
          <a:p>
            <a:pPr>
              <a:spcBef>
                <a:spcPct val="0"/>
              </a:spcBef>
            </a:pP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CFB40-A006-46A5-99C2-1CB12D5EE647}" type="slidenum">
              <a:rPr lang="en-US">
                <a:ea typeface="ＭＳ Ｐゴシック" charset="-128"/>
                <a:cs typeface="ＭＳ Ｐゴシック" charset="-128"/>
              </a:rPr>
              <a:pPr fontAlgn="base">
                <a:spcBef>
                  <a:spcPct val="0"/>
                </a:spcBef>
                <a:spcAft>
                  <a:spcPct val="0"/>
                </a:spcAft>
              </a:pPr>
              <a:t>11</a:t>
            </a:fld>
            <a:endParaRPr lang="en-US">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Say: </a:t>
            </a:r>
            <a:r>
              <a:rPr lang="en-US" dirty="0" smtClean="0"/>
              <a:t>From our ELAR TEKS, we can see that students are expected to make inferences and draw conclusions across multiple genres. The phrases</a:t>
            </a:r>
            <a:r>
              <a:rPr lang="en-US" baseline="0" dirty="0" smtClean="0"/>
              <a:t> “m</a:t>
            </a:r>
            <a:r>
              <a:rPr lang="en-US" dirty="0" smtClean="0"/>
              <a:t>aking</a:t>
            </a:r>
            <a:r>
              <a:rPr lang="en-US" baseline="0" dirty="0" smtClean="0"/>
              <a:t> inferences” and “drawing conclusions” are often used interchangeably. To be more precise, a conclusion is a type of inference that is generally based on more than one piece of information (University of Texas system/Texas Education Agency, 2009).</a:t>
            </a:r>
            <a:endParaRPr lang="en-US" b="1" dirty="0" smtClean="0"/>
          </a:p>
          <a:p>
            <a:pPr>
              <a:spcBef>
                <a:spcPct val="0"/>
              </a:spcBef>
            </a:pPr>
            <a:endParaRPr lang="en-US" b="1"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D89CF-1577-49BC-A558-D2C7CC016BE0}" type="slidenum">
              <a:rPr lang="en-US">
                <a:ea typeface="ＭＳ Ｐゴシック" charset="-128"/>
                <a:cs typeface="ＭＳ Ｐゴシック" charset="-128"/>
              </a:rPr>
              <a:pPr fontAlgn="base">
                <a:spcBef>
                  <a:spcPct val="0"/>
                </a:spcBef>
                <a:spcAft>
                  <a:spcPct val="0"/>
                </a:spcAft>
              </a:pPr>
              <a:t>12</a:t>
            </a:fld>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As well, we know that inferring is identified on Figure 19 of the TEKS.  For example, fourth grade students are expected to “make inferences about text and use textual evidence to support understanding.</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2FC823-81F1-4D1B-B9DF-D27CFB639FED}" type="slidenum">
              <a:rPr lang="en-US">
                <a:ea typeface="ＭＳ Ｐゴシック" charset="-128"/>
                <a:cs typeface="ＭＳ Ｐゴシック" charset="-128"/>
              </a:rPr>
              <a:pPr fontAlgn="base">
                <a:spcBef>
                  <a:spcPct val="0"/>
                </a:spcBef>
                <a:spcAft>
                  <a:spcPct val="0"/>
                </a:spcAft>
              </a:pPr>
              <a:t>13</a:t>
            </a:fld>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How should we teach making inferences and predictions? Today we want to think about ways to make our instruction more effective. </a:t>
            </a:r>
            <a:endParaRPr lang="en-US" b="1"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5906D8-5DA6-46EE-88AA-C1FBCE5C80C0}" type="slidenum">
              <a:rPr lang="en-US">
                <a:ea typeface="ＭＳ Ｐゴシック" charset="-128"/>
                <a:cs typeface="ＭＳ Ｐゴシック" charset="-128"/>
              </a:rPr>
              <a:pPr fontAlgn="base">
                <a:spcBef>
                  <a:spcPct val="0"/>
                </a:spcBef>
                <a:spcAft>
                  <a:spcPct val="0"/>
                </a:spcAft>
              </a:pPr>
              <a:t>14</a:t>
            </a:fld>
            <a:endParaRPr lang="en-US">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Before we begin, let’s look at one student’s experience with learning to make inferences. As I read, I want you to think about what the problem is.</a:t>
            </a:r>
          </a:p>
          <a:p>
            <a:pPr>
              <a:spcBef>
                <a:spcPct val="0"/>
              </a:spcBef>
            </a:pPr>
            <a:endParaRPr lang="en-US" b="1" smtClean="0"/>
          </a:p>
          <a:p>
            <a:pPr>
              <a:spcBef>
                <a:spcPct val="0"/>
              </a:spcBef>
            </a:pPr>
            <a:r>
              <a:rPr lang="en-US" b="1" smtClean="0"/>
              <a:t>Read slide. </a:t>
            </a:r>
            <a:endParaRPr lang="en-US" smtClean="0"/>
          </a:p>
          <a:p>
            <a:pPr>
              <a:spcBef>
                <a:spcPct val="0"/>
              </a:spcBef>
            </a:pPr>
            <a:endParaRPr lang="en-US" b="1" smtClean="0"/>
          </a:p>
          <a:p>
            <a:pPr>
              <a:spcBef>
                <a:spcPct val="0"/>
              </a:spcBef>
            </a:pPr>
            <a:r>
              <a:rPr lang="en-US" b="1" smtClean="0"/>
              <a:t>Say: </a:t>
            </a:r>
            <a:r>
              <a:rPr lang="en-US" smtClean="0"/>
              <a:t>What’s the problem here? Think </a:t>
            </a:r>
            <a:r>
              <a:rPr lang="en-US" b="1" smtClean="0"/>
              <a:t>(provide 10 seconds of think-time). </a:t>
            </a:r>
            <a:r>
              <a:rPr lang="en-US" smtClean="0"/>
              <a:t>Turn and talk to your neighbor. </a:t>
            </a:r>
          </a:p>
          <a:p>
            <a:pPr>
              <a:spcBef>
                <a:spcPct val="0"/>
              </a:spcBef>
            </a:pPr>
            <a:endParaRPr lang="en-US" smtClean="0"/>
          </a:p>
          <a:p>
            <a:pPr>
              <a:spcBef>
                <a:spcPct val="0"/>
              </a:spcBef>
            </a:pPr>
            <a:r>
              <a:rPr lang="en-US" b="1" smtClean="0"/>
              <a:t>Provide 1 minute for participants to discuss.</a:t>
            </a:r>
          </a:p>
          <a:p>
            <a:pPr>
              <a:spcBef>
                <a:spcPct val="0"/>
              </a:spcBef>
            </a:pPr>
            <a:endParaRPr lang="en-US" b="1" smtClean="0"/>
          </a:p>
          <a:p>
            <a:pPr>
              <a:spcBef>
                <a:spcPct val="0"/>
              </a:spcBef>
            </a:pPr>
            <a:r>
              <a:rPr lang="en-US" b="1" smtClean="0"/>
              <a:t>Say: </a:t>
            </a:r>
            <a:r>
              <a:rPr lang="en-US" smtClean="0"/>
              <a:t>Often when we teach these cognitive strategies, we are not clear about the relationships between text clues, background knowledge, and our ultimate predictions and conclusions. As author Cris Tovani says: “When teachers use phrases like read between the lines, make an inference, draw a conclusion, think harder, they are not showing students how to infer, they are merely telling them to infer” (Tovani, 2000, p. 99). </a:t>
            </a:r>
          </a:p>
          <a:p>
            <a:pPr>
              <a:spcBef>
                <a:spcPct val="0"/>
              </a:spcBef>
            </a:pPr>
            <a:r>
              <a:rPr lang="en-US" smtClean="0"/>
              <a:t>So how do we help our students with these skills?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87FAE-E444-4B87-9098-A301D8952C28}" type="slidenum">
              <a:rPr lang="en-US">
                <a:ea typeface="ＭＳ Ｐゴシック" charset="-128"/>
                <a:cs typeface="ＭＳ Ｐゴシック" charset="-128"/>
              </a:rPr>
              <a:pPr fontAlgn="base">
                <a:spcBef>
                  <a:spcPct val="0"/>
                </a:spcBef>
                <a:spcAft>
                  <a:spcPct val="0"/>
                </a:spcAft>
              </a:pPr>
              <a:t>15</a:t>
            </a:fld>
            <a:endParaRPr lang="en-US">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Read slide. </a:t>
            </a:r>
            <a:endParaRPr lang="en-US" dirty="0" smtClean="0"/>
          </a:p>
          <a:p>
            <a:pPr>
              <a:spcBef>
                <a:spcPct val="0"/>
              </a:spcBef>
            </a:pPr>
            <a:endParaRPr lang="en-US" b="1" dirty="0" smtClean="0"/>
          </a:p>
          <a:p>
            <a:pPr>
              <a:spcBef>
                <a:spcPct val="0"/>
              </a:spcBef>
            </a:pPr>
            <a:r>
              <a:rPr lang="en-US" b="1" dirty="0" smtClean="0"/>
              <a:t>Say: </a:t>
            </a:r>
            <a:r>
              <a:rPr lang="en-US" dirty="0" smtClean="0"/>
              <a:t>We use clear and explicit language when teaching cognitive strategies to our students. I talked about the Big Ideas for this training and the first idea was explicit instruction.  The teacher is key! Students require explicit instruction on how to infer and predict in order to be successful.  This means that as teachers, we need to understand what inferring is and how to provide instruction on inferring.</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DDCFB-CD35-42C1-926B-EF3AC4200BB4}" type="slidenum">
              <a:rPr lang="en-US">
                <a:ea typeface="ＭＳ Ｐゴシック" charset="-128"/>
                <a:cs typeface="ＭＳ Ｐゴシック" charset="-128"/>
              </a:rPr>
              <a:pPr fontAlgn="base">
                <a:spcBef>
                  <a:spcPct val="0"/>
                </a:spcBef>
                <a:spcAft>
                  <a:spcPct val="0"/>
                </a:spcAft>
              </a:pPr>
              <a:t>16</a:t>
            </a:fld>
            <a:endParaRPr lang="en-US">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Here is another important reason for explicitly teaching students to make inferences and predictions. </a:t>
            </a:r>
          </a:p>
          <a:p>
            <a:pPr>
              <a:spcBef>
                <a:spcPct val="0"/>
              </a:spcBef>
            </a:pPr>
            <a:endParaRPr lang="en-US" b="1" smtClean="0"/>
          </a:p>
          <a:p>
            <a:pPr>
              <a:spcBef>
                <a:spcPct val="0"/>
              </a:spcBef>
            </a:pPr>
            <a:r>
              <a:rPr lang="en-US" b="1" smtClean="0"/>
              <a:t>Read slide. </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776B8A-2A4D-4E27-87FA-AF2A29B34D83}" type="slidenum">
              <a:rPr lang="en-US">
                <a:ea typeface="ＭＳ Ｐゴシック" charset="-128"/>
                <a:cs typeface="ＭＳ Ｐゴシック" charset="-128"/>
              </a:rPr>
              <a:pPr fontAlgn="base">
                <a:spcBef>
                  <a:spcPct val="0"/>
                </a:spcBef>
                <a:spcAft>
                  <a:spcPct val="0"/>
                </a:spcAft>
              </a:pPr>
              <a:t>17</a:t>
            </a:fld>
            <a:endParaRPr lang="en-US">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As with all of our cognitive strategies, we want to teach making inferences and predictions to our students in a direct, explicit, and systematic manner. We use our 8-step Cognitive Strategy Routine. </a:t>
            </a:r>
          </a:p>
          <a:p>
            <a:pPr>
              <a:spcBef>
                <a:spcPct val="0"/>
              </a:spcBef>
            </a:pPr>
            <a:endParaRPr lang="en-US" dirty="0" smtClean="0"/>
          </a:p>
          <a:p>
            <a:pPr>
              <a:spcBef>
                <a:spcPct val="0"/>
              </a:spcBef>
            </a:pPr>
            <a:r>
              <a:rPr lang="en-US" dirty="0" smtClean="0"/>
              <a:t>This routine is important because it scaffolds the learning for our students by keeping our instruction consistent. Please take out your blue and white Cognitive Strategy Routine Card so that you can follow along as I model the steps. You can also take out your Making Inferences and Predictions Lesson Planning Card because we will be using that shortly as well. </a:t>
            </a:r>
            <a:endParaRPr lang="en-US" b="1"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24A18-56E5-45D4-A0FE-148741B071B7}" type="slidenum">
              <a:rPr lang="en-US">
                <a:ea typeface="ＭＳ Ｐゴシック" charset="-128"/>
                <a:cs typeface="ＭＳ Ｐゴシック" charset="-128"/>
              </a:rPr>
              <a:pPr fontAlgn="base">
                <a:spcBef>
                  <a:spcPct val="0"/>
                </a:spcBef>
                <a:spcAft>
                  <a:spcPct val="0"/>
                </a:spcAft>
              </a:pPr>
              <a:t>18</a:t>
            </a:fld>
            <a:endParaRPr lang="en-US">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We begin all strategy instruction the same way – with Step 1, using a real-world example to create a context for the strategy. This step is important because cognitive strategies are just that – cognitive. That means that they happen in our heads, which makes it hard to see what we are talking about. For many of our students, these cognitive strategies are abstract concepts. A real-world example helps students to realize what the strategy is, and that they already use it in their everyday lives. It is important that we know our students well and are familiar with their backgrounds and interests so we can choose examples that will have meaning to them. </a:t>
            </a:r>
          </a:p>
          <a:p>
            <a:pPr>
              <a:spcBef>
                <a:spcPct val="0"/>
              </a:spcBef>
            </a:pPr>
            <a:endParaRPr lang="en-US" dirty="0" smtClean="0"/>
          </a:p>
          <a:p>
            <a:pPr>
              <a:spcBef>
                <a:spcPct val="0"/>
              </a:spcBef>
            </a:pPr>
            <a:r>
              <a:rPr lang="en-US" dirty="0" smtClean="0"/>
              <a:t>We call this part of the routine an anchor lesson. We will refer to this lesson every time that we teach making inferences and predictions. This lesson will be the “anchor” that immediately reminds students of a time when they were aware of the inferences and predictions they were making.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take a look at a possible anchor lesson for making inferences and</a:t>
            </a:r>
            <a:r>
              <a:rPr lang="en-US" baseline="0" dirty="0" smtClean="0"/>
              <a:t> predictions</a:t>
            </a:r>
            <a:r>
              <a:rPr lang="en-US" dirty="0" smtClean="0"/>
              <a:t>. Our primary focus today will be on how to teach students to make inferences. Keep in mind, that predictions are a type of inference.</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8D069B-E573-418E-85C9-ED801DFE5493}" type="slidenum">
              <a:rPr lang="en-US">
                <a:ea typeface="ＭＳ Ｐゴシック" charset="-128"/>
                <a:cs typeface="ＭＳ Ｐゴシック" charset="-128"/>
              </a:rPr>
              <a:pPr fontAlgn="base">
                <a:spcBef>
                  <a:spcPct val="0"/>
                </a:spcBef>
                <a:spcAft>
                  <a:spcPct val="0"/>
                </a:spcAft>
              </a:pPr>
              <a:t>19</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Making inferences helps us to achieve deeper understanding of every text we read and it also helps us to navigate through life a lot better – for example, understanding a joke or knowing what mood our spouse is in.</a:t>
            </a:r>
          </a:p>
          <a:p>
            <a:pPr>
              <a:spcBef>
                <a:spcPct val="0"/>
              </a:spcBef>
            </a:pPr>
            <a:endParaRPr lang="en-US" smtClean="0"/>
          </a:p>
          <a:p>
            <a:pPr>
              <a:spcBef>
                <a:spcPct val="0"/>
              </a:spcBef>
            </a:pPr>
            <a:r>
              <a:rPr lang="en-US" smtClean="0"/>
              <a:t>In their book, Harvey and Goudvis (2000) say: </a:t>
            </a:r>
          </a:p>
          <a:p>
            <a:pPr>
              <a:spcBef>
                <a:spcPct val="0"/>
              </a:spcBef>
            </a:pPr>
            <a:endParaRPr lang="en-US" b="1" i="1" smtClean="0"/>
          </a:p>
          <a:p>
            <a:pPr>
              <a:spcBef>
                <a:spcPct val="0"/>
              </a:spcBef>
            </a:pPr>
            <a:r>
              <a:rPr lang="en-US" b="1" i="1" smtClean="0"/>
              <a:t>Read the slide. </a:t>
            </a: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8822C3-170C-419C-982F-F6C77DE4C1AD}" type="slidenum">
              <a:rPr lang="en-US">
                <a:ea typeface="ＭＳ Ｐゴシック" charset="-128"/>
                <a:cs typeface="ＭＳ Ｐゴシック" charset="-128"/>
              </a:rPr>
              <a:pPr fontAlgn="base">
                <a:spcBef>
                  <a:spcPct val="0"/>
                </a:spcBef>
                <a:spcAft>
                  <a:spcPct val="0"/>
                </a:spcAft>
              </a:pPr>
              <a:t>2</a:t>
            </a:fld>
            <a:endParaRPr lang="en-US">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Bring in a sample backpack with several items inside (see below for suggestions). Take one item out at a time. Show the “clue”. Think aloud or ask participants to infer something about the owner of the backpack from the clue. Follow up with the question, “What makes you think that?” to show how they use their background knowledge (BGK) together with the clues to make an inference. </a:t>
            </a:r>
            <a:endParaRPr lang="en-US" dirty="0" smtClean="0"/>
          </a:p>
          <a:p>
            <a:pPr>
              <a:spcBef>
                <a:spcPct val="0"/>
              </a:spcBef>
            </a:pPr>
            <a:r>
              <a:rPr lang="en-US" b="1" dirty="0" smtClean="0"/>
              <a:t>Sample Think-aloud: </a:t>
            </a:r>
            <a:endParaRPr lang="en-US" dirty="0" smtClean="0"/>
          </a:p>
          <a:p>
            <a:pPr>
              <a:spcBef>
                <a:spcPct val="0"/>
              </a:spcBef>
            </a:pPr>
            <a:r>
              <a:rPr lang="en-US" b="1" i="1" dirty="0" smtClean="0"/>
              <a:t>Say: </a:t>
            </a:r>
            <a:r>
              <a:rPr lang="en-US" i="1" dirty="0" smtClean="0"/>
              <a:t>Boys and girls, I have a backpack here. I don’t know to whom it belongs. There is no name on it. Let’s be detectives and use our background knowledge and the clues inside the backpack to help us figure out to whom it belongs. </a:t>
            </a:r>
            <a:endParaRPr lang="en-US" dirty="0" smtClean="0"/>
          </a:p>
          <a:p>
            <a:pPr>
              <a:spcBef>
                <a:spcPct val="0"/>
              </a:spcBef>
            </a:pPr>
            <a:r>
              <a:rPr lang="en-US" i="1" dirty="0" smtClean="0"/>
              <a:t>I notice that it has pink flowers on it. Let’s see what’s inside. </a:t>
            </a:r>
            <a:r>
              <a:rPr lang="en-US" dirty="0" smtClean="0"/>
              <a:t>(Pull out a tube of lip gloss). </a:t>
            </a:r>
            <a:r>
              <a:rPr lang="en-US" i="1" dirty="0" smtClean="0"/>
              <a:t>Lip gloss. It’s cherry flavor. </a:t>
            </a:r>
            <a:endParaRPr lang="en-US" dirty="0" smtClean="0"/>
          </a:p>
          <a:p>
            <a:pPr>
              <a:spcBef>
                <a:spcPct val="0"/>
              </a:spcBef>
            </a:pPr>
            <a:r>
              <a:rPr lang="en-US" i="1" dirty="0" smtClean="0"/>
              <a:t>This backpack is similar to my daughter’s backpack. She also likes to wear lip gloss. This is information that’s in my background knowledge—my experience. I know that girls often have flowers on their backpacks and that they like to use lip gloss. Not many boys carry lip gloss in their backpacks. These clues, plus my background knowledge help me to infer that this backpack likely belongs to a girl. Would you all agree with my inference? </a:t>
            </a:r>
            <a:endParaRPr lang="en-US" dirty="0" smtClean="0"/>
          </a:p>
          <a:p>
            <a:pPr>
              <a:spcBef>
                <a:spcPct val="0"/>
              </a:spcBef>
            </a:pPr>
            <a:r>
              <a:rPr lang="en-US" b="1" dirty="0" smtClean="0"/>
              <a:t>Continue in this manner. Pulling each clue out, one at a time. Identify the clue, share your background knowledge and the inference that you make or ask participants to share their thinking. </a:t>
            </a:r>
            <a:endParaRPr lang="en-US" dirty="0" smtClean="0"/>
          </a:p>
          <a:p>
            <a:pPr>
              <a:spcBef>
                <a:spcPct val="0"/>
              </a:spcBef>
            </a:pPr>
            <a:r>
              <a:rPr lang="en-US" b="1" i="1" dirty="0" smtClean="0"/>
              <a:t>Clue: </a:t>
            </a:r>
            <a:r>
              <a:rPr lang="en-US" i="1" dirty="0" smtClean="0"/>
              <a:t>hair brush + a hair </a:t>
            </a:r>
            <a:r>
              <a:rPr lang="en-US" i="1" dirty="0" err="1" smtClean="0"/>
              <a:t>scrunchie</a:t>
            </a:r>
            <a:r>
              <a:rPr lang="en-US" i="1" dirty="0" smtClean="0"/>
              <a:t> </a:t>
            </a:r>
          </a:p>
          <a:p>
            <a:pPr>
              <a:spcBef>
                <a:spcPct val="0"/>
              </a:spcBef>
            </a:pPr>
            <a:r>
              <a:rPr lang="en-US" b="1" i="1" dirty="0" smtClean="0"/>
              <a:t>BGK: </a:t>
            </a:r>
            <a:r>
              <a:rPr lang="en-US" i="1" dirty="0" smtClean="0"/>
              <a:t>I know that many of you with long hair have brushes and </a:t>
            </a:r>
            <a:r>
              <a:rPr lang="en-US" i="1" dirty="0" err="1" smtClean="0"/>
              <a:t>scrunchies</a:t>
            </a:r>
            <a:r>
              <a:rPr lang="en-US" i="1" dirty="0" smtClean="0"/>
              <a:t> in your backpacks. </a:t>
            </a:r>
            <a:endParaRPr lang="en-US" dirty="0" smtClean="0"/>
          </a:p>
          <a:p>
            <a:pPr>
              <a:spcBef>
                <a:spcPct val="0"/>
              </a:spcBef>
            </a:pPr>
            <a:r>
              <a:rPr lang="en-US" b="1" i="1" dirty="0" smtClean="0"/>
              <a:t>Inference: </a:t>
            </a:r>
            <a:r>
              <a:rPr lang="en-US" i="1" dirty="0" smtClean="0"/>
              <a:t>I’m inferring that the backpack belongs to someone who has long hair. </a:t>
            </a:r>
            <a:endParaRPr lang="en-US" dirty="0" smtClean="0"/>
          </a:p>
          <a:p>
            <a:pPr>
              <a:spcBef>
                <a:spcPct val="0"/>
              </a:spcBef>
            </a:pPr>
            <a:r>
              <a:rPr lang="en-US" b="1" i="1" dirty="0" smtClean="0"/>
              <a:t>Clue: </a:t>
            </a:r>
            <a:r>
              <a:rPr lang="en-US" i="1" dirty="0" smtClean="0"/>
              <a:t>chapter book </a:t>
            </a:r>
            <a:endParaRPr lang="en-US" dirty="0" smtClean="0"/>
          </a:p>
          <a:p>
            <a:pPr>
              <a:spcBef>
                <a:spcPct val="0"/>
              </a:spcBef>
            </a:pPr>
            <a:r>
              <a:rPr lang="en-US" b="1" i="1" dirty="0" smtClean="0"/>
              <a:t>BGK: </a:t>
            </a:r>
            <a:r>
              <a:rPr lang="en-US" i="1" dirty="0" smtClean="0"/>
              <a:t>When I flip through this book, I can see that the print is small and there are 250 pages in it. This looks like a book that a fourth or fifth grader might read. </a:t>
            </a:r>
            <a:endParaRPr lang="en-US" dirty="0" smtClean="0"/>
          </a:p>
          <a:p>
            <a:pPr>
              <a:spcBef>
                <a:spcPct val="0"/>
              </a:spcBef>
            </a:pPr>
            <a:r>
              <a:rPr lang="en-US" b="1" i="1" dirty="0" smtClean="0"/>
              <a:t>Inference: </a:t>
            </a:r>
            <a:r>
              <a:rPr lang="en-US" b="0" i="1" dirty="0" smtClean="0"/>
              <a:t>Based on all of</a:t>
            </a:r>
            <a:r>
              <a:rPr lang="en-US" b="0" i="1" baseline="0" dirty="0" smtClean="0"/>
              <a:t> the evidence, </a:t>
            </a:r>
            <a:r>
              <a:rPr lang="en-US" i="1" dirty="0" smtClean="0"/>
              <a:t>I</a:t>
            </a:r>
            <a:r>
              <a:rPr lang="en-US" i="1" baseline="0" dirty="0" smtClean="0"/>
              <a:t> predict </a:t>
            </a:r>
            <a:r>
              <a:rPr lang="en-US" i="1" dirty="0" smtClean="0"/>
              <a:t>that the backpack belongs to an older female student. </a:t>
            </a:r>
            <a:endParaRPr lang="en-US" dirty="0" smtClean="0"/>
          </a:p>
          <a:p>
            <a:pPr>
              <a:spcBef>
                <a:spcPct val="0"/>
              </a:spcBef>
            </a:pPr>
            <a:r>
              <a:rPr lang="en-US" b="1" i="1" dirty="0" smtClean="0"/>
              <a:t>Say: </a:t>
            </a:r>
            <a:r>
              <a:rPr lang="en-US" i="1" dirty="0" smtClean="0"/>
              <a:t>We were able to make some good inferences and an overall prediction about the person who owns this backpack. Just like a detective, we looked at the clues and used our background knowledge to figure out some things. </a:t>
            </a:r>
            <a:endParaRPr lang="en-US" dirty="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563BCC-8059-4EF2-BCAB-330F8745A0C8}" type="slidenum">
              <a:rPr lang="en-US">
                <a:ea typeface="ＭＳ Ｐゴシック" charset="-128"/>
                <a:cs typeface="ＭＳ Ｐゴシック" charset="-128"/>
              </a:rPr>
              <a:pPr fontAlgn="base">
                <a:spcBef>
                  <a:spcPct val="0"/>
                </a:spcBef>
                <a:spcAft>
                  <a:spcPct val="0"/>
                </a:spcAft>
              </a:pPr>
              <a:t>20</a:t>
            </a:fld>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Now it is your turn to think about Step 1. You may choose to introduce </a:t>
            </a:r>
            <a:r>
              <a:rPr lang="en-US" sz="1200" b="0" i="0" u="none" strike="noStrike" kern="1200" baseline="0" dirty="0" smtClean="0">
                <a:solidFill>
                  <a:schemeClr val="tx1"/>
                </a:solidFill>
                <a:latin typeface="+mn-lt"/>
                <a:ea typeface="ＭＳ Ｐゴシック" charset="-128"/>
                <a:cs typeface="ＭＳ Ｐゴシック" charset="-128"/>
              </a:rPr>
              <a:t>Making Inferences and Predictions </a:t>
            </a:r>
            <a:r>
              <a:rPr lang="en-US" sz="1200" b="0" i="0" u="none" strike="noStrike" kern="1200" baseline="0" dirty="0" smtClean="0">
                <a:solidFill>
                  <a:schemeClr val="tx1"/>
                </a:solidFill>
                <a:latin typeface="+mn-lt"/>
                <a:ea typeface="+mn-ea"/>
                <a:cs typeface="+mn-cs"/>
              </a:rPr>
              <a:t>to students by using a lost backpack. If you choose to use another anchor lesson to introduce Making Inferences and Predictions, be sure to think about your students’ background knowledge. Whatever you choose to do should be familiar, or something to which your students will be able to relate.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a moment to discuss with the colleagues at your table what you think you will say for your Step 1. Record what you will say on the orange Lesson Planning Card. You have a Vis-à-vis and a Sharpie in your supply pouch that you can use to write with.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Allow time for participants to complete. </a:t>
            </a:r>
            <a:endParaRPr lang="en-US" b="1"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1826D-EA72-4F34-A66F-C7D8837E12F1}"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An anchor lesson is our introduction to the strategy. Steps 2-7 are how we teach the strategy. What we plan to say and do for the next 3 steps will be repeated EVERY time we teach this strategy. In other words, we do these 3 steps before every think-aloud and every shared practice opportunity.</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E76F1-F614-49E1-8BBB-74A709DB172F}" type="slidenum">
              <a:rPr lang="en-US">
                <a:ea typeface="ＭＳ Ｐゴシック" charset="-128"/>
                <a:cs typeface="ＭＳ Ｐゴシック" charset="-128"/>
              </a:rPr>
              <a:pPr fontAlgn="base">
                <a:spcBef>
                  <a:spcPct val="0"/>
                </a:spcBef>
                <a:spcAft>
                  <a:spcPct val="0"/>
                </a:spcAft>
              </a:pPr>
              <a:t>22</a:t>
            </a:fld>
            <a:endParaRPr lang="en-US">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Step 2 is, “Give the strategy a name.” We want to use clear and consistent language when referring to the cognitive strategies. Our comprehension strategy instruction is stronger if everyone in the district uses the same vocabulary to refer to the strategies we are teaching.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red text and the bottom part of the slide. </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Allow time for participants to complete. </a:t>
            </a:r>
            <a:endParaRPr lang="en-US" b="1"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3060E-77A8-4EAA-889C-B139DECEEB95}"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Step 3 is</a:t>
            </a:r>
            <a:r>
              <a:rPr lang="en-US" b="0" baseline="0" dirty="0" smtClean="0"/>
              <a:t> where we define the strategy and explain how and when it is used and how it helps with reading.  For example, we might say …</a:t>
            </a:r>
          </a:p>
          <a:p>
            <a:pPr eaLnBrk="1" hangingPunct="1">
              <a:spcBef>
                <a:spcPct val="0"/>
              </a:spcBef>
            </a:pPr>
            <a:endParaRPr lang="en-US" b="0" baseline="0" dirty="0" smtClean="0"/>
          </a:p>
          <a:p>
            <a:pPr eaLnBrk="1" hangingPunct="1">
              <a:spcBef>
                <a:spcPct val="0"/>
              </a:spcBef>
            </a:pPr>
            <a:r>
              <a:rPr lang="en-US" b="1" dirty="0" smtClean="0"/>
              <a:t>Read slide.</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D66E4-6B6E-4196-A626-E823FE6EE13F}"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Here is another example of Step 3.</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slide. </a:t>
            </a:r>
            <a:endParaRPr lang="en-US" b="1"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ACAD2-D748-4135-B7B2-C2E279BEC81D}"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Read slide. </a:t>
            </a:r>
            <a:endParaRPr lang="en-US" smtClean="0"/>
          </a:p>
          <a:p>
            <a:pPr>
              <a:spcBef>
                <a:spcPct val="0"/>
              </a:spcBef>
            </a:pPr>
            <a:endParaRPr lang="en-US" b="1" smtClean="0"/>
          </a:p>
          <a:p>
            <a:pPr>
              <a:spcBef>
                <a:spcPct val="0"/>
              </a:spcBef>
            </a:pPr>
            <a:r>
              <a:rPr lang="en-US" b="1" smtClean="0"/>
              <a:t>Allow time for participants to complete. </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20EFA6-32D2-4B50-B894-8443D314FEAE}" type="slidenum">
              <a:rPr lang="en-US">
                <a:ea typeface="ＭＳ Ｐゴシック" charset="-128"/>
                <a:cs typeface="ＭＳ Ｐゴシック" charset="-128"/>
              </a:rPr>
              <a:pPr fontAlgn="base">
                <a:spcBef>
                  <a:spcPct val="0"/>
                </a:spcBef>
                <a:spcAft>
                  <a:spcPct val="0"/>
                </a:spcAft>
              </a:pPr>
              <a:t>26</a:t>
            </a:fld>
            <a:endParaRPr lang="en-US">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To make the strategy more explicit for our students, we give them touchstones that will help them remember and understand a strategy. </a:t>
            </a:r>
          </a:p>
          <a:p>
            <a:pPr>
              <a:spcBef>
                <a:spcPct val="0"/>
              </a:spcBef>
            </a:pPr>
            <a:endParaRPr lang="en-US" dirty="0" smtClean="0"/>
          </a:p>
          <a:p>
            <a:pPr>
              <a:spcBef>
                <a:spcPct val="0"/>
              </a:spcBef>
            </a:pPr>
            <a:r>
              <a:rPr lang="en-US" dirty="0" smtClean="0"/>
              <a:t>These touchstones include a hand motion and a poster with a visual icon with words for support. I might place a reminder of the anchor lesson on the poster. The hand signal for making inferences and predictions is two fingers together pointed downward to the text. This shows that a connection is made between the reader’s background knowledge and clues from the text.</a:t>
            </a:r>
          </a:p>
          <a:p>
            <a:pPr>
              <a:spcBef>
                <a:spcPct val="0"/>
              </a:spcBef>
            </a:pPr>
            <a:endParaRPr lang="en-US" dirty="0" smtClean="0"/>
          </a:p>
          <a:p>
            <a:pPr>
              <a:spcBef>
                <a:spcPct val="0"/>
              </a:spcBef>
            </a:pPr>
            <a:r>
              <a:rPr lang="en-US" dirty="0" smtClean="0"/>
              <a:t>I want my students to value these touchstones, so I explicitly explain to them what the hand signal and poster represent. </a:t>
            </a:r>
          </a:p>
          <a:p>
            <a:pPr>
              <a:spcBef>
                <a:spcPct val="0"/>
              </a:spcBef>
            </a:pPr>
            <a:r>
              <a:rPr lang="en-US" dirty="0" smtClean="0"/>
              <a:t>For example, I might say something like this … </a:t>
            </a:r>
          </a:p>
          <a:p>
            <a:pPr>
              <a:spcBef>
                <a:spcPct val="0"/>
              </a:spcBef>
            </a:pPr>
            <a:endParaRPr lang="en-US" b="1" dirty="0" smtClean="0"/>
          </a:p>
          <a:p>
            <a:pPr>
              <a:spcBef>
                <a:spcPct val="0"/>
              </a:spcBef>
            </a:pPr>
            <a:r>
              <a:rPr lang="en-US" b="1" dirty="0" smtClean="0"/>
              <a:t>Click to next slide. </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F7541B-2345-41EA-9597-F9AB636D10DB}" type="slidenum">
              <a:rPr lang="en-US">
                <a:ea typeface="ＭＳ Ｐゴシック" charset="-128"/>
                <a:cs typeface="ＭＳ Ｐゴシック" charset="-128"/>
              </a:rPr>
              <a:pPr fontAlgn="base">
                <a:spcBef>
                  <a:spcPct val="0"/>
                </a:spcBef>
                <a:spcAft>
                  <a:spcPct val="0"/>
                </a:spcAft>
              </a:pPr>
              <a:t>27</a:t>
            </a:fld>
            <a:endParaRPr lang="en-US">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Read the red text on the slide. </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36B63-2204-4308-AD0E-20D8578E5BAB}" type="slidenum">
              <a:rPr lang="en-US">
                <a:ea typeface="ＭＳ Ｐゴシック" charset="-128"/>
                <a:cs typeface="ＭＳ Ｐゴシック" charset="-128"/>
              </a:rPr>
              <a:pPr fontAlgn="base">
                <a:spcBef>
                  <a:spcPct val="0"/>
                </a:spcBef>
                <a:spcAft>
                  <a:spcPct val="0"/>
                </a:spcAft>
              </a:pPr>
              <a:t>28</a:t>
            </a:fld>
            <a:endParaRPr lang="en-US">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Work with others at your table. How will you explain the touchstones to your students? </a:t>
            </a:r>
          </a:p>
          <a:p>
            <a:pPr>
              <a:spcBef>
                <a:spcPct val="0"/>
              </a:spcBef>
            </a:pPr>
            <a:endParaRPr lang="en-US" b="1" smtClean="0"/>
          </a:p>
          <a:p>
            <a:pPr>
              <a:spcBef>
                <a:spcPct val="0"/>
              </a:spcBef>
            </a:pPr>
            <a:r>
              <a:rPr lang="en-US" b="1" smtClean="0"/>
              <a:t>Read slide. </a:t>
            </a:r>
            <a:endParaRPr lang="en-US" smtClean="0"/>
          </a:p>
          <a:p>
            <a:pPr>
              <a:spcBef>
                <a:spcPct val="0"/>
              </a:spcBef>
            </a:pPr>
            <a:endParaRPr lang="en-US" b="1" smtClean="0"/>
          </a:p>
          <a:p>
            <a:pPr>
              <a:spcBef>
                <a:spcPct val="0"/>
              </a:spcBef>
            </a:pPr>
            <a:r>
              <a:rPr lang="en-US" b="1" smtClean="0"/>
              <a:t>Allow time for participants to complete. </a:t>
            </a: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55883-AC5B-48C0-A1CE-26F5C36892D4}" type="slidenum">
              <a:rPr lang="en-US">
                <a:ea typeface="ＭＳ Ｐゴシック" charset="-128"/>
                <a:cs typeface="ＭＳ Ｐゴシック" charset="-128"/>
              </a:rPr>
              <a:pPr fontAlgn="base">
                <a:spcBef>
                  <a:spcPct val="0"/>
                </a:spcBef>
                <a:spcAft>
                  <a:spcPct val="0"/>
                </a:spcAft>
              </a:pPr>
              <a:t>29</a:t>
            </a:fld>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Let’s discuss the “Big Ideas” we hope you will take away from this training. </a:t>
            </a:r>
          </a:p>
          <a:p>
            <a:pPr>
              <a:spcBef>
                <a:spcPct val="0"/>
              </a:spcBef>
            </a:pPr>
            <a:endParaRPr lang="en-US" dirty="0" smtClean="0"/>
          </a:p>
          <a:p>
            <a:pPr>
              <a:spcBef>
                <a:spcPct val="0"/>
              </a:spcBef>
            </a:pPr>
            <a:r>
              <a:rPr lang="en-US" dirty="0" smtClean="0"/>
              <a:t>The first Big Idea we want you to take away is the “Importance of explicit instruction.” These are complex skills that require explicit instruction in order for students to be successful. Explicit instruction that begins with an anchor lesson and strategy instruction that follows a clear routine will set students up for success.</a:t>
            </a:r>
          </a:p>
          <a:p>
            <a:pPr>
              <a:spcBef>
                <a:spcPct val="0"/>
              </a:spcBef>
            </a:pPr>
            <a:endParaRPr lang="en-US" dirty="0" smtClean="0"/>
          </a:p>
          <a:p>
            <a:pPr>
              <a:spcBef>
                <a:spcPct val="0"/>
              </a:spcBef>
            </a:pPr>
            <a:r>
              <a:rPr lang="en-US" dirty="0" smtClean="0"/>
              <a:t>The second Big Idea we want to impress upon you is, “Scaffold for success.” We want to provide supports to enable our students to be successful and gradually fade those scaffolds.  Providing students with an organized way to record their thoughts and help to look for and analyze inferences is important.  These scaffolds can be gradually faded over time. </a:t>
            </a:r>
          </a:p>
          <a:p>
            <a:pPr>
              <a:spcBef>
                <a:spcPct val="0"/>
              </a:spcBef>
            </a:pPr>
            <a:endParaRPr lang="en-US" dirty="0" smtClean="0"/>
          </a:p>
          <a:p>
            <a:pPr>
              <a:spcBef>
                <a:spcPct val="0"/>
              </a:spcBef>
            </a:pPr>
            <a:r>
              <a:rPr lang="en-US" dirty="0" smtClean="0"/>
              <a:t>The last Big Idea we hope that you’ll leave this session with is that teaching making inferences and predictions is something we do “Across content areas.” We see that these are not just thinking processes we expect students to use in ELA.  Instead, these are the thinking processes we want to teach our students in every subject area for many years.</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16077-A711-4E75-A4A7-D4030049160A}" type="slidenum">
              <a:rPr lang="en-US">
                <a:ea typeface="ＭＳ Ｐゴシック" charset="-128"/>
                <a:cs typeface="ＭＳ Ｐゴシック" charset="-128"/>
              </a:rPr>
              <a:pPr fontAlgn="base">
                <a:spcBef>
                  <a:spcPct val="0"/>
                </a:spcBef>
                <a:spcAft>
                  <a:spcPct val="0"/>
                </a:spcAft>
              </a:pPr>
              <a:t>3</a:t>
            </a:fld>
            <a:endParaRPr lang="en-US">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Read slide. </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I have a different orange Lesson Planning Card with Steps 2-4 completed for each of the different cognitive strategies that I teach. </a:t>
            </a:r>
            <a:endParaRPr lang="en-US" sz="1200" b="1"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3D57ABC6-D365-4FD3-A2AD-104FA7D6D46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Now that we’ve introduced the strategy, how do we begin to teach students how to make inferences? </a:t>
            </a:r>
          </a:p>
          <a:p>
            <a:pPr>
              <a:spcBef>
                <a:spcPct val="0"/>
              </a:spcBef>
            </a:pPr>
            <a:endParaRPr lang="en-US" dirty="0" smtClean="0"/>
          </a:p>
          <a:p>
            <a:pPr>
              <a:spcBef>
                <a:spcPct val="0"/>
              </a:spcBef>
            </a:pPr>
            <a:r>
              <a:rPr lang="en-US" dirty="0" smtClean="0"/>
              <a:t>Step 5 of the Cognitive Strategy Routine is where the teacher models for students using the strategy through a think-aloud. A think-aloud is a way to provide </a:t>
            </a:r>
            <a:r>
              <a:rPr lang="en-US" i="1" dirty="0" smtClean="0"/>
              <a:t>instruction</a:t>
            </a:r>
            <a:r>
              <a:rPr lang="en-US" dirty="0" smtClean="0"/>
              <a:t> rather than just give </a:t>
            </a:r>
            <a:r>
              <a:rPr lang="en-US" i="1" dirty="0" smtClean="0"/>
              <a:t>instructions</a:t>
            </a:r>
            <a:r>
              <a:rPr lang="en-US" dirty="0" smtClean="0"/>
              <a:t> (Daniels &amp; </a:t>
            </a:r>
            <a:r>
              <a:rPr lang="en-US" dirty="0" err="1" smtClean="0"/>
              <a:t>Zemelman</a:t>
            </a:r>
            <a:r>
              <a:rPr lang="en-US" dirty="0" smtClean="0"/>
              <a:t>, 2004, p. 238).</a:t>
            </a:r>
          </a:p>
          <a:p>
            <a:pPr>
              <a:spcBef>
                <a:spcPct val="0"/>
              </a:spcBef>
            </a:pPr>
            <a:endParaRPr lang="en-US" dirty="0" smtClean="0"/>
          </a:p>
          <a:p>
            <a:pPr>
              <a:spcBef>
                <a:spcPct val="0"/>
              </a:spcBef>
            </a:pPr>
            <a:r>
              <a:rPr lang="en-US" dirty="0" smtClean="0"/>
              <a:t>During a think-aloud, teachers explicitly </a:t>
            </a:r>
            <a:r>
              <a:rPr lang="en-US" i="1" dirty="0" smtClean="0"/>
              <a:t>show</a:t>
            </a:r>
            <a:r>
              <a:rPr lang="en-US" dirty="0" smtClean="0"/>
              <a:t> students how and when the strategy is used in a variety of contexts. This really is the critical piece of our instruction; and yet, it is the one step that often gets left behind. Research tells us just how important this step is. For example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b="1" dirty="0" smtClean="0">
              <a:latin typeface="Arial" charset="0"/>
            </a:endParaRP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E222DD-8888-4D59-B417-CD417D60B2FA}" type="slidenum">
              <a:rPr lang="en-US">
                <a:latin typeface="Arial" charset="0"/>
                <a:ea typeface="ＭＳ Ｐゴシック" charset="-128"/>
                <a:cs typeface="ＭＳ Ｐゴシック" charset="-128"/>
              </a:rPr>
              <a:pPr fontAlgn="base">
                <a:spcBef>
                  <a:spcPct val="0"/>
                </a:spcBef>
                <a:spcAft>
                  <a:spcPct val="0"/>
                </a:spcAft>
              </a:pPr>
              <a:t>31</a:t>
            </a:fld>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Read slide. </a:t>
            </a:r>
            <a:endParaRPr lang="en-US" smtClean="0"/>
          </a:p>
          <a:p>
            <a:pPr>
              <a:spcBef>
                <a:spcPct val="0"/>
              </a:spcBef>
            </a:pPr>
            <a:endParaRPr lang="en-US" b="1"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EFB7F5-3FB8-4094-B877-97A8B3E347A0}" type="slidenum">
              <a:rPr lang="en-US">
                <a:ea typeface="ＭＳ Ｐゴシック" charset="-128"/>
                <a:cs typeface="ＭＳ Ｐゴシック" charset="-128"/>
              </a:rPr>
              <a:pPr fontAlgn="base">
                <a:spcBef>
                  <a:spcPct val="0"/>
                </a:spcBef>
                <a:spcAft>
                  <a:spcPct val="0"/>
                </a:spcAft>
              </a:pPr>
              <a:t>32</a:t>
            </a:fld>
            <a:endParaRPr lang="en-US">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I’m going to model for you how I would explicitly think aloud for students how I am aware of the inferences I make. I’m going to use an excerpt from this text, </a:t>
            </a:r>
            <a:r>
              <a:rPr lang="en-US" i="1" dirty="0" err="1" smtClean="0"/>
              <a:t>Sadako</a:t>
            </a:r>
            <a:r>
              <a:rPr lang="en-US" i="1" dirty="0" smtClean="0"/>
              <a:t> and the Thousand Paper Cranes </a:t>
            </a:r>
            <a:r>
              <a:rPr lang="en-US" dirty="0" smtClean="0"/>
              <a:t>by Eleanor </a:t>
            </a:r>
            <a:r>
              <a:rPr lang="en-US" dirty="0" err="1" smtClean="0"/>
              <a:t>Coerr</a:t>
            </a:r>
            <a:r>
              <a:rPr lang="en-US" dirty="0" smtClean="0"/>
              <a:t>. You have a copy of this in your Text Excerpt packet. </a:t>
            </a:r>
          </a:p>
          <a:p>
            <a:pPr>
              <a:spcBef>
                <a:spcPct val="0"/>
              </a:spcBef>
            </a:pPr>
            <a:endParaRPr lang="en-US" dirty="0" smtClean="0"/>
          </a:p>
          <a:p>
            <a:pPr>
              <a:spcBef>
                <a:spcPct val="0"/>
              </a:spcBef>
            </a:pPr>
            <a:r>
              <a:rPr lang="en-US" dirty="0" smtClean="0"/>
              <a:t>This is a true story about a girl who lived in Hiroshima on the day that the United States dropped the atomic bomb in an attempt to end World War II. Ten years later, </a:t>
            </a:r>
            <a:r>
              <a:rPr lang="en-US" dirty="0" err="1" smtClean="0"/>
              <a:t>Sadako</a:t>
            </a:r>
            <a:r>
              <a:rPr lang="en-US" dirty="0" smtClean="0"/>
              <a:t> becomes ill with leukemia, the "atom bomb disease”. There is a Japanese legend that says that if a sick person folds 1,000 paper cranes, the gods will make her well again. </a:t>
            </a:r>
            <a:r>
              <a:rPr lang="en-US" dirty="0" err="1" smtClean="0"/>
              <a:t>Sadako</a:t>
            </a:r>
            <a:r>
              <a:rPr lang="en-US" dirty="0" smtClean="0"/>
              <a:t> spent long hours in bed, folding those paper cranes, never giving up that hope. Since my students would likely not have a lot of background knowledge about this topic, I would need to spend time building background knowledge prior to teaching lessons using this text. We won’t take time to model building background knowledge for you today, but let’s not forget that this is a critical step in helping our students to successfully comprehend text about an unfamiliar topic.</a:t>
            </a:r>
          </a:p>
          <a:p>
            <a:pPr>
              <a:spcBef>
                <a:spcPct val="0"/>
              </a:spcBef>
            </a:pPr>
            <a:endParaRPr lang="en-US" i="1" dirty="0" smtClean="0"/>
          </a:p>
          <a:p>
            <a:pPr>
              <a:spcBef>
                <a:spcPct val="0"/>
              </a:spcBef>
            </a:pPr>
            <a:r>
              <a:rPr lang="en-US" i="1" dirty="0" smtClean="0"/>
              <a:t> </a:t>
            </a:r>
            <a:endParaRPr lang="en-US" dirty="0" smtClean="0"/>
          </a:p>
          <a:p>
            <a:pPr>
              <a:spcBef>
                <a:spcPct val="0"/>
              </a:spcBef>
            </a:pPr>
            <a:endParaRPr lang="en-US" dirty="0"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995A47-B18F-40CA-8AF3-965DD2A164C1}" type="slidenum">
              <a:rPr lang="en-US">
                <a:ea typeface="ＭＳ Ｐゴシック" charset="-128"/>
                <a:cs typeface="ＭＳ Ｐゴシック" charset="-128"/>
              </a:rPr>
              <a:pPr fontAlgn="base">
                <a:spcBef>
                  <a:spcPct val="0"/>
                </a:spcBef>
                <a:spcAft>
                  <a:spcPct val="0"/>
                </a:spcAft>
              </a:pPr>
              <a:t>33</a:t>
            </a:fld>
            <a:endParaRPr lang="en-US">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 To further support students in their awareness of the inferences they make, we will also use this supporting poster during the lesson. It’s another visual way to help students understand what an inference is. The poster helps students clearly understand what we mean when we say that some information is directly told to the reader versus when a reader must make an inference. We use the terms direct and inference which is another way of saying explicit and implicit. You each have a copy of this supporting poster. </a:t>
            </a: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BF4B08-1F84-4A90-A04A-23B07A34A6F8}" type="slidenum">
              <a:rPr lang="en-US">
                <a:ea typeface="ＭＳ Ｐゴシック" charset="-128"/>
                <a:cs typeface="ＭＳ Ｐゴシック" charset="-128"/>
              </a:rPr>
              <a:pPr fontAlgn="base">
                <a:spcBef>
                  <a:spcPct val="0"/>
                </a:spcBef>
                <a:spcAft>
                  <a:spcPct val="0"/>
                </a:spcAft>
              </a:pPr>
              <a:t>34</a:t>
            </a:fld>
            <a:endParaRPr lang="en-US">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Let me model for you now, a think-aloud lesson for Sadako and the Thousand Paper Cranes.</a:t>
            </a:r>
          </a:p>
          <a:p>
            <a:pPr>
              <a:spcBef>
                <a:spcPct val="0"/>
              </a:spcBef>
            </a:pPr>
            <a:endParaRPr lang="en-US" smtClean="0"/>
          </a:p>
          <a:p>
            <a:pPr>
              <a:spcBef>
                <a:spcPct val="0"/>
              </a:spcBef>
            </a:pPr>
            <a:r>
              <a:rPr lang="en-US" b="1" smtClean="0"/>
              <a:t>SAMPLE SCRIPT:</a:t>
            </a:r>
          </a:p>
          <a:p>
            <a:pPr>
              <a:spcBef>
                <a:spcPct val="0"/>
              </a:spcBef>
            </a:pPr>
            <a:r>
              <a:rPr lang="en-US" i="1" smtClean="0"/>
              <a:t>Today we are going to begin reading the novel I’ve been telling you about. Remember, it’s called Sadako and the Thousand Paper Cranes. I read the Prologue to you yesterday when we talked more about Hiroshima and the atom bomb.</a:t>
            </a:r>
          </a:p>
          <a:p>
            <a:pPr>
              <a:spcBef>
                <a:spcPct val="0"/>
              </a:spcBef>
            </a:pPr>
            <a:endParaRPr lang="en-US" i="1" smtClean="0"/>
          </a:p>
          <a:p>
            <a:pPr>
              <a:spcBef>
                <a:spcPct val="0"/>
              </a:spcBef>
            </a:pPr>
            <a:r>
              <a:rPr lang="en-US" i="1" smtClean="0"/>
              <a:t> Today we are going to begin with Chapter 1. As we read, we are going to learn more about making inferences. When you make an inference, you use clues from the text and your background knowledge. When you make inferences, you have a better understanding of what is happening in the story. I’m going to show you how good readers make inferences when they are reading.  </a:t>
            </a:r>
          </a:p>
          <a:p>
            <a:pPr>
              <a:spcBef>
                <a:spcPct val="0"/>
              </a:spcBef>
            </a:pPr>
            <a:endParaRPr lang="en-US" i="1" smtClean="0"/>
          </a:p>
          <a:p>
            <a:pPr>
              <a:spcBef>
                <a:spcPct val="0"/>
              </a:spcBef>
            </a:pPr>
            <a:r>
              <a:rPr lang="en-US" i="1" smtClean="0"/>
              <a:t>The CPQ for Chapter 1 is: What do you learn about Sakado? We are going to learn a lot about Sadako in Chapter 1. Some of the things we learn will be told to us directly and some of the things we learn we will have to infer. If we can touch the words and they are right there in the text, then the author told us the information directly. </a:t>
            </a:r>
            <a:r>
              <a:rPr lang="en-US" b="1" i="1" smtClean="0"/>
              <a:t>(Point to Supporting Poster). </a:t>
            </a:r>
            <a:r>
              <a:rPr lang="en-US" i="1" smtClean="0"/>
              <a:t>That would NOT be an inference. But, if the author doesn’t tell us directly and the information is not right there, I can’t touch the words … then we used clues from the text along with our background knowledge to make an inference. </a:t>
            </a:r>
            <a:r>
              <a:rPr lang="en-US" b="1" i="1" smtClean="0"/>
              <a:t>(Point to Supporting Poster). </a:t>
            </a:r>
            <a:r>
              <a:rPr lang="en-US" i="1" smtClean="0"/>
              <a:t> </a:t>
            </a:r>
          </a:p>
          <a:p>
            <a:pPr>
              <a:spcBef>
                <a:spcPct val="0"/>
              </a:spcBef>
            </a:pPr>
            <a:endParaRPr lang="en-US" smtClean="0"/>
          </a:p>
          <a:p>
            <a:pPr>
              <a:spcBef>
                <a:spcPct val="0"/>
              </a:spcBef>
            </a:pPr>
            <a:r>
              <a:rPr lang="en-US" i="1" smtClean="0"/>
              <a:t>Let me show you what I mean.</a:t>
            </a:r>
          </a:p>
          <a:p>
            <a:pPr>
              <a:spcBef>
                <a:spcPct val="0"/>
              </a:spcBef>
            </a:pPr>
            <a:endParaRPr lang="en-US" i="1" smtClean="0"/>
          </a:p>
          <a:p>
            <a:pPr>
              <a:spcBef>
                <a:spcPct val="0"/>
              </a:spcBef>
            </a:pPr>
            <a:r>
              <a:rPr lang="en-US" b="1" smtClean="0"/>
              <a:t>Begin reading Chapter 1 aloud. Stop at the bottom of page 10 (</a:t>
            </a:r>
            <a:r>
              <a:rPr lang="en-US" b="1" i="1" smtClean="0"/>
              <a:t>Can we please hurry with breakfast?).</a:t>
            </a:r>
          </a:p>
          <a:p>
            <a:pPr>
              <a:spcBef>
                <a:spcPct val="0"/>
              </a:spcBef>
            </a:pPr>
            <a:endParaRPr lang="en-US" b="1" i="1" smtClean="0"/>
          </a:p>
          <a:p>
            <a:pPr>
              <a:spcBef>
                <a:spcPct val="0"/>
              </a:spcBef>
            </a:pPr>
            <a:r>
              <a:rPr lang="en-US" i="1" smtClean="0"/>
              <a:t>I think that we have already learned some things about Sadako on these pages. I learned that Sadako was born to be a runner. </a:t>
            </a:r>
            <a:r>
              <a:rPr lang="en-US" b="1" smtClean="0"/>
              <a:t>(Show sentence strip.) </a:t>
            </a:r>
            <a:r>
              <a:rPr lang="en-US" i="1" smtClean="0"/>
              <a:t>I know this because the author told me this directly.  It says so, right in the first sentence on page 9. I can touch the words. I am not making an inference. </a:t>
            </a:r>
            <a:r>
              <a:rPr lang="en-US" b="1" smtClean="0"/>
              <a:t>(Place sentence strip in the middle of the pocket chart under heading that says direct.) </a:t>
            </a:r>
            <a:r>
              <a:rPr lang="en-US" smtClean="0"/>
              <a:t> </a:t>
            </a:r>
          </a:p>
          <a:p>
            <a:pPr>
              <a:spcBef>
                <a:spcPct val="0"/>
              </a:spcBef>
            </a:pPr>
            <a:endParaRPr lang="en-US" i="1" smtClean="0"/>
          </a:p>
          <a:p>
            <a:pPr>
              <a:spcBef>
                <a:spcPct val="0"/>
              </a:spcBef>
            </a:pPr>
            <a:r>
              <a:rPr lang="en-US" i="1" smtClean="0"/>
              <a:t>I also learned that Sakako is excited about Peace Day. Hmmm.  I know that is true but I can’t seem to find those words in the text. There are some clues that help me to know this about Sadako.  It says, “Get up lazybones! … It’s Peace Day!” I know from my background knowledge that when you are excited about something special, you want everyone to get up and get going. I also see lots of exclamation marks.  That indicates excitement. She also tells her mother that she can hardly wait for the carnival. When you can hardly wait for something, that’s usually because you are excited. All of the clues in the text plus my background knowledge help me to make the inference that Sadako is excited for Peace day.</a:t>
            </a:r>
          </a:p>
          <a:p>
            <a:pPr>
              <a:spcBef>
                <a:spcPct val="0"/>
              </a:spcBef>
            </a:pPr>
            <a:endParaRPr lang="en-US" i="1" smtClean="0"/>
          </a:p>
          <a:p>
            <a:pPr>
              <a:spcBef>
                <a:spcPct val="0"/>
              </a:spcBef>
            </a:pPr>
            <a:r>
              <a:rPr lang="en-US" i="1" smtClean="0"/>
              <a:t>Let’ keep reading and see what else we learn about Sakado. </a:t>
            </a:r>
          </a:p>
          <a:p>
            <a:pPr>
              <a:spcBef>
                <a:spcPct val="0"/>
              </a:spcBef>
            </a:pPr>
            <a:endParaRPr lang="en-US" i="1" smtClean="0"/>
          </a:p>
          <a:p>
            <a:pPr>
              <a:spcBef>
                <a:spcPct val="0"/>
              </a:spcBef>
            </a:pPr>
            <a:r>
              <a:rPr lang="en-US" b="1" smtClean="0"/>
              <a:t>Continue reading. Stop at the bottom of page 11 </a:t>
            </a:r>
            <a:r>
              <a:rPr lang="en-US" b="1" i="1" smtClean="0"/>
              <a:t>(… while Mr. Sasaki spoke.) </a:t>
            </a:r>
          </a:p>
          <a:p>
            <a:pPr>
              <a:spcBef>
                <a:spcPct val="0"/>
              </a:spcBef>
            </a:pPr>
            <a:endParaRPr lang="en-US" b="1" i="1" smtClean="0"/>
          </a:p>
          <a:p>
            <a:pPr>
              <a:spcBef>
                <a:spcPct val="0"/>
              </a:spcBef>
            </a:pPr>
            <a:r>
              <a:rPr lang="en-US" i="1" smtClean="0"/>
              <a:t>Ok, so now we’ve learned a bit more about Sadako.  I learned that she is eleven years old. </a:t>
            </a:r>
            <a:r>
              <a:rPr lang="en-US" b="1" smtClean="0"/>
              <a:t>(Show sentence strip.) </a:t>
            </a:r>
            <a:r>
              <a:rPr lang="en-US" i="1" smtClean="0"/>
              <a:t>I know this because the author told me this directly.  It says so, right at the top of page 11. I can touch the words. I am not making an inference. </a:t>
            </a:r>
            <a:r>
              <a:rPr lang="en-US" b="1" smtClean="0"/>
              <a:t>(Place sentence strip in the middle of the pocket chart under heading that says direct.) </a:t>
            </a:r>
            <a:r>
              <a:rPr lang="en-US" smtClean="0"/>
              <a:t> </a:t>
            </a:r>
          </a:p>
          <a:p>
            <a:pPr>
              <a:spcBef>
                <a:spcPct val="0"/>
              </a:spcBef>
            </a:pPr>
            <a:endParaRPr lang="en-US" i="1" smtClean="0"/>
          </a:p>
          <a:p>
            <a:pPr>
              <a:spcBef>
                <a:spcPct val="0"/>
              </a:spcBef>
            </a:pPr>
            <a:r>
              <a:rPr lang="en-US" smtClean="0"/>
              <a:t>I also learned that Sadako’s family says prayers together every morning. </a:t>
            </a:r>
            <a:r>
              <a:rPr lang="en-US" i="1" smtClean="0"/>
              <a:t>Hmmm.  I know that is true but I can’t seem to find those words in the text. There are some clues that help me to know this about Sadako.  It says, “As a matter of fact it’s time for our payers now.” I know from my background knowledge that when there is a time for something, it usually means you do that every day. It also says that they gathered around the little altar.  An altar is a special place in set up for prayer.  They must pray often if they have a special place to do it in their house. All of the clues in the text plus my background knowledge help me to make the inference that Sadako and her family pray every day.</a:t>
            </a:r>
          </a:p>
          <a:p>
            <a:pPr>
              <a:spcBef>
                <a:spcPct val="0"/>
              </a:spcBef>
            </a:pPr>
            <a:endParaRPr lang="en-US" smtClean="0"/>
          </a:p>
          <a:p>
            <a:pPr>
              <a:spcBef>
                <a:spcPct val="0"/>
              </a:spcBef>
            </a:pPr>
            <a:r>
              <a:rPr lang="en-US" b="1" smtClean="0"/>
              <a:t>Say: </a:t>
            </a:r>
            <a:r>
              <a:rPr lang="en-US" smtClean="0"/>
              <a:t>This is what a think aloud for making inferences might look and sound like. Turn and talk with your partner about what you noticed during the lesson and how you think the sentence strips and the Making Inference Support poster might help your students.</a:t>
            </a:r>
            <a:endParaRPr lang="en-US" b="1" smtClean="0"/>
          </a:p>
          <a:p>
            <a:pPr>
              <a:spcBef>
                <a:spcPct val="0"/>
              </a:spcBef>
            </a:pPr>
            <a:endParaRPr lang="en-US" b="1" smtClean="0"/>
          </a:p>
          <a:p>
            <a:pPr>
              <a:spcBef>
                <a:spcPct val="0"/>
              </a:spcBef>
            </a:pPr>
            <a:r>
              <a:rPr lang="en-US" b="1" smtClean="0"/>
              <a:t>Allow time for a brief discussion.  Share out.</a:t>
            </a:r>
          </a:p>
          <a:p>
            <a:pPr>
              <a:spcBef>
                <a:spcPct val="0"/>
              </a:spcBef>
            </a:pPr>
            <a:endParaRPr lang="en-US" b="1" smtClean="0"/>
          </a:p>
          <a:p>
            <a:pPr>
              <a:spcBef>
                <a:spcPct val="0"/>
              </a:spcBef>
            </a:pPr>
            <a:endParaRPr lang="en-US" b="1"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9BC86-5978-4A73-A958-EC5353663FEA}" type="slidenum">
              <a:rPr lang="en-US">
                <a:ea typeface="ＭＳ Ｐゴシック" charset="-128"/>
                <a:cs typeface="ＭＳ Ｐゴシック" charset="-128"/>
              </a:rPr>
              <a:pPr fontAlgn="base">
                <a:spcBef>
                  <a:spcPct val="0"/>
                </a:spcBef>
                <a:spcAft>
                  <a:spcPct val="0"/>
                </a:spcAft>
              </a:pPr>
              <a:t>35</a:t>
            </a:fld>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 As we plan our daily lessons, we will use our orange planning card.  For each lesson or chunk of text we will read with students, we will need to set a CPQ.  We will also use the think-aloud sticky notes and place them in our book to remind us when to stop and what we are going to say.  To further assist us in our planning, we are going to use a middle step. I will show you how to use the Making Inferences Planner. </a:t>
            </a:r>
          </a:p>
          <a:p>
            <a:pPr>
              <a:spcBef>
                <a:spcPct val="0"/>
              </a:spcBef>
            </a:pPr>
            <a:endParaRPr lang="en-US" smtClean="0"/>
          </a:p>
          <a:p>
            <a:pPr>
              <a:spcBef>
                <a:spcPct val="0"/>
              </a:spcBef>
            </a:pPr>
            <a:r>
              <a:rPr lang="en-US" smtClean="0"/>
              <a:t>This planner is designed to help us ensure that our instruction is explicit. It will also help us plan to implement a scaffold to help students to clearly understand when they are making inferences and when they are not.</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99184-9478-401D-BFF4-A4AA5ABD721C}" type="slidenum">
              <a:rPr lang="en-US">
                <a:ea typeface="ＭＳ Ｐゴシック" charset="-128"/>
                <a:cs typeface="ＭＳ Ｐゴシック" charset="-128"/>
              </a:rPr>
              <a:pPr fontAlgn="base">
                <a:spcBef>
                  <a:spcPct val="0"/>
                </a:spcBef>
                <a:spcAft>
                  <a:spcPct val="0"/>
                </a:spcAft>
              </a:pPr>
              <a:t>36</a:t>
            </a:fld>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The teacher uses the Making Inferences Planner to plan statements derived from the text that answer the CPQ. These statements should be written on sentence strips prior to the start of the lesson.  During reading, the teacher will stop periodically and share the statements with students. The teacher will first model, thinking aloud whether or not the statement is directly stated in the text or if the statement is an inference. If the statement is an inference, then the teacher would need to explain the text clues as well as the background knowledge she relied on to make the inference. </a:t>
            </a:r>
          </a:p>
          <a:p>
            <a:pPr>
              <a:spcBef>
                <a:spcPct val="0"/>
              </a:spcBef>
            </a:pPr>
            <a:endParaRPr lang="en-US" dirty="0" smtClean="0"/>
          </a:p>
          <a:p>
            <a:pPr>
              <a:spcBef>
                <a:spcPct val="0"/>
              </a:spcBef>
            </a:pPr>
            <a:r>
              <a:rPr lang="en-US" dirty="0" smtClean="0"/>
              <a:t>This type of activity helps students to actively think about the text while they are reading because it helps them to “explore a text by using text-explicit and text-implicit thinking processes…. It is a child-centered strategy that allows the teacher to guide children both to the ideas in the text and to the processes involved in getting those ideas” (</a:t>
            </a:r>
            <a:r>
              <a:rPr lang="en-US" dirty="0" err="1" smtClean="0"/>
              <a:t>Searfoss</a:t>
            </a:r>
            <a:r>
              <a:rPr lang="en-US" dirty="0" smtClean="0"/>
              <a:t> &amp; </a:t>
            </a:r>
            <a:r>
              <a:rPr lang="en-US" dirty="0" err="1" smtClean="0"/>
              <a:t>Readence</a:t>
            </a:r>
            <a:r>
              <a:rPr lang="en-US" dirty="0" smtClean="0"/>
              <a:t>, 1994, pp. 246-248). </a:t>
            </a:r>
          </a:p>
          <a:p>
            <a:pPr>
              <a:spcBef>
                <a:spcPct val="0"/>
              </a:spcBef>
            </a:pPr>
            <a:endParaRPr lang="en-US" dirty="0" smtClean="0"/>
          </a:p>
          <a:p>
            <a:pPr>
              <a:spcBef>
                <a:spcPct val="0"/>
              </a:spcBef>
            </a:pPr>
            <a:r>
              <a:rPr lang="en-US" dirty="0" smtClean="0"/>
              <a:t>You have a copy of the completed planner for first lesson for </a:t>
            </a:r>
            <a:r>
              <a:rPr lang="en-US" i="1" dirty="0" err="1" smtClean="0"/>
              <a:t>Sakako</a:t>
            </a:r>
            <a:r>
              <a:rPr lang="en-US" i="1" dirty="0" smtClean="0"/>
              <a:t> and the Thousand Paper Cranes </a:t>
            </a:r>
            <a:r>
              <a:rPr lang="en-US" dirty="0" smtClean="0"/>
              <a:t>in your Additional Handout packet.  It is Handout 2.  </a:t>
            </a: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EE9246-1059-4738-87F7-2A5A8779CD24}" type="slidenum">
              <a:rPr lang="en-US">
                <a:ea typeface="ＭＳ Ｐゴシック" charset="-128"/>
                <a:cs typeface="ＭＳ Ｐゴシック" charset="-128"/>
              </a:rPr>
              <a:pPr fontAlgn="base">
                <a:spcBef>
                  <a:spcPct val="0"/>
                </a:spcBef>
                <a:spcAft>
                  <a:spcPct val="0"/>
                </a:spcAft>
              </a:pPr>
              <a:t>37</a:t>
            </a:fld>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Now let’s take some time to practice.  You won’t have sentence strips to put in a pocket chart as you think aloud, but you should be able to read a bit of the text and then stop to think aloud, explaining your statements to your partner. </a:t>
            </a:r>
          </a:p>
          <a:p>
            <a:pPr>
              <a:spcBef>
                <a:spcPct val="0"/>
              </a:spcBef>
            </a:pPr>
            <a:endParaRPr lang="en-US" smtClean="0"/>
          </a:p>
          <a:p>
            <a:pPr>
              <a:spcBef>
                <a:spcPct val="0"/>
              </a:spcBef>
            </a:pPr>
            <a:r>
              <a:rPr lang="en-US" b="1" smtClean="0"/>
              <a:t>Read slide.</a:t>
            </a:r>
          </a:p>
          <a:p>
            <a:pPr>
              <a:spcBef>
                <a:spcPct val="0"/>
              </a:spcBef>
            </a:pPr>
            <a:endParaRPr lang="en-US" b="1" smtClean="0"/>
          </a:p>
          <a:p>
            <a:pPr>
              <a:spcBef>
                <a:spcPct val="0"/>
              </a:spcBef>
            </a:pPr>
            <a:r>
              <a:rPr lang="en-US" b="1" smtClean="0"/>
              <a:t>Provide time for participants to practice their think-aloud with a partner.</a:t>
            </a:r>
          </a:p>
          <a:p>
            <a:pPr>
              <a:spcBef>
                <a:spcPct val="0"/>
              </a:spcBef>
            </a:pPr>
            <a:endParaRPr lang="en-US" b="1" smtClean="0"/>
          </a:p>
          <a:p>
            <a:pPr>
              <a:spcBef>
                <a:spcPct val="0"/>
              </a:spcBef>
            </a:pPr>
            <a:r>
              <a:rPr lang="en-US" b="1" smtClean="0"/>
              <a:t>Say: </a:t>
            </a:r>
            <a:r>
              <a:rPr lang="en-US" smtClean="0"/>
              <a:t> we have spent a fair bit of time on Step 5, the think-aloud step.  We spent so much time on this step because it is an important step that is often left out of our instruction.</a:t>
            </a:r>
          </a:p>
          <a:p>
            <a:pPr>
              <a:spcBef>
                <a:spcPct val="0"/>
              </a:spcBef>
            </a:pPr>
            <a:endParaRPr lang="en-US" smtClean="0"/>
          </a:p>
          <a:p>
            <a:pPr>
              <a:spcBef>
                <a:spcPct val="0"/>
              </a:spcBef>
            </a:pPr>
            <a:r>
              <a:rPr lang="en-US" smtClean="0"/>
              <a:t>Now let’s look at the remaining steps in the Cognitive Strategy Routine.</a:t>
            </a:r>
          </a:p>
          <a:p>
            <a:pPr>
              <a:spcBef>
                <a:spcPct val="0"/>
              </a:spcBef>
            </a:pPr>
            <a:endParaRPr lang="en-US" b="1"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DADFA8-2A34-4345-B000-D0A258E2D77B}" type="slidenum">
              <a:rPr lang="en-US">
                <a:ea typeface="ＭＳ Ｐゴシック" charset="-128"/>
                <a:cs typeface="ＭＳ Ｐゴシック" charset="-128"/>
              </a:rPr>
              <a:pPr fontAlgn="base">
                <a:spcBef>
                  <a:spcPct val="0"/>
                </a:spcBef>
                <a:spcAft>
                  <a:spcPct val="0"/>
                </a:spcAft>
              </a:pPr>
              <a:t>38</a:t>
            </a:fld>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 Let’s review our blue and white Cognitive Strategy Routine card.  What does it say for step 6? </a:t>
            </a:r>
          </a:p>
          <a:p>
            <a:pPr>
              <a:spcBef>
                <a:spcPct val="0"/>
              </a:spcBef>
            </a:pPr>
            <a:endParaRPr lang="en-US" smtClean="0"/>
          </a:p>
          <a:p>
            <a:pPr>
              <a:spcBef>
                <a:spcPct val="0"/>
              </a:spcBef>
            </a:pPr>
            <a:r>
              <a:rPr lang="en-US" b="1" smtClean="0"/>
              <a:t>Read step 6 from the card.</a:t>
            </a:r>
          </a:p>
          <a:p>
            <a:pPr>
              <a:spcBef>
                <a:spcPct val="0"/>
              </a:spcBef>
            </a:pPr>
            <a:endParaRPr lang="en-US" b="1" smtClean="0"/>
          </a:p>
          <a:p>
            <a:pPr>
              <a:spcBef>
                <a:spcPct val="0"/>
              </a:spcBef>
            </a:pPr>
            <a:r>
              <a:rPr lang="en-US" b="1" smtClean="0"/>
              <a:t>Say: </a:t>
            </a:r>
            <a:r>
              <a:rPr lang="en-US" smtClean="0"/>
              <a:t>Let’s focus on two ways we can engage students in our lessons. One way will use this sentence strip scaffold, and the other way will use our Think-Turn-Talk routine. Let’s discuss the sentence strip scaffold method first. </a:t>
            </a:r>
          </a:p>
          <a:p>
            <a:pPr>
              <a:spcBef>
                <a:spcPct val="0"/>
              </a:spcBef>
            </a:pPr>
            <a:endParaRPr lang="en-US" smtClean="0"/>
          </a:p>
          <a:p>
            <a:pPr>
              <a:spcBef>
                <a:spcPct val="0"/>
              </a:spcBef>
            </a:pPr>
            <a:r>
              <a:rPr lang="en-US" smtClean="0"/>
              <a:t>If we are using the sentence strip scaffold, then we can ask students to share their thinking with the class. </a:t>
            </a:r>
          </a:p>
          <a:p>
            <a:pPr>
              <a:spcBef>
                <a:spcPct val="0"/>
              </a:spcBef>
            </a:pPr>
            <a:endParaRPr lang="en-US" smtClean="0"/>
          </a:p>
          <a:p>
            <a:pPr>
              <a:spcBef>
                <a:spcPct val="0"/>
              </a:spcBef>
            </a:pPr>
            <a:r>
              <a:rPr lang="en-US" b="1" smtClean="0"/>
              <a:t>Read slide.</a:t>
            </a:r>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0568EB-97C8-4B78-8F8B-04175D06E97C}" type="slidenum">
              <a:rPr lang="en-US">
                <a:ea typeface="ＭＳ Ｐゴシック" charset="-128"/>
                <a:cs typeface="ＭＳ Ｐゴシック" charset="-128"/>
              </a:rPr>
              <a:pPr fontAlgn="base">
                <a:spcBef>
                  <a:spcPct val="0"/>
                </a:spcBef>
                <a:spcAft>
                  <a:spcPct val="0"/>
                </a:spcAft>
              </a:pPr>
              <a:t>39</a:t>
            </a:fld>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Read slide.</a:t>
            </a:r>
          </a:p>
          <a:p>
            <a:pPr>
              <a:spcBef>
                <a:spcPct val="0"/>
              </a:spcBef>
            </a:pPr>
            <a:endParaRPr lang="en-US" b="1" dirty="0" smtClean="0"/>
          </a:p>
          <a:p>
            <a:pPr>
              <a:spcBef>
                <a:spcPct val="0"/>
              </a:spcBef>
            </a:pPr>
            <a:r>
              <a:rPr lang="en-US" b="1" dirty="0" smtClean="0"/>
              <a:t>Say: </a:t>
            </a:r>
            <a:r>
              <a:rPr lang="en-US" dirty="0" smtClean="0"/>
              <a:t>You will see how our</a:t>
            </a:r>
            <a:r>
              <a:rPr lang="en-US" baseline="0" dirty="0" smtClean="0"/>
              <a:t> Cognitive Strategy Routine can be used to </a:t>
            </a:r>
            <a:r>
              <a:rPr lang="en-US" dirty="0" smtClean="0"/>
              <a:t>teach our students to make inferences and predictions.</a:t>
            </a:r>
            <a:r>
              <a:rPr lang="en-US" baseline="0" dirty="0" smtClean="0"/>
              <a:t> </a:t>
            </a:r>
            <a:r>
              <a:rPr lang="en-US" dirty="0" smtClean="0"/>
              <a:t>Teaching inferring is one of the most challenging things we can teach to students.  For this reason, you will see that today, we will model using multiple examples and we will give you opportunities to work through a few examples as well. </a:t>
            </a:r>
            <a:endParaRPr lang="en-US" b="1"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8BE828-193F-45C8-B2A1-ABB4732713A5}" type="slidenum">
              <a:rPr lang="en-US">
                <a:ea typeface="ＭＳ Ｐゴシック" charset="-128"/>
                <a:cs typeface="ＭＳ Ｐゴシック" charset="-128"/>
              </a:rPr>
              <a:pPr fontAlgn="base">
                <a:spcBef>
                  <a:spcPct val="0"/>
                </a:spcBef>
                <a:spcAft>
                  <a:spcPct val="0"/>
                </a:spcAft>
              </a:pPr>
              <a:t>4</a:t>
            </a:fld>
            <a:endParaRPr lang="en-US">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 For example, when reading </a:t>
            </a:r>
            <a:r>
              <a:rPr lang="en-US" i="1" dirty="0" err="1" smtClean="0"/>
              <a:t>Silverwing</a:t>
            </a:r>
            <a:r>
              <a:rPr lang="en-US" i="1" dirty="0" smtClean="0"/>
              <a:t>,</a:t>
            </a:r>
            <a:r>
              <a:rPr lang="en-US" dirty="0" smtClean="0"/>
              <a:t> I might stop at a key part of the story and ask a question.  For instance, I might say, “Think about the inferences you need to make in order to answer this question. Why did Shade break the rules and stay out to see the sun?”</a:t>
            </a:r>
            <a:endParaRPr lang="en-US" b="1"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A23C0-F25A-4A92-A4DE-8E2268D91951}" type="slidenum">
              <a:rPr lang="en-US">
                <a:ea typeface="ＭＳ Ｐゴシック" charset="-128"/>
                <a:cs typeface="ＭＳ Ｐゴシック" charset="-128"/>
              </a:rPr>
              <a:pPr fontAlgn="base">
                <a:spcBef>
                  <a:spcPct val="0"/>
                </a:spcBef>
                <a:spcAft>
                  <a:spcPct val="0"/>
                </a:spcAft>
              </a:pPr>
              <a:t>40</a:t>
            </a:fld>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As students become more proficient with the strategy, we gradually release responsibility. For Step 7 of the Cognitive Strategy Routine, we provide opportunities for students to use the strategy while reading with teacher support and modeling. For example, we might assign a chunk of text to students to read and provide them with a CPQ for that chunk.  We can ask students to flag the text when they find the answers to the CPQ. When the students are finished reading we can work together as a small group to categorize their answers to the CPQ. Is the answer told to them directly by the author, or did they have to make an inference? </a:t>
            </a:r>
            <a:endParaRPr lang="en-US" b="1"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133F3-6BF8-4AB4-82EE-68F19A58FE3A}" type="slidenum">
              <a:rPr lang="en-US">
                <a:ea typeface="ＭＳ Ｐゴシック" charset="-128"/>
                <a:cs typeface="ＭＳ Ｐゴシック" charset="-128"/>
              </a:rPr>
              <a:pPr fontAlgn="base">
                <a:spcBef>
                  <a:spcPct val="0"/>
                </a:spcBef>
                <a:spcAft>
                  <a:spcPct val="0"/>
                </a:spcAft>
              </a:pPr>
              <a:t>41</a:t>
            </a:fld>
            <a:endParaRPr lang="en-US">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By Step 8 of the Cognitive Strategy Routine, students should be more aware of the inferences they make while reading. As they read independently, we can ask them to share their thinking with us in numerous ways. Our goal, is to find ways for us to see if students are successfully using the strategy independently.  If not, then we may need to provide more support to those students who need it.</a:t>
            </a:r>
          </a:p>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81EB57-96A2-460A-9FB0-DECDF21B180E}" type="slidenum">
              <a:rPr lang="en-US">
                <a:ea typeface="ＭＳ Ｐゴシック" charset="-128"/>
                <a:cs typeface="ＭＳ Ｐゴシック" charset="-128"/>
              </a:rPr>
              <a:pPr fontAlgn="base">
                <a:spcBef>
                  <a:spcPct val="0"/>
                </a:spcBef>
                <a:spcAft>
                  <a:spcPct val="0"/>
                </a:spcAft>
              </a:pPr>
              <a:t>42</a:t>
            </a:fld>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We’ve spent a lot of time focused on how to teach making inferences with narrative text.  We haven’t talked much about predicting or how we might teach inferring with informational text.  Let’s take some time to do that now.</a:t>
            </a:r>
            <a:endParaRPr lang="en-US" b="1" dirty="0"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CC956-A4BF-404D-BB59-62DE83E1D81F}" type="slidenum">
              <a:rPr lang="en-US">
                <a:ea typeface="ＭＳ Ｐゴシック" charset="-128"/>
                <a:cs typeface="ＭＳ Ｐゴシック" charset="-128"/>
              </a:rPr>
              <a:pPr fontAlgn="base">
                <a:spcBef>
                  <a:spcPct val="0"/>
                </a:spcBef>
                <a:spcAft>
                  <a:spcPct val="0"/>
                </a:spcAft>
              </a:pPr>
              <a:t>43</a:t>
            </a:fld>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Observations provide excellent opportunities for making inferences and predictions. This can begin with very simple observations that may not be related to the science curriculum.  </a:t>
            </a:r>
          </a:p>
          <a:p>
            <a:pPr>
              <a:spcBef>
                <a:spcPct val="0"/>
              </a:spcBef>
            </a:pPr>
            <a:endParaRPr lang="en-US" smtClean="0"/>
          </a:p>
          <a:p>
            <a:pPr>
              <a:spcBef>
                <a:spcPct val="0"/>
              </a:spcBef>
            </a:pPr>
            <a:r>
              <a:rPr lang="en-US" b="1" smtClean="0"/>
              <a:t>Read the first bullet and sub-bullet</a:t>
            </a:r>
          </a:p>
          <a:p>
            <a:pPr>
              <a:spcBef>
                <a:spcPct val="0"/>
              </a:spcBef>
            </a:pPr>
            <a:endParaRPr lang="en-US" b="1" smtClean="0"/>
          </a:p>
          <a:p>
            <a:pPr>
              <a:spcBef>
                <a:spcPct val="0"/>
              </a:spcBef>
            </a:pPr>
            <a:r>
              <a:rPr lang="en-US" b="1" smtClean="0"/>
              <a:t>Say: </a:t>
            </a:r>
            <a:r>
              <a:rPr lang="en-US" smtClean="0"/>
              <a:t>We can quickly transfer this to science.  </a:t>
            </a:r>
          </a:p>
          <a:p>
            <a:pPr>
              <a:spcBef>
                <a:spcPct val="0"/>
              </a:spcBef>
            </a:pPr>
            <a:endParaRPr lang="en-US" smtClean="0"/>
          </a:p>
          <a:p>
            <a:pPr>
              <a:spcBef>
                <a:spcPct val="0"/>
              </a:spcBef>
            </a:pPr>
            <a:r>
              <a:rPr lang="en-US" b="1" smtClean="0"/>
              <a:t>Read the final bullet and sub-bullet.</a:t>
            </a:r>
          </a:p>
          <a:p>
            <a:pPr>
              <a:spcBef>
                <a:spcPct val="0"/>
              </a:spcBef>
            </a:pPr>
            <a:endParaRPr lang="en-US" b="1" smtClean="0"/>
          </a:p>
          <a:p>
            <a:pPr>
              <a:spcBef>
                <a:spcPct val="0"/>
              </a:spcBef>
            </a:pPr>
            <a:r>
              <a:rPr lang="en-US" b="1" smtClean="0"/>
              <a:t>Say: </a:t>
            </a:r>
            <a:r>
              <a:rPr lang="en-US" smtClean="0"/>
              <a:t>Let’s think about how this might look with actual science text.</a:t>
            </a:r>
            <a:endParaRPr lang="en-US" b="1"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4882B4-42F8-4996-977F-1411A2C8BB40}" type="slidenum">
              <a:rPr lang="en-US">
                <a:ea typeface="ＭＳ Ｐゴシック" charset="-128"/>
                <a:cs typeface="ＭＳ Ｐゴシック" charset="-128"/>
              </a:rPr>
              <a:pPr fontAlgn="base">
                <a:spcBef>
                  <a:spcPct val="0"/>
                </a:spcBef>
                <a:spcAft>
                  <a:spcPct val="0"/>
                </a:spcAft>
              </a:pPr>
              <a:t>44</a:t>
            </a:fld>
            <a:endParaRPr lang="en-US">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Let’s revisit the “Big Ideas” we hope you will take away from this training. </a:t>
            </a:r>
          </a:p>
          <a:p>
            <a:pPr>
              <a:spcBef>
                <a:spcPct val="0"/>
              </a:spcBef>
            </a:pPr>
            <a:endParaRPr lang="en-US" smtClean="0"/>
          </a:p>
          <a:p>
            <a:pPr>
              <a:spcBef>
                <a:spcPct val="0"/>
              </a:spcBef>
            </a:pPr>
            <a:r>
              <a:rPr lang="en-US" smtClean="0"/>
              <a:t>The first Big Idea was the “Importance of explicit instruction.” These are complex skills that require explicit instruction in order for students to be successful. Explicit instruction that begins with an anchor lesson and strategy instruction that follows a clear routine will set students up for success.</a:t>
            </a:r>
          </a:p>
          <a:p>
            <a:pPr>
              <a:spcBef>
                <a:spcPct val="0"/>
              </a:spcBef>
            </a:pPr>
            <a:endParaRPr lang="en-US" smtClean="0"/>
          </a:p>
          <a:p>
            <a:pPr>
              <a:spcBef>
                <a:spcPct val="0"/>
              </a:spcBef>
            </a:pPr>
            <a:r>
              <a:rPr lang="en-US" smtClean="0"/>
              <a:t>The second Big Idea was “Scaffold for success.” We want to provide supports to enable our students to be successful and gradually fade those scaffolds.  Providing students with an organized way to record their thoughts and help to look for and analyze inferences is important.  These scaffold can be gradually faded over time. </a:t>
            </a:r>
          </a:p>
          <a:p>
            <a:pPr>
              <a:spcBef>
                <a:spcPct val="0"/>
              </a:spcBef>
            </a:pPr>
            <a:endParaRPr lang="en-US" smtClean="0"/>
          </a:p>
          <a:p>
            <a:pPr>
              <a:spcBef>
                <a:spcPct val="0"/>
              </a:spcBef>
            </a:pPr>
            <a:r>
              <a:rPr lang="en-US" smtClean="0"/>
              <a:t>The last Big Idea was teaching making inferences and predictions “Across Content Areas.” We see that these are not just thinking processes we expect students to use in ELA.  Instead, these are the thinking processes we want to teach our students in every subject area for many years.</a:t>
            </a:r>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BA4083-B2DE-4740-B945-D52A577B382A}" type="slidenum">
              <a:rPr lang="en-US">
                <a:ea typeface="ＭＳ Ｐゴシック" charset="-128"/>
                <a:cs typeface="ＭＳ Ｐゴシック" charset="-128"/>
              </a:rPr>
              <a:pPr fontAlgn="base">
                <a:spcBef>
                  <a:spcPct val="0"/>
                </a:spcBef>
                <a:spcAft>
                  <a:spcPct val="0"/>
                </a:spcAft>
              </a:pPr>
              <a:t>45</a:t>
            </a:fld>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Before we delve into why or how we teach inferring and predicting, let’s begin by talking about what we think the strategy of Making Inferences and Predictions is.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70BDB-A39F-4BCF-88C7-C5DCAE7ABD09}" type="slidenum">
              <a:rPr lang="en-US">
                <a:ea typeface="ＭＳ Ｐゴシック" charset="-128"/>
                <a:cs typeface="ＭＳ Ｐゴシック" charset="-128"/>
              </a:rPr>
              <a:pPr fontAlgn="base">
                <a:spcBef>
                  <a:spcPct val="0"/>
                </a:spcBef>
                <a:spcAft>
                  <a:spcPct val="0"/>
                </a:spcAft>
              </a:pPr>
              <a:t>5</a:t>
            </a:fld>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a:t>
            </a:r>
            <a:r>
              <a:rPr lang="en-US" b="0" baseline="0" dirty="0" smtClean="0"/>
              <a:t> What are the </a:t>
            </a:r>
            <a:r>
              <a:rPr lang="en-US" dirty="0" smtClean="0"/>
              <a:t>differences between the making an inference and predicting? </a:t>
            </a:r>
            <a:r>
              <a:rPr lang="en-US" dirty="0" err="1" smtClean="0"/>
              <a:t>Cris</a:t>
            </a:r>
            <a:r>
              <a:rPr lang="en-US" dirty="0" smtClean="0"/>
              <a:t> </a:t>
            </a:r>
            <a:r>
              <a:rPr lang="en-US" dirty="0" err="1" smtClean="0"/>
              <a:t>Tovani</a:t>
            </a:r>
            <a:r>
              <a:rPr lang="en-US" dirty="0" smtClean="0"/>
              <a:t>, author, consultant and high school reading teacher describes it this way: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Say: </a:t>
            </a:r>
            <a:r>
              <a:rPr lang="en-US" dirty="0" smtClean="0"/>
              <a:t>A prediction therefore, is a type of inference. We use information from the text in combination with our background knowledge to make a prediction. As we teach students to make predictions, it is important for teachers to ensure that students take time to read on and confirm that their predictions were accurate.  If prediction are not confirmed, then students can modify their predictions once they have gathered more information from the text. </a:t>
            </a:r>
            <a:endParaRPr lang="en-US"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0C1F9C-00AA-4102-A031-B969AAAF3D8D}" type="slidenum">
              <a:rPr lang="en-US">
                <a:ea typeface="ＭＳ Ｐゴシック" charset="-128"/>
                <a:cs typeface="ＭＳ Ｐゴシック" charset="-128"/>
              </a:rPr>
              <a:pPr fontAlgn="base">
                <a:spcBef>
                  <a:spcPct val="0"/>
                </a:spcBef>
                <a:spcAft>
                  <a:spcPct val="0"/>
                </a:spcAft>
              </a:pPr>
              <a:t>6</a:t>
            </a:fld>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Say: </a:t>
            </a:r>
            <a:r>
              <a:rPr lang="en-US" dirty="0" smtClean="0"/>
              <a:t> You will find the excerpt in your Additional Handout packet. It is Handout 1. As you read, please think about the following CPQ:</a:t>
            </a:r>
          </a:p>
          <a:p>
            <a:pPr>
              <a:spcBef>
                <a:spcPct val="0"/>
              </a:spcBef>
            </a:pPr>
            <a:r>
              <a:rPr lang="en-US" dirty="0" smtClean="0"/>
              <a:t>What do you learn about inferring and predicting from reading the excerpt?  You may wish to highlight important information as you read. Feel free to share your thinking with a partner when you are done reading. </a:t>
            </a:r>
          </a:p>
          <a:p>
            <a:pPr>
              <a:spcBef>
                <a:spcPct val="0"/>
              </a:spcBef>
            </a:pPr>
            <a:endParaRPr lang="en-US" dirty="0" smtClean="0"/>
          </a:p>
          <a:p>
            <a:pPr>
              <a:spcBef>
                <a:spcPct val="0"/>
              </a:spcBef>
            </a:pPr>
            <a:r>
              <a:rPr lang="en-US" b="1" dirty="0" smtClean="0"/>
              <a:t>Provide time for participants to read and discuss.  You do not need to have them share out whole group.</a:t>
            </a:r>
          </a:p>
          <a:p>
            <a:pPr>
              <a:spcBef>
                <a:spcPct val="0"/>
              </a:spcBef>
            </a:pPr>
            <a:endParaRPr lang="en-US" b="1" dirty="0" smtClean="0"/>
          </a:p>
          <a:p>
            <a:pPr>
              <a:spcBef>
                <a:spcPct val="0"/>
              </a:spcBef>
            </a:pPr>
            <a:r>
              <a:rPr lang="en-US" b="1" dirty="0" smtClean="0"/>
              <a:t>Say: </a:t>
            </a:r>
            <a:r>
              <a:rPr lang="en-US" dirty="0" smtClean="0"/>
              <a:t>Let’s now consider what inferring actually includes.</a:t>
            </a:r>
            <a:endParaRPr lang="en-US" b="1"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4DC38-32D2-436F-81D6-34A05C280504}" type="slidenum">
              <a:rPr lang="en-US">
                <a:ea typeface="ＭＳ Ｐゴシック" charset="-128"/>
                <a:cs typeface="ＭＳ Ｐゴシック" charset="-128"/>
              </a:rPr>
              <a:pPr fontAlgn="base">
                <a:spcBef>
                  <a:spcPct val="0"/>
                </a:spcBef>
                <a:spcAft>
                  <a:spcPct val="0"/>
                </a:spcAft>
              </a:pPr>
              <a:t>7</a:t>
            </a:fld>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Read slide.</a:t>
            </a:r>
          </a:p>
          <a:p>
            <a:pPr>
              <a:spcBef>
                <a:spcPct val="0"/>
              </a:spcBef>
            </a:pPr>
            <a:endParaRPr lang="en-US" b="1" smtClean="0"/>
          </a:p>
          <a:p>
            <a:pPr>
              <a:spcBef>
                <a:spcPct val="0"/>
              </a:spcBef>
            </a:pPr>
            <a:endParaRPr lang="en-US" b="1" smtClean="0"/>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BD7B2D-0F42-478C-86B9-97F129CF730A}" type="slidenum">
              <a:rPr lang="en-US">
                <a:ea typeface="ＭＳ Ｐゴシック" charset="-128"/>
                <a:cs typeface="ＭＳ Ｐゴシック" charset="-128"/>
              </a:rPr>
              <a:pPr fontAlgn="base">
                <a:spcBef>
                  <a:spcPct val="0"/>
                </a:spcBef>
                <a:spcAft>
                  <a:spcPct val="0"/>
                </a:spcAft>
              </a:pPr>
              <a:t>8</a:t>
            </a:fld>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Say: </a:t>
            </a:r>
            <a:r>
              <a:rPr lang="en-US" smtClean="0"/>
              <a:t>So why should we teach making inferences and predictions? </a:t>
            </a:r>
          </a:p>
          <a:p>
            <a:pPr>
              <a:spcBef>
                <a:spcPct val="0"/>
              </a:spcBef>
            </a:pPr>
            <a:endParaRPr lang="en-US" b="1"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AA740-8180-4134-9738-11D5E8611B99}" type="slidenum">
              <a:rPr lang="en-US">
                <a:ea typeface="ＭＳ Ｐゴシック" charset="-128"/>
                <a:cs typeface="ＭＳ Ｐゴシック" charset="-128"/>
              </a:rPr>
              <a:pPr fontAlgn="base">
                <a:spcBef>
                  <a:spcPct val="0"/>
                </a:spcBef>
                <a:spcAft>
                  <a:spcPct val="0"/>
                </a:spcAft>
              </a:pPr>
              <a:t>9</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reen.jpg"/>
          <p:cNvPicPr>
            <a:picLocks noChangeAspect="1"/>
          </p:cNvPicPr>
          <p:nvPr userDrawn="1"/>
        </p:nvPicPr>
        <p:blipFill>
          <a:blip r:embed="rId2"/>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smtClean="0">
                <a:solidFill>
                  <a:schemeClr val="bg1"/>
                </a:solidFill>
              </a:defRPr>
            </a:lvl1pPr>
          </a:lstStyle>
          <a:p>
            <a:pPr>
              <a:defRPr/>
            </a:pPr>
            <a:fld id="{C77B9FA2-57E2-4E06-B404-879BC59BDEC2}"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2FCD451-E403-443A-8B49-293483ED8D21}"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26C4DEC-DC6E-4675-A3E1-1AC45737451B}"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2713351-18C5-4950-B819-D1D0DBD73E84}"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04A3A1A-FE85-457E-8E0A-71A6BA47D1E1}"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8C0E79-5957-446D-96EA-2F2F7FF77D86}"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D69862D-E566-4C6E-9A27-DDDB1595F462}"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4B10E43-93A6-4D4E-99D2-F89CCF3EF10D}"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A15692-684C-4941-A9C5-99ECA90CEE3A}"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ABF7181-1123-4C7B-B290-3A8175B2AA47}"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F5C5C1D-E971-4886-8E1D-5BF4CF3E6CEA}"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fontAlgn="auto" latinLnBrk="0" hangingPunct="1">
              <a:spcBef>
                <a:spcPts val="0"/>
              </a:spcBef>
              <a:spcAft>
                <a:spcPts val="0"/>
              </a:spcAft>
              <a:defRPr lang="en-US" sz="1200" kern="1200" smtClean="0">
                <a:solidFill>
                  <a:schemeClr val="tx1">
                    <a:tint val="75000"/>
                  </a:schemeClr>
                </a:solidFill>
                <a:latin typeface="+mn-lt"/>
                <a:ea typeface="+mn-ea"/>
                <a:cs typeface="+mn-cs"/>
              </a:defRPr>
            </a:lvl1pPr>
          </a:lstStyle>
          <a:p>
            <a:pPr>
              <a:defRPr/>
            </a:pPr>
            <a:fld id="{F16882D2-4577-40E9-8AA4-2F2AC8A4F969}" type="slidenum">
              <a:rPr/>
              <a:pPr>
                <a:defRPr/>
              </a:pPr>
              <a:t>‹#›</a:t>
            </a:fld>
            <a:endParaRPr dirty="0"/>
          </a:p>
        </p:txBody>
      </p:sp>
      <p:pic>
        <p:nvPicPr>
          <p:cNvPr id="1030" name="Picture 10" descr="green1.jpg"/>
          <p:cNvPicPr>
            <a:picLocks noChangeAspect="1"/>
          </p:cNvPicPr>
          <p:nvPr userDrawn="1"/>
        </p:nvPicPr>
        <p:blipFill>
          <a:blip r:embed="rId14"/>
          <a:srcRect/>
          <a:stretch>
            <a:fillRect/>
          </a:stretch>
        </p:blipFill>
        <p:spPr bwMode="auto">
          <a:xfrm>
            <a:off x="0" y="0"/>
            <a:ext cx="9144000" cy="819150"/>
          </a:xfrm>
          <a:prstGeom prst="rect">
            <a:avLst/>
          </a:prstGeom>
          <a:noFill/>
          <a:ln w="9525">
            <a:noFill/>
            <a:miter lim="800000"/>
            <a:headEnd/>
            <a:tailEnd/>
          </a:ln>
        </p:spPr>
      </p:pic>
      <p:sp>
        <p:nvSpPr>
          <p:cNvPr id="9" name="Footer Placeholder 4"/>
          <p:cNvSpPr txBox="1">
            <a:spLocks/>
          </p:cNvSpPr>
          <p:nvPr userDrawn="1"/>
        </p:nvSpPr>
        <p:spPr>
          <a:xfrm>
            <a:off x="2057400" y="6477000"/>
            <a:ext cx="5181600" cy="228600"/>
          </a:xfrm>
          <a:prstGeom prst="rect">
            <a:avLst/>
          </a:prstGeom>
        </p:spPr>
        <p:txBody>
          <a:bodyPr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fontAlgn="base">
        <a:spcBef>
          <a:spcPct val="0"/>
        </a:spcBef>
        <a:spcAft>
          <a:spcPct val="0"/>
        </a:spcAft>
        <a:defRPr sz="4000" kern="1200">
          <a:solidFill>
            <a:srgbClr val="5EAD16"/>
          </a:solidFill>
          <a:latin typeface="+mj-lt"/>
          <a:ea typeface="ＭＳ Ｐゴシック" charset="-128"/>
          <a:cs typeface="ＭＳ Ｐゴシック" charset="-128"/>
        </a:defRPr>
      </a:lvl1pPr>
      <a:lvl2pPr algn="ctr" rtl="0" fontAlgn="base">
        <a:spcBef>
          <a:spcPct val="0"/>
        </a:spcBef>
        <a:spcAft>
          <a:spcPct val="0"/>
        </a:spcAft>
        <a:defRPr sz="4000">
          <a:solidFill>
            <a:srgbClr val="5EAD16"/>
          </a:solidFill>
          <a:latin typeface="Calibri" charset="0"/>
          <a:ea typeface="ＭＳ Ｐゴシック" charset="-128"/>
          <a:cs typeface="ＭＳ Ｐゴシック" charset="-128"/>
        </a:defRPr>
      </a:lvl2pPr>
      <a:lvl3pPr algn="ctr" rtl="0" fontAlgn="base">
        <a:spcBef>
          <a:spcPct val="0"/>
        </a:spcBef>
        <a:spcAft>
          <a:spcPct val="0"/>
        </a:spcAft>
        <a:defRPr sz="4000">
          <a:solidFill>
            <a:srgbClr val="5EAD16"/>
          </a:solidFill>
          <a:latin typeface="Calibri" charset="0"/>
          <a:ea typeface="ＭＳ Ｐゴシック" charset="-128"/>
          <a:cs typeface="ＭＳ Ｐゴシック" charset="-128"/>
        </a:defRPr>
      </a:lvl3pPr>
      <a:lvl4pPr algn="ctr" rtl="0" fontAlgn="base">
        <a:spcBef>
          <a:spcPct val="0"/>
        </a:spcBef>
        <a:spcAft>
          <a:spcPct val="0"/>
        </a:spcAft>
        <a:defRPr sz="4000">
          <a:solidFill>
            <a:srgbClr val="5EAD16"/>
          </a:solidFill>
          <a:latin typeface="Calibri" charset="0"/>
          <a:ea typeface="ＭＳ Ｐゴシック" charset="-128"/>
          <a:cs typeface="ＭＳ Ｐゴシック" charset="-128"/>
        </a:defRPr>
      </a:lvl4pPr>
      <a:lvl5pPr algn="ctr" rtl="0" fontAlgn="base">
        <a:spcBef>
          <a:spcPct val="0"/>
        </a:spcBef>
        <a:spcAft>
          <a:spcPct val="0"/>
        </a:spcAft>
        <a:defRPr sz="4000">
          <a:solidFill>
            <a:srgbClr val="5EAD16"/>
          </a:solidFill>
          <a:latin typeface="Calibri" charset="0"/>
          <a:ea typeface="ＭＳ Ｐゴシック" charset="-128"/>
          <a:cs typeface="ＭＳ Ｐゴシック" charset="-128"/>
        </a:defRPr>
      </a:lvl5pPr>
      <a:lvl6pPr marL="457200" algn="ctr" rtl="0" fontAlgn="base">
        <a:spcBef>
          <a:spcPct val="0"/>
        </a:spcBef>
        <a:spcAft>
          <a:spcPct val="0"/>
        </a:spcAft>
        <a:defRPr sz="4000">
          <a:solidFill>
            <a:srgbClr val="5EAD16"/>
          </a:solidFill>
          <a:latin typeface="Calibri" charset="0"/>
          <a:ea typeface="ＭＳ Ｐゴシック" charset="-128"/>
          <a:cs typeface="ＭＳ Ｐゴシック" charset="-128"/>
        </a:defRPr>
      </a:lvl6pPr>
      <a:lvl7pPr marL="914400" algn="ctr" rtl="0" fontAlgn="base">
        <a:spcBef>
          <a:spcPct val="0"/>
        </a:spcBef>
        <a:spcAft>
          <a:spcPct val="0"/>
        </a:spcAft>
        <a:defRPr sz="4000">
          <a:solidFill>
            <a:srgbClr val="5EAD16"/>
          </a:solidFill>
          <a:latin typeface="Calibri" charset="0"/>
          <a:ea typeface="ＭＳ Ｐゴシック" charset="-128"/>
          <a:cs typeface="ＭＳ Ｐゴシック" charset="-128"/>
        </a:defRPr>
      </a:lvl7pPr>
      <a:lvl8pPr marL="1371600" algn="ctr" rtl="0" fontAlgn="base">
        <a:spcBef>
          <a:spcPct val="0"/>
        </a:spcBef>
        <a:spcAft>
          <a:spcPct val="0"/>
        </a:spcAft>
        <a:defRPr sz="4000">
          <a:solidFill>
            <a:srgbClr val="5EAD16"/>
          </a:solidFill>
          <a:latin typeface="Calibri" charset="0"/>
          <a:ea typeface="ＭＳ Ｐゴシック" charset="-128"/>
          <a:cs typeface="ＭＳ Ｐゴシック" charset="-128"/>
        </a:defRPr>
      </a:lvl8pPr>
      <a:lvl9pPr marL="1828800" algn="ctr" rtl="0" fontAlgn="base">
        <a:spcBef>
          <a:spcPct val="0"/>
        </a:spcBef>
        <a:spcAft>
          <a:spcPct val="0"/>
        </a:spcAft>
        <a:defRPr sz="4000">
          <a:solidFill>
            <a:srgbClr val="5EAD16"/>
          </a:solidFill>
          <a:latin typeface="Calibri"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ＭＳ Ｐゴシック" charset="-128"/>
        </a:defRPr>
      </a:lvl4pPr>
      <a:lvl5pPr marL="2057400" indent="-228600" algn="l" rtl="0" fontAlgn="base">
        <a:spcBef>
          <a:spcPct val="20000"/>
        </a:spcBef>
        <a:spcAft>
          <a:spcPct val="0"/>
        </a:spcAft>
        <a:buFont typeface="Arial" charset="0"/>
        <a:buChar char="»"/>
        <a:defRPr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om/url?sa=i&amp;rct=j&amp;q=the+lucky+stone&amp;source=images&amp;cd=&amp;cad=rja&amp;docid=f7Css4MFcB0hGM&amp;tbnid=c7jB1_-vzdaBFM:&amp;ved=0CAUQjRw&amp;url=http://www.qbd.com.au/product/9780440451105&amp;ei=NcFmUaTfC6n22AWK0IDoAg&amp;bvm=bv.45107431,d.aWc&amp;psig=AFQjCNEIxJ-rVpic7Lk6IXni-kESK-0I2g&amp;ust=1365775020163063" TargetMode="External"/><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oogle.com/url?sa=i&amp;rct=j&amp;q=a+river+ran+wild&amp;source=images&amp;cd=&amp;cad=rja&amp;docid=2_X1Bq-QUn3SHM&amp;tbnid=-0Tmc07QgoDQZM:&amp;ved=0CAUQjRw&amp;url=http://literacylinks.civiced.org/search_results.php?aq=&amp;&amp;keyword=&amp;&amp;text=&amp;&amp;time_to_complete=&amp;&amp;material=lesson&amp;&amp;learning_objective=sequence&amp;ei=sMFmUY6nFKbY2AXe0oBA&amp;bvm=bv.45107431,d.aWc&amp;psig=AFQjCNGZICSlFLa65F5Atrq0Nobft0a1kQ&amp;ust=1365775144788037" TargetMode="External"/><Relationship Id="rId11" Type="http://schemas.openxmlformats.org/officeDocument/2006/relationships/image" Target="../media/image35.jpeg"/><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hyperlink" Target="http://www.google.com/url?sa=i&amp;rct=j&amp;q=blizzard+jim+murphy&amp;source=images&amp;cd=&amp;cad=rja&amp;docid=bi44KxMaqtvuxM&amp;tbnid=qA662VZp2EOd_M:&amp;ved=0CAUQjRw&amp;url=http://www.plymouth.lib.in.us/ya_awards/Margaret%20Edwards%20Award/margaret_a_07_08.htm&amp;ei=u8BmUfS3OemP2gXxzYDIDA&amp;bvm=bv.45107431,d.aWc&amp;psig=AFQjCNHQAoiETeL5P3enGDHOjD-xt2dOjA&amp;ust=1365774898491782" TargetMode="Externa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source=images&amp;cd=&amp;cad=rja&amp;docid=YfJ_wX5IRyomUM&amp;tbnid=--dIGrNkCqMLOM:&amp;ved=0CAgQjRwwAA&amp;url=http://sadakoblog.blogspot.com/2010_12_01_archive.html&amp;ei=_6FlUbODIaPWyQGMtIB4&amp;psig=AFQjCNHYBmFcEkQ00MdlaViX1AMXxyaGCQ&amp;ust=1365701503574545"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7.jpeg"/><Relationship Id="rId4" Type="http://schemas.openxmlformats.org/officeDocument/2006/relationships/hyperlink" Target="http://www.google.com/url?sa=i&amp;source=images&amp;cd=&amp;cad=rja&amp;docid=YfJ_wX5IRyomUM&amp;tbnid=--dIGrNkCqMLOM:&amp;ved=0CAgQjRwwAA&amp;url=http://sadakoblog.blogspot.com/2010_12_01_archive.html&amp;ei=_6FlUbODIaPWyQGMtIB4&amp;psig=AFQjCNHYBmFcEkQ00MdlaViX1AMXxyaGCQ&amp;ust=136570150357454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0.pd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64.pdf"/></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d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3254375"/>
            <a:ext cx="9144000" cy="1470025"/>
          </a:xfrm>
        </p:spPr>
        <p:txBody>
          <a:bodyPr/>
          <a:lstStyle/>
          <a:p>
            <a:r>
              <a:rPr lang="en-US" smtClean="0">
                <a:cs typeface="ＭＳ Ｐゴシック" charset="-128"/>
              </a:rPr>
              <a:t>Making Inferences and Predictions</a:t>
            </a:r>
          </a:p>
        </p:txBody>
      </p:sp>
      <p:sp>
        <p:nvSpPr>
          <p:cNvPr id="14338" name="Subtitle 2"/>
          <p:cNvSpPr>
            <a:spLocks noGrp="1"/>
          </p:cNvSpPr>
          <p:nvPr>
            <p:ph type="subTitle" idx="1"/>
          </p:nvPr>
        </p:nvSpPr>
        <p:spPr>
          <a:xfrm>
            <a:off x="1371600" y="4343400"/>
            <a:ext cx="6400800" cy="1371600"/>
          </a:xfrm>
        </p:spPr>
        <p:txBody>
          <a:bodyPr/>
          <a:lstStyle/>
          <a:p>
            <a:r>
              <a:rPr lang="en-US" sz="2800" smtClean="0">
                <a:solidFill>
                  <a:srgbClr val="5EAD16"/>
                </a:solidFill>
                <a:cs typeface="ＭＳ Ｐゴシック" charset="-128"/>
              </a:rPr>
              <a:t>Grades 3 – 5</a:t>
            </a:r>
            <a:endParaRPr lang="en-US" smtClean="0">
              <a:solidFill>
                <a:srgbClr val="5EAD16"/>
              </a:solidFill>
              <a:cs typeface="ＭＳ Ｐゴシック" charset="-128"/>
            </a:endParaRPr>
          </a:p>
        </p:txBody>
      </p:sp>
      <p:sp>
        <p:nvSpPr>
          <p:cNvPr id="14339" name="Footer Placeholder 4"/>
          <p:cNvSpPr>
            <a:spLocks noGrp="1"/>
          </p:cNvSpPr>
          <p:nvPr>
            <p:ph type="ftr" sz="quarter" idx="4294967295"/>
          </p:nvPr>
        </p:nvSpPr>
        <p:spPr bwMode="auto">
          <a:xfrm>
            <a:off x="1905000" y="6477000"/>
            <a:ext cx="5181600" cy="228600"/>
          </a:xfrm>
          <a:prstGeom prst="rect">
            <a:avLst/>
          </a:prstGeom>
          <a:noFill/>
          <a:ln>
            <a:miter lim="800000"/>
            <a:headEnd/>
            <a:tailEnd/>
          </a:ln>
        </p:spPr>
        <p:txBody>
          <a:bodyPr anchor="ctr">
            <a:prstTxWarp prst="textNoShape">
              <a:avLst/>
            </a:prstTxWarp>
          </a:bodyPr>
          <a:lstStyle/>
          <a:p>
            <a:pPr algn="ctr"/>
            <a:r>
              <a:rPr lang="en-US" sz="800">
                <a:solidFill>
                  <a:srgbClr val="898989"/>
                </a:solidFill>
                <a:latin typeface="Calibri" charset="0"/>
              </a:rPr>
              <a:t>© 2013 Texas Education Agency / The University of Texas System</a:t>
            </a:r>
          </a:p>
        </p:txBody>
      </p:sp>
      <p:pic>
        <p:nvPicPr>
          <p:cNvPr id="14340" name="Picture 6"/>
          <p:cNvPicPr>
            <a:picLocks noChangeAspect="1"/>
          </p:cNvPicPr>
          <p:nvPr/>
        </p:nvPicPr>
        <p:blipFill>
          <a:blip r:embed="rId3"/>
          <a:srcRect/>
          <a:stretch>
            <a:fillRect/>
          </a:stretch>
        </p:blipFill>
        <p:spPr bwMode="auto">
          <a:xfrm>
            <a:off x="304800" y="5881688"/>
            <a:ext cx="9239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1"/>
          <p:cNvSpPr txBox="1">
            <a:spLocks noChangeArrowheads="1"/>
          </p:cNvSpPr>
          <p:nvPr/>
        </p:nvSpPr>
        <p:spPr bwMode="auto">
          <a:xfrm>
            <a:off x="685800" y="2236564"/>
            <a:ext cx="6096000" cy="3568700"/>
          </a:xfrm>
          <a:prstGeom prst="rect">
            <a:avLst/>
          </a:prstGeom>
          <a:noFill/>
          <a:ln w="9525">
            <a:noFill/>
            <a:miter lim="800000"/>
            <a:headEnd/>
            <a:tailEnd/>
          </a:ln>
        </p:spPr>
        <p:txBody>
          <a:bodyPr>
            <a:prstTxWarp prst="textNoShape">
              <a:avLst/>
            </a:prstTxWarp>
            <a:spAutoFit/>
          </a:bodyPr>
          <a:lstStyle/>
          <a:p>
            <a:pPr>
              <a:spcBef>
                <a:spcPts val="800"/>
              </a:spcBef>
            </a:pPr>
            <a:r>
              <a:rPr lang="en-US" sz="2800" dirty="0">
                <a:latin typeface="Calibri" charset="0"/>
              </a:rPr>
              <a:t>When we infer, we create a personal meaning from the text. We combine what we read with relevant background knowledge to create a meaning that is not explicitly stated in the text. Good “readers actively search for, or are aware of, implicit meaning</a:t>
            </a:r>
            <a:r>
              <a:rPr lang="en-US" sz="2800" dirty="0" smtClean="0">
                <a:latin typeface="Calibri" charset="0"/>
              </a:rPr>
              <a:t>.”</a:t>
            </a:r>
            <a:endParaRPr lang="en-US" sz="3200" dirty="0">
              <a:latin typeface="Calibri" charset="0"/>
            </a:endParaRPr>
          </a:p>
          <a:p>
            <a:r>
              <a:rPr lang="en-US" sz="3200" dirty="0">
                <a:latin typeface="Calibri" charset="0"/>
              </a:rPr>
              <a:t>                     </a:t>
            </a:r>
            <a:r>
              <a:rPr lang="en-US" sz="2000" dirty="0">
                <a:latin typeface="Calibri" charset="0"/>
              </a:rPr>
              <a:t>(Keene &amp; Zimmermann, 1997, p. 162)</a:t>
            </a:r>
          </a:p>
        </p:txBody>
      </p:sp>
      <p:pic>
        <p:nvPicPr>
          <p:cNvPr id="34818" name="Picture 4" descr="C:\Documents and Settings\ddycha\My Documents\My Pictures\Microsoft Clip Organizer\j0286801.gif"/>
          <p:cNvPicPr>
            <a:picLocks noChangeAspect="1" noChangeArrowheads="1" noCrop="1"/>
          </p:cNvPicPr>
          <p:nvPr/>
        </p:nvPicPr>
        <p:blipFill>
          <a:blip r:embed="rId3"/>
          <a:srcRect/>
          <a:stretch>
            <a:fillRect/>
          </a:stretch>
        </p:blipFill>
        <p:spPr bwMode="auto">
          <a:xfrm>
            <a:off x="6627440" y="2783631"/>
            <a:ext cx="1905000" cy="1941513"/>
          </a:xfrm>
          <a:prstGeom prst="rect">
            <a:avLst/>
          </a:prstGeom>
          <a:noFill/>
          <a:ln w="9525">
            <a:noFill/>
            <a:miter lim="800000"/>
            <a:headEnd/>
            <a:tailEnd/>
          </a:ln>
        </p:spPr>
      </p:pic>
      <p:sp>
        <p:nvSpPr>
          <p:cNvPr id="34819" name="Title 1"/>
          <p:cNvSpPr>
            <a:spLocks noGrp="1"/>
          </p:cNvSpPr>
          <p:nvPr>
            <p:ph type="title"/>
          </p:nvPr>
        </p:nvSpPr>
        <p:spPr>
          <a:xfrm>
            <a:off x="457200" y="1076474"/>
            <a:ext cx="8229600" cy="768350"/>
          </a:xfrm>
        </p:spPr>
        <p:txBody>
          <a:bodyPr/>
          <a:lstStyle/>
          <a:p>
            <a:r>
              <a:rPr lang="en-US" dirty="0" smtClean="0">
                <a:cs typeface="ＭＳ Ｐゴシック" charset="-128"/>
              </a:rPr>
              <a:t>Why Should We Teach </a:t>
            </a:r>
            <a:br>
              <a:rPr lang="en-US" dirty="0" smtClean="0">
                <a:cs typeface="ＭＳ Ｐゴシック" charset="-128"/>
              </a:rPr>
            </a:br>
            <a:r>
              <a:rPr lang="en-US" dirty="0" smtClean="0">
                <a:cs typeface="ＭＳ Ｐゴシック" charset="-128"/>
              </a:rPr>
              <a:t>Making Inferences?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4"/>
          <p:cNvSpPr>
            <a:spLocks noGrp="1"/>
          </p:cNvSpPr>
          <p:nvPr>
            <p:ph idx="1"/>
          </p:nvPr>
        </p:nvSpPr>
        <p:spPr>
          <a:xfrm>
            <a:off x="609600" y="2060848"/>
            <a:ext cx="7772400" cy="4343400"/>
          </a:xfrm>
        </p:spPr>
        <p:txBody>
          <a:bodyPr/>
          <a:lstStyle/>
          <a:p>
            <a:pPr indent="-4763">
              <a:spcBef>
                <a:spcPts val="800"/>
              </a:spcBef>
              <a:buFont typeface="Arial" charset="0"/>
              <a:buNone/>
            </a:pPr>
            <a:r>
              <a:rPr lang="en-US" sz="2800" dirty="0" smtClean="0">
                <a:cs typeface="ＭＳ Ｐゴシック" charset="-128"/>
              </a:rPr>
              <a:t>Encouraging students to make predictions has been successful in increasing interest in and memory of what has been read. This is true however, only if predictions are explicitly compared to the ideas in the text during reading.  Verifying predictions may be just as important as making the actual prediction.</a:t>
            </a:r>
            <a:r>
              <a:rPr lang="en-US" sz="3000" dirty="0" smtClean="0">
                <a:cs typeface="ＭＳ Ｐゴシック" charset="-128"/>
              </a:rPr>
              <a:t> </a:t>
            </a:r>
          </a:p>
          <a:p>
            <a:pPr indent="-4763">
              <a:buFont typeface="Arial" charset="0"/>
              <a:buNone/>
            </a:pPr>
            <a:endParaRPr lang="en-US" sz="1000" dirty="0" smtClean="0">
              <a:cs typeface="ＭＳ Ｐゴシック" charset="-128"/>
            </a:endParaRPr>
          </a:p>
          <a:p>
            <a:pPr indent="-4763">
              <a:buFont typeface="Arial" charset="0"/>
              <a:buNone/>
            </a:pPr>
            <a:r>
              <a:rPr lang="en-US" sz="2200" dirty="0" smtClean="0">
                <a:cs typeface="ＭＳ Ｐゴシック" charset="-128"/>
              </a:rPr>
              <a:t>				                                   </a:t>
            </a:r>
            <a:r>
              <a:rPr lang="en-US" sz="2000" dirty="0" smtClean="0">
                <a:cs typeface="ＭＳ Ｐゴシック" charset="-128"/>
              </a:rPr>
              <a:t>(Duke &amp; Pearson, 2002)</a:t>
            </a:r>
            <a:endParaRPr lang="en-US" sz="2200" dirty="0" smtClean="0">
              <a:solidFill>
                <a:srgbClr val="FF0000"/>
              </a:solidFill>
              <a:cs typeface="ＭＳ Ｐゴシック" charset="-128"/>
            </a:endParaRPr>
          </a:p>
          <a:p>
            <a:pPr indent="-4763"/>
            <a:endParaRPr lang="en-US" dirty="0" smtClean="0">
              <a:cs typeface="ＭＳ Ｐゴシック" charset="-128"/>
            </a:endParaRPr>
          </a:p>
        </p:txBody>
      </p:sp>
      <p:pic>
        <p:nvPicPr>
          <p:cNvPr id="36866" name="Picture 2" descr="C:\Documents and Settings\ddycha\Local Settings\Temporary Internet Files\Content.IE5\8507FQ95\MMj03366460000[1].gif"/>
          <p:cNvPicPr>
            <a:picLocks noChangeAspect="1" noChangeArrowheads="1" noCrop="1"/>
          </p:cNvPicPr>
          <p:nvPr/>
        </p:nvPicPr>
        <p:blipFill>
          <a:blip r:embed="rId3"/>
          <a:srcRect/>
          <a:stretch>
            <a:fillRect/>
          </a:stretch>
        </p:blipFill>
        <p:spPr bwMode="auto">
          <a:xfrm>
            <a:off x="198438" y="923925"/>
            <a:ext cx="1096962" cy="904875"/>
          </a:xfrm>
          <a:prstGeom prst="rect">
            <a:avLst/>
          </a:prstGeom>
          <a:noFill/>
          <a:ln w="9525">
            <a:noFill/>
            <a:miter lim="800000"/>
            <a:headEnd/>
            <a:tailEnd/>
          </a:ln>
        </p:spPr>
      </p:pic>
      <p:sp>
        <p:nvSpPr>
          <p:cNvPr id="36867" name="Title 1"/>
          <p:cNvSpPr>
            <a:spLocks noGrp="1"/>
          </p:cNvSpPr>
          <p:nvPr>
            <p:ph type="title"/>
          </p:nvPr>
        </p:nvSpPr>
        <p:spPr>
          <a:xfrm>
            <a:off x="0" y="990600"/>
            <a:ext cx="9144000" cy="762000"/>
          </a:xfrm>
        </p:spPr>
        <p:txBody>
          <a:bodyPr/>
          <a:lstStyle/>
          <a:p>
            <a:r>
              <a:rPr lang="en-US" dirty="0" smtClean="0">
                <a:cs typeface="ＭＳ Ｐゴシック" charset="-128"/>
              </a:rPr>
              <a:t>Why Should We Teach </a:t>
            </a:r>
            <a:br>
              <a:rPr lang="en-US" dirty="0" smtClean="0">
                <a:cs typeface="ＭＳ Ｐゴシック" charset="-128"/>
              </a:rPr>
            </a:br>
            <a:r>
              <a:rPr lang="en-US" dirty="0" smtClean="0">
                <a:cs typeface="ＭＳ Ｐゴシック" charset="-128"/>
              </a:rPr>
              <a:t>Making Predictions?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4887"/>
            <a:ext cx="9067800" cy="769937"/>
          </a:xfrm>
        </p:spPr>
        <p:txBody>
          <a:bodyPr>
            <a:noAutofit/>
          </a:bodyPr>
          <a:lstStyle/>
          <a:p>
            <a:r>
              <a:rPr lang="en-US" dirty="0">
                <a:ea typeface="Calibri" charset="0"/>
                <a:cs typeface="Calibri" charset="0"/>
              </a:rPr>
              <a:t>Why Should We Teach Making</a:t>
            </a:r>
            <a:br>
              <a:rPr lang="en-US" dirty="0">
                <a:ea typeface="Calibri" charset="0"/>
                <a:cs typeface="Calibri" charset="0"/>
              </a:rPr>
            </a:br>
            <a:r>
              <a:rPr lang="en-US" dirty="0">
                <a:ea typeface="Calibri" charset="0"/>
                <a:cs typeface="Calibri" charset="0"/>
              </a:rPr>
              <a:t>Inferences and Predictions?</a:t>
            </a:r>
          </a:p>
        </p:txBody>
      </p:sp>
      <p:sp>
        <p:nvSpPr>
          <p:cNvPr id="3" name="Content Placeholder 2"/>
          <p:cNvSpPr>
            <a:spLocks noGrp="1"/>
          </p:cNvSpPr>
          <p:nvPr>
            <p:ph idx="1"/>
          </p:nvPr>
        </p:nvSpPr>
        <p:spPr>
          <a:xfrm>
            <a:off x="683568" y="2177752"/>
            <a:ext cx="8077200" cy="4419600"/>
          </a:xfrm>
        </p:spPr>
        <p:txBody>
          <a:bodyPr>
            <a:normAutofit/>
          </a:bodyPr>
          <a:lstStyle/>
          <a:p>
            <a:pPr>
              <a:spcBef>
                <a:spcPts val="800"/>
              </a:spcBef>
              <a:buFont typeface="Arial" charset="0"/>
              <a:buNone/>
            </a:pPr>
            <a:r>
              <a:rPr lang="en-US" sz="2400" dirty="0" smtClean="0">
                <a:cs typeface="ＭＳ Ｐゴシック" charset="-128"/>
              </a:rPr>
              <a:t>English Language Arts: Reading</a:t>
            </a:r>
            <a:r>
              <a:rPr lang="en-US" dirty="0" smtClean="0">
                <a:cs typeface="ＭＳ Ｐゴシック" charset="-128"/>
              </a:rPr>
              <a:t> </a:t>
            </a:r>
            <a:endParaRPr lang="en-US" sz="700" dirty="0" smtClean="0">
              <a:cs typeface="ＭＳ Ｐゴシック" charset="-128"/>
            </a:endParaRPr>
          </a:p>
          <a:p>
            <a:pPr>
              <a:spcBef>
                <a:spcPts val="800"/>
              </a:spcBef>
              <a:buFont typeface="Arial" charset="0"/>
              <a:buNone/>
            </a:pPr>
            <a:r>
              <a:rPr lang="en-US" sz="1800" b="1" dirty="0" smtClean="0">
                <a:solidFill>
                  <a:srgbClr val="C00000"/>
                </a:solidFill>
                <a:cs typeface="ＭＳ Ｐゴシック" charset="-128"/>
              </a:rPr>
              <a:t>Students analyze, make inferences and draw conclusions about…</a:t>
            </a:r>
            <a:endParaRPr lang="en-US" sz="1800" dirty="0" smtClean="0">
              <a:cs typeface="ＭＳ Ｐゴシック" charset="-128"/>
            </a:endParaRPr>
          </a:p>
          <a:p>
            <a:pPr>
              <a:spcBef>
                <a:spcPts val="800"/>
              </a:spcBef>
              <a:spcAft>
                <a:spcPts val="600"/>
              </a:spcAft>
              <a:buFontTx/>
              <a:buChar char="•"/>
            </a:pPr>
            <a:r>
              <a:rPr lang="en-US" sz="1800" dirty="0" smtClean="0">
                <a:cs typeface="ＭＳ Ｐゴシック" charset="-128"/>
              </a:rPr>
              <a:t>Theme and genre in different cultural and contemporary contexts.</a:t>
            </a:r>
          </a:p>
          <a:p>
            <a:pPr>
              <a:spcBef>
                <a:spcPts val="800"/>
              </a:spcBef>
              <a:spcAft>
                <a:spcPts val="600"/>
              </a:spcAft>
              <a:buFontTx/>
              <a:buChar char="•"/>
            </a:pPr>
            <a:r>
              <a:rPr lang="en-US" sz="1800" dirty="0" smtClean="0">
                <a:cs typeface="ＭＳ Ｐゴシック" charset="-128"/>
              </a:rPr>
              <a:t>The structure and elements of poetry, drama, and fiction.</a:t>
            </a:r>
          </a:p>
          <a:p>
            <a:pPr>
              <a:spcBef>
                <a:spcPts val="800"/>
              </a:spcBef>
              <a:spcAft>
                <a:spcPts val="600"/>
              </a:spcAft>
              <a:buFontTx/>
              <a:buChar char="•"/>
            </a:pPr>
            <a:r>
              <a:rPr lang="en-US" sz="1800" dirty="0" smtClean="0">
                <a:cs typeface="ＭＳ Ｐゴシック" charset="-128"/>
              </a:rPr>
              <a:t>The varied structural patterns and features of literary nonfiction.</a:t>
            </a:r>
          </a:p>
          <a:p>
            <a:pPr>
              <a:spcBef>
                <a:spcPts val="800"/>
              </a:spcBef>
              <a:spcAft>
                <a:spcPts val="600"/>
              </a:spcAft>
              <a:buFontTx/>
              <a:buChar char="•"/>
            </a:pPr>
            <a:r>
              <a:rPr lang="en-US" sz="1800" dirty="0" smtClean="0">
                <a:cs typeface="ＭＳ Ｐゴシック" charset="-128"/>
              </a:rPr>
              <a:t>How an author’s sensory language creates imagery in literary texts.</a:t>
            </a:r>
          </a:p>
          <a:p>
            <a:pPr>
              <a:spcBef>
                <a:spcPts val="800"/>
              </a:spcBef>
              <a:spcAft>
                <a:spcPts val="600"/>
              </a:spcAft>
              <a:buFontTx/>
              <a:buChar char="•"/>
            </a:pPr>
            <a:r>
              <a:rPr lang="en-US" sz="1800" dirty="0" smtClean="0">
                <a:cs typeface="ＭＳ Ｐゴシック" charset="-128"/>
              </a:rPr>
              <a:t>The author’s purpose in cultural, historical, and contemporary contexts.</a:t>
            </a:r>
          </a:p>
          <a:p>
            <a:pPr>
              <a:spcBef>
                <a:spcPts val="800"/>
              </a:spcBef>
              <a:spcAft>
                <a:spcPts val="600"/>
              </a:spcAft>
              <a:buFontTx/>
              <a:buChar char="•"/>
            </a:pPr>
            <a:r>
              <a:rPr lang="en-US" sz="1800" dirty="0" smtClean="0">
                <a:cs typeface="ＭＳ Ｐゴシック" charset="-128"/>
              </a:rPr>
              <a:t>Expository text, persuasive text. </a:t>
            </a:r>
          </a:p>
          <a:p>
            <a:pPr>
              <a:spcBef>
                <a:spcPts val="800"/>
              </a:spcBef>
              <a:buFont typeface="Arial" charset="0"/>
              <a:buNone/>
            </a:pPr>
            <a:r>
              <a:rPr lang="en-US" sz="1800" b="1" dirty="0" smtClean="0">
                <a:solidFill>
                  <a:srgbClr val="C00000"/>
                </a:solidFill>
                <a:cs typeface="ＭＳ Ｐゴシック" charset="-128"/>
              </a:rPr>
              <a:t>…and provide evidence from the text to support their understanding/analysis.</a:t>
            </a:r>
            <a:endParaRPr lang="en-US" sz="2100" b="1" dirty="0" smtClean="0">
              <a:solidFill>
                <a:srgbClr val="C00000"/>
              </a:solidFill>
              <a:cs typeface="ＭＳ Ｐゴシック" charset="-128"/>
            </a:endParaRPr>
          </a:p>
          <a:p>
            <a:pPr>
              <a:lnSpc>
                <a:spcPct val="80000"/>
              </a:lnSpc>
            </a:pPr>
            <a:endParaRPr lang="en-US" sz="1800" dirty="0" smtClean="0">
              <a:cs typeface="ＭＳ Ｐゴシック" charset="-128"/>
            </a:endParaRPr>
          </a:p>
          <a:p>
            <a:pPr>
              <a:lnSpc>
                <a:spcPct val="80000"/>
              </a:lnSpc>
            </a:pPr>
            <a:endParaRPr lang="en-US" sz="1800" dirty="0" smtClean="0">
              <a:cs typeface="ＭＳ Ｐゴシック" charset="-128"/>
            </a:endParaRPr>
          </a:p>
        </p:txBody>
      </p:sp>
      <p:sp>
        <p:nvSpPr>
          <p:cNvPr id="5" name="Slide Number Placeholder 4"/>
          <p:cNvSpPr>
            <a:spLocks noGrp="1"/>
          </p:cNvSpPr>
          <p:nvPr>
            <p:ph type="sldNum" sz="quarter" idx="10"/>
          </p:nvPr>
        </p:nvSpPr>
        <p:spPr>
          <a:xfrm>
            <a:off x="8763000" y="6477000"/>
            <a:ext cx="457200" cy="244475"/>
          </a:xfrm>
        </p:spPr>
        <p:txBody>
          <a:bodyPr/>
          <a:lstStyle/>
          <a:p>
            <a:pPr>
              <a:defRPr/>
            </a:pPr>
            <a:fld id="{DE5B0A7D-4E5E-4C5F-842E-6E5040B8F7EB}" type="slidenum">
              <a:rPr/>
              <a:pPr>
                <a:defRPr/>
              </a:pPr>
              <a:t>12</a:t>
            </a:fld>
            <a:endParaRPr dirty="0"/>
          </a:p>
        </p:txBody>
      </p:sp>
      <p:pic>
        <p:nvPicPr>
          <p:cNvPr id="38916" name="Picture 5" descr="http://englishspanishteks.net/images/teks_logo.gif"/>
          <p:cNvPicPr>
            <a:picLocks noChangeAspect="1" noChangeArrowheads="1"/>
          </p:cNvPicPr>
          <p:nvPr/>
        </p:nvPicPr>
        <p:blipFill>
          <a:blip r:embed="rId3"/>
          <a:srcRect/>
          <a:stretch>
            <a:fillRect/>
          </a:stretch>
        </p:blipFill>
        <p:spPr bwMode="auto">
          <a:xfrm>
            <a:off x="38100" y="876300"/>
            <a:ext cx="14097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3"/>
          <p:cNvSpPr>
            <a:spLocks noGrp="1"/>
          </p:cNvSpPr>
          <p:nvPr>
            <p:ph type="title"/>
          </p:nvPr>
        </p:nvSpPr>
        <p:spPr/>
        <p:txBody>
          <a:bodyPr>
            <a:normAutofit fontScale="90000"/>
          </a:bodyPr>
          <a:lstStyle/>
          <a:p>
            <a:r>
              <a:rPr lang="en-US" smtClean="0">
                <a:cs typeface="ＭＳ Ｐゴシック" charset="-128"/>
              </a:rPr>
              <a:t>Why Should We Teach Making</a:t>
            </a:r>
            <a:br>
              <a:rPr lang="en-US" smtClean="0">
                <a:cs typeface="ＭＳ Ｐゴシック" charset="-128"/>
              </a:rPr>
            </a:br>
            <a:r>
              <a:rPr lang="en-US" smtClean="0">
                <a:cs typeface="ＭＳ Ｐゴシック" charset="-128"/>
              </a:rPr>
              <a:t>Inferences and Predictions?</a:t>
            </a:r>
            <a:endParaRPr lang="en-US" sz="3600" smtClean="0">
              <a:cs typeface="ＭＳ Ｐゴシック" charset="-128"/>
            </a:endParaRPr>
          </a:p>
        </p:txBody>
      </p:sp>
      <p:pic>
        <p:nvPicPr>
          <p:cNvPr id="40962" name="Picture 8" descr="cid:image001.png@01CBE578.B7BF87D0"/>
          <p:cNvPicPr>
            <a:picLocks noChangeAspect="1" noChangeArrowheads="1"/>
          </p:cNvPicPr>
          <p:nvPr/>
        </p:nvPicPr>
        <p:blipFill>
          <a:blip r:embed="rId3"/>
          <a:srcRect/>
          <a:stretch>
            <a:fillRect/>
          </a:stretch>
        </p:blipFill>
        <p:spPr bwMode="auto">
          <a:xfrm>
            <a:off x="152400" y="1095375"/>
            <a:ext cx="1200150" cy="1038225"/>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rot="460905">
            <a:off x="5334000" y="2590800"/>
            <a:ext cx="3382963" cy="21526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pic>
        <p:nvPicPr>
          <p:cNvPr id="1027" name="Picture 3"/>
          <p:cNvPicPr>
            <a:picLocks noChangeAspect="1" noChangeArrowheads="1"/>
          </p:cNvPicPr>
          <p:nvPr/>
        </p:nvPicPr>
        <p:blipFill>
          <a:blip r:embed="rId5"/>
          <a:srcRect/>
          <a:stretch>
            <a:fillRect/>
          </a:stretch>
        </p:blipFill>
        <p:spPr bwMode="auto">
          <a:xfrm rot="452204">
            <a:off x="6169025" y="3910013"/>
            <a:ext cx="1701800" cy="2157412"/>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a:extLst/>
        </p:spPr>
      </p:pic>
      <p:sp>
        <p:nvSpPr>
          <p:cNvPr id="8" name="Content Placeholder 2"/>
          <p:cNvSpPr>
            <a:spLocks noGrp="1"/>
          </p:cNvSpPr>
          <p:nvPr>
            <p:ph idx="1"/>
          </p:nvPr>
        </p:nvSpPr>
        <p:spPr>
          <a:xfrm>
            <a:off x="228600" y="2444750"/>
            <a:ext cx="5410200" cy="3575050"/>
          </a:xfrm>
        </p:spPr>
        <p:txBody>
          <a:bodyPr>
            <a:normAutofit/>
          </a:bodyPr>
          <a:lstStyle/>
          <a:p>
            <a:pPr>
              <a:spcBef>
                <a:spcPts val="800"/>
              </a:spcBef>
              <a:buFont typeface="Arial" charset="0"/>
              <a:buNone/>
            </a:pPr>
            <a:r>
              <a:rPr lang="en-US" sz="4400" b="1" i="1" smtClean="0">
                <a:cs typeface="ＭＳ Ｐゴシック" charset="-128"/>
              </a:rPr>
              <a:t>  </a:t>
            </a:r>
            <a:r>
              <a:rPr lang="en-US" sz="2800" b="1" i="1" smtClean="0">
                <a:cs typeface="ＭＳ Ｐゴシック" charset="-128"/>
              </a:rPr>
              <a:t>Fig. 19 </a:t>
            </a:r>
            <a:br>
              <a:rPr lang="en-US" sz="2800" b="1" i="1" smtClean="0">
                <a:cs typeface="ＭＳ Ｐゴシック" charset="-128"/>
              </a:rPr>
            </a:br>
            <a:r>
              <a:rPr lang="en-US" sz="2800" b="1" smtClean="0">
                <a:cs typeface="ＭＳ Ｐゴシック" charset="-128"/>
              </a:rPr>
              <a:t>Reading/Comprehension Skills</a:t>
            </a:r>
          </a:p>
          <a:p>
            <a:pPr>
              <a:spcBef>
                <a:spcPts val="800"/>
              </a:spcBef>
              <a:buFont typeface="Arial" charset="0"/>
              <a:buNone/>
            </a:pPr>
            <a:r>
              <a:rPr lang="en-US" sz="2800" smtClean="0">
                <a:cs typeface="ＭＳ Ｐゴシック" charset="-128"/>
              </a:rPr>
              <a:t>    Students are expected to…</a:t>
            </a:r>
            <a:br>
              <a:rPr lang="en-US" sz="2800" smtClean="0">
                <a:cs typeface="ＭＳ Ｐゴシック" charset="-128"/>
              </a:rPr>
            </a:br>
            <a:r>
              <a:rPr lang="en-US" sz="2800" smtClean="0">
                <a:cs typeface="ＭＳ Ｐゴシック" charset="-128"/>
              </a:rPr>
              <a:t>make complex inferences </a:t>
            </a:r>
            <a:br>
              <a:rPr lang="en-US" sz="2800" smtClean="0">
                <a:cs typeface="ＭＳ Ｐゴシック" charset="-128"/>
              </a:rPr>
            </a:br>
            <a:r>
              <a:rPr lang="en-US" sz="2800" smtClean="0">
                <a:cs typeface="ＭＳ Ｐゴシック" charset="-128"/>
              </a:rPr>
              <a:t>about text and use textual evidence to support understanding.</a:t>
            </a:r>
            <a:endParaRPr lang="en-US" smtClean="0">
              <a:cs typeface="ＭＳ Ｐゴシック" charset="-128"/>
            </a:endParaRPr>
          </a:p>
          <a:p>
            <a:pPr>
              <a:buFont typeface="Arial" charset="0"/>
              <a:buNone/>
            </a:pPr>
            <a:endParaRPr lang="en-US" smtClean="0">
              <a:cs typeface="ＭＳ Ｐゴシック" charset="-128"/>
            </a:endParaRPr>
          </a:p>
          <a:p>
            <a:endParaRPr lang="en-US" smtClean="0">
              <a:cs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343400"/>
            <a:ext cx="7772400" cy="1362075"/>
          </a:xfrm>
        </p:spPr>
        <p:txBody>
          <a:bodyPr>
            <a:normAutofit/>
          </a:bodyPr>
          <a:lstStyle/>
          <a:p>
            <a:r>
              <a:rPr lang="en-US" sz="4000" cap="none" smtClean="0"/>
              <a:t>MAKING INFERENCES and PREDICTIONS?</a:t>
            </a:r>
          </a:p>
        </p:txBody>
      </p:sp>
      <p:sp>
        <p:nvSpPr>
          <p:cNvPr id="34819" name="Text Placeholder 4"/>
          <p:cNvSpPr>
            <a:spLocks noGrp="1"/>
          </p:cNvSpPr>
          <p:nvPr>
            <p:ph type="body" idx="1"/>
          </p:nvPr>
        </p:nvSpPr>
        <p:spPr>
          <a:xfrm>
            <a:off x="685800" y="2895600"/>
            <a:ext cx="7772400" cy="1500188"/>
          </a:xfrm>
        </p:spPr>
        <p:txBody>
          <a:bodyPr/>
          <a:lstStyle/>
          <a:p>
            <a:pPr>
              <a:spcBef>
                <a:spcPts val="600"/>
              </a:spcBef>
            </a:pPr>
            <a:r>
              <a:rPr lang="en-US" sz="3200" smtClean="0">
                <a:solidFill>
                  <a:srgbClr val="7F7F7F"/>
                </a:solidFill>
              </a:rPr>
              <a:t>How Should We Teach</a:t>
            </a:r>
            <a:endParaRPr lang="en-US" sz="3600" smtClean="0">
              <a:solidFill>
                <a:srgbClr val="7F7F7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
          <p:cNvSpPr txBox="1">
            <a:spLocks noChangeArrowheads="1"/>
          </p:cNvSpPr>
          <p:nvPr/>
        </p:nvSpPr>
        <p:spPr bwMode="auto">
          <a:xfrm>
            <a:off x="683568" y="1340768"/>
            <a:ext cx="5638800" cy="4934684"/>
          </a:xfrm>
          <a:prstGeom prst="rect">
            <a:avLst/>
          </a:prstGeom>
          <a:noFill/>
          <a:ln w="9525">
            <a:noFill/>
            <a:miter lim="800000"/>
            <a:headEnd/>
            <a:tailEnd/>
          </a:ln>
        </p:spPr>
        <p:txBody>
          <a:bodyPr>
            <a:prstTxWarp prst="textNoShape">
              <a:avLst/>
            </a:prstTxWarp>
            <a:spAutoFit/>
          </a:bodyPr>
          <a:lstStyle/>
          <a:p>
            <a:pPr eaLnBrk="1" hangingPunct="1"/>
            <a:r>
              <a:rPr lang="en-US" sz="2800" dirty="0">
                <a:latin typeface="Tempus Sans ITC" pitchFamily="82" charset="0"/>
              </a:rPr>
              <a:t>“In fourth grade, I asked my teacher to show me how she figured out a difficult ending.   She smiled and said, “</a:t>
            </a:r>
            <a:r>
              <a:rPr lang="en-US" sz="2800" dirty="0" err="1">
                <a:latin typeface="Tempus Sans ITC" pitchFamily="82" charset="0"/>
              </a:rPr>
              <a:t>Cris</a:t>
            </a:r>
            <a:r>
              <a:rPr lang="en-US" sz="2800" dirty="0">
                <a:latin typeface="Tempus Sans ITC" pitchFamily="82" charset="0"/>
              </a:rPr>
              <a:t>, you need to read between the lines.”  I skipped happily back to my seat, thinking I had been given privileged information.  I opened my book only to find to my disappointment that between the lines was just white space.” </a:t>
            </a:r>
            <a:endParaRPr lang="en-US" sz="1050" dirty="0">
              <a:latin typeface="Tempus Sans ITC" pitchFamily="82" charset="0"/>
            </a:endParaRPr>
          </a:p>
          <a:p>
            <a:pPr>
              <a:spcBef>
                <a:spcPts val="800"/>
              </a:spcBef>
            </a:pPr>
            <a:r>
              <a:rPr lang="en-US" sz="2800" dirty="0">
                <a:latin typeface="Calibri" charset="0"/>
              </a:rPr>
              <a:t>			     </a:t>
            </a:r>
            <a:r>
              <a:rPr lang="en-US" sz="2000" dirty="0">
                <a:latin typeface="Calibri" charset="0"/>
              </a:rPr>
              <a:t>(</a:t>
            </a:r>
            <a:r>
              <a:rPr lang="en-US" sz="2000" dirty="0" err="1">
                <a:latin typeface="Calibri" charset="0"/>
              </a:rPr>
              <a:t>Tovani</a:t>
            </a:r>
            <a:r>
              <a:rPr lang="en-US" sz="2000" dirty="0">
                <a:latin typeface="Calibri" charset="0"/>
              </a:rPr>
              <a:t>, 2000, p. 98)</a:t>
            </a:r>
            <a:r>
              <a:rPr lang="en-US" dirty="0">
                <a:latin typeface="Calibri" charset="0"/>
              </a:rPr>
              <a:t> </a:t>
            </a:r>
          </a:p>
        </p:txBody>
      </p:sp>
      <p:pic>
        <p:nvPicPr>
          <p:cNvPr id="5120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254948" y="1905000"/>
            <a:ext cx="23495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0" y="1025525"/>
            <a:ext cx="9144000" cy="768350"/>
          </a:xfrm>
        </p:spPr>
        <p:txBody>
          <a:bodyPr/>
          <a:lstStyle/>
          <a:p>
            <a:r>
              <a:rPr lang="en-US" smtClean="0">
                <a:cs typeface="ＭＳ Ｐゴシック" charset="-128"/>
              </a:rPr>
              <a:t>The Teacher Is Key</a:t>
            </a:r>
          </a:p>
        </p:txBody>
      </p:sp>
      <p:sp>
        <p:nvSpPr>
          <p:cNvPr id="8" name="Content Placeholder 2"/>
          <p:cNvSpPr>
            <a:spLocks noGrp="1"/>
          </p:cNvSpPr>
          <p:nvPr>
            <p:ph idx="1"/>
          </p:nvPr>
        </p:nvSpPr>
        <p:spPr>
          <a:xfrm>
            <a:off x="683568" y="1981200"/>
            <a:ext cx="7848872" cy="4572000"/>
          </a:xfrm>
        </p:spPr>
        <p:txBody>
          <a:bodyPr>
            <a:normAutofit/>
          </a:bodyPr>
          <a:lstStyle/>
          <a:p>
            <a:pPr marL="0" indent="0">
              <a:spcBef>
                <a:spcPts val="800"/>
              </a:spcBef>
              <a:spcAft>
                <a:spcPct val="50000"/>
              </a:spcAft>
              <a:buFont typeface="Arial" charset="0"/>
              <a:buNone/>
            </a:pPr>
            <a:r>
              <a:rPr lang="en-US" sz="2800" dirty="0" smtClean="0">
                <a:cs typeface="ＭＳ Ｐゴシック" charset="-128"/>
              </a:rPr>
              <a:t>“Children’s difficulties on inference-related items often correlate to teachers’ lack of clarity about what good inference instruction looks like… if we’re not sure how to describe inference, our instruction tends to be less explicit, less frequent, </a:t>
            </a:r>
            <a:br>
              <a:rPr lang="en-US" sz="2800" dirty="0" smtClean="0">
                <a:cs typeface="ＭＳ Ｐゴシック" charset="-128"/>
              </a:rPr>
            </a:br>
            <a:r>
              <a:rPr lang="en-US" sz="2800" dirty="0" smtClean="0">
                <a:cs typeface="ＭＳ Ｐゴシック" charset="-128"/>
              </a:rPr>
              <a:t>and less than memorable.”</a:t>
            </a:r>
            <a:endParaRPr lang="en-US" dirty="0" smtClean="0">
              <a:cs typeface="ＭＳ Ｐゴシック" charset="-128"/>
            </a:endParaRPr>
          </a:p>
          <a:p>
            <a:pPr marL="0" indent="0">
              <a:spcBef>
                <a:spcPts val="800"/>
              </a:spcBef>
              <a:buFont typeface="Arial" charset="0"/>
              <a:buNone/>
            </a:pPr>
            <a:r>
              <a:rPr lang="en-US" sz="2000" dirty="0" smtClean="0">
                <a:cs typeface="ＭＳ Ｐゴシック" charset="-128"/>
              </a:rPr>
              <a:t>                                                              (Keene &amp; Zimmermann, 2007, p. 148)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683568" y="2514600"/>
            <a:ext cx="7774632" cy="3276600"/>
          </a:xfrm>
        </p:spPr>
        <p:txBody>
          <a:bodyPr/>
          <a:lstStyle/>
          <a:p>
            <a:pPr marL="57150" indent="0">
              <a:spcBef>
                <a:spcPts val="800"/>
              </a:spcBef>
              <a:spcAft>
                <a:spcPct val="50000"/>
              </a:spcAft>
              <a:buFont typeface="Arial" charset="0"/>
              <a:buNone/>
            </a:pPr>
            <a:r>
              <a:rPr lang="en-US" sz="2800" dirty="0" smtClean="0">
                <a:cs typeface="ＭＳ Ｐゴシック" charset="-128"/>
              </a:rPr>
              <a:t>When children are explicitly taught inferential skills, “the enjoyment of the task of reading is enhanced and is, therefore, more likely to be undertaken readily, even by pupils who may have initially found reading difficult.”</a:t>
            </a:r>
            <a:r>
              <a:rPr lang="en-US" sz="2000" dirty="0" smtClean="0">
                <a:cs typeface="ＭＳ Ｐゴシック" charset="-128"/>
              </a:rPr>
              <a:t>    </a:t>
            </a:r>
          </a:p>
          <a:p>
            <a:pPr indent="0">
              <a:spcBef>
                <a:spcPts val="800"/>
              </a:spcBef>
              <a:buFont typeface="Arial" charset="0"/>
              <a:buNone/>
            </a:pPr>
            <a:r>
              <a:rPr lang="en-US" sz="2000" dirty="0" smtClean="0">
                <a:cs typeface="ＭＳ Ｐゴシック" charset="-128"/>
              </a:rPr>
              <a:t>			                 (McGee &amp; Johnson, 2003, p. 49)</a:t>
            </a:r>
          </a:p>
          <a:p>
            <a:pPr indent="0">
              <a:spcBef>
                <a:spcPts val="800"/>
              </a:spcBef>
              <a:buFont typeface="Arial" charset="0"/>
              <a:buNone/>
            </a:pPr>
            <a:r>
              <a:rPr lang="en-US" sz="3600" dirty="0" smtClean="0">
                <a:cs typeface="ＭＳ Ｐゴシック" charset="-128"/>
              </a:rPr>
              <a:t> </a:t>
            </a:r>
          </a:p>
          <a:p>
            <a:pPr indent="0">
              <a:spcBef>
                <a:spcPts val="800"/>
              </a:spcBef>
              <a:buFont typeface="Arial" charset="0"/>
              <a:buNone/>
            </a:pPr>
            <a:endParaRPr lang="en-US" sz="2000" dirty="0" smtClean="0">
              <a:cs typeface="ＭＳ Ｐゴシック" charset="-128"/>
            </a:endParaRPr>
          </a:p>
        </p:txBody>
      </p:sp>
      <p:sp>
        <p:nvSpPr>
          <p:cNvPr id="55298" name="Title 1"/>
          <p:cNvSpPr>
            <a:spLocks noGrp="1"/>
          </p:cNvSpPr>
          <p:nvPr>
            <p:ph type="title"/>
          </p:nvPr>
        </p:nvSpPr>
        <p:spPr>
          <a:xfrm>
            <a:off x="0" y="1295400"/>
            <a:ext cx="9144000" cy="762000"/>
          </a:xfrm>
        </p:spPr>
        <p:txBody>
          <a:bodyPr/>
          <a:lstStyle/>
          <a:p>
            <a:r>
              <a:rPr lang="en-US" smtClean="0">
                <a:cs typeface="ＭＳ Ｐゴシック" charset="-128"/>
              </a:rPr>
              <a:t>How Should We Teach Making</a:t>
            </a:r>
            <a:br>
              <a:rPr lang="en-US" smtClean="0">
                <a:cs typeface="ＭＳ Ｐゴシック" charset="-128"/>
              </a:rPr>
            </a:br>
            <a:r>
              <a:rPr lang="en-US" smtClean="0">
                <a:cs typeface="ＭＳ Ｐゴシック" charset="-128"/>
              </a:rPr>
              <a:t>Inferences and Predictions?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p:txBody>
          <a:bodyPr/>
          <a:lstStyle/>
          <a:p>
            <a:r>
              <a:rPr lang="en-US" smtClean="0">
                <a:cs typeface="ＭＳ Ｐゴシック" charset="-128"/>
              </a:rPr>
              <a:t>Cognitive Strategy Routine</a:t>
            </a:r>
          </a:p>
        </p:txBody>
      </p:sp>
      <p:pic>
        <p:nvPicPr>
          <p:cNvPr id="5" name="Picture 2"/>
          <p:cNvPicPr>
            <a:picLocks noChangeAspect="1" noChangeArrowheads="1"/>
          </p:cNvPicPr>
          <p:nvPr/>
        </p:nvPicPr>
        <p:blipFill>
          <a:blip r:embed="rId3"/>
          <a:srcRect/>
          <a:stretch>
            <a:fillRect/>
          </a:stretch>
        </p:blipFill>
        <p:spPr bwMode="auto">
          <a:xfrm rot="510183">
            <a:off x="4959350" y="2049463"/>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6" name="Picture 3"/>
          <p:cNvPicPr>
            <a:picLocks noChangeAspect="1" noChangeArrowheads="1"/>
          </p:cNvPicPr>
          <p:nvPr/>
        </p:nvPicPr>
        <p:blipFill>
          <a:blip r:embed="rId4">
            <a:duotone>
              <a:prstClr val="black"/>
              <a:schemeClr val="accent6">
                <a:tint val="45000"/>
                <a:satMod val="400000"/>
              </a:schemeClr>
            </a:duotone>
            <a:extLst/>
          </a:blip>
          <a:srcRect/>
          <a:stretch>
            <a:fillRect/>
          </a:stretch>
        </p:blipFill>
        <p:spPr bwMode="auto">
          <a:xfrm>
            <a:off x="685800" y="2503826"/>
            <a:ext cx="4572000" cy="2952544"/>
          </a:xfrm>
          <a:prstGeom prst="rect">
            <a:avLst/>
          </a:prstGeom>
          <a:ln>
            <a:solidFill>
              <a:schemeClr val="accent1"/>
            </a:solid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33350" y="990600"/>
            <a:ext cx="8839200" cy="762000"/>
          </a:xfrm>
        </p:spPr>
        <p:txBody>
          <a:bodyPr/>
          <a:lstStyle/>
          <a:p>
            <a:r>
              <a:rPr lang="en-US" smtClean="0">
                <a:cs typeface="ＭＳ Ｐゴシック" charset="-128"/>
              </a:rPr>
              <a:t>Use a Real-World Example </a:t>
            </a:r>
            <a:r>
              <a:rPr lang="en-US" sz="2800" smtClean="0">
                <a:cs typeface="ＭＳ Ｐゴシック" charset="-128"/>
              </a:rPr>
              <a:t>(Step 1)</a:t>
            </a:r>
          </a:p>
        </p:txBody>
      </p:sp>
      <p:sp>
        <p:nvSpPr>
          <p:cNvPr id="39939" name="Content Placeholder 2"/>
          <p:cNvSpPr>
            <a:spLocks noGrp="1"/>
          </p:cNvSpPr>
          <p:nvPr>
            <p:ph idx="1"/>
          </p:nvPr>
        </p:nvSpPr>
        <p:spPr>
          <a:xfrm>
            <a:off x="533400" y="1981200"/>
            <a:ext cx="7999040" cy="4800600"/>
          </a:xfrm>
        </p:spPr>
        <p:txBody>
          <a:bodyPr>
            <a:normAutofit lnSpcReduction="10000"/>
          </a:bodyPr>
          <a:lstStyle/>
          <a:p>
            <a:pPr>
              <a:spcBef>
                <a:spcPts val="800"/>
              </a:spcBef>
              <a:spcAft>
                <a:spcPts val="600"/>
              </a:spcAft>
            </a:pPr>
            <a:r>
              <a:rPr lang="en-US" sz="2800" dirty="0" smtClean="0">
                <a:cs typeface="ＭＳ Ｐゴシック" charset="-128"/>
              </a:rPr>
              <a:t>An anchor lesson is a real-world example used to create context for a cognitive strategy.</a:t>
            </a:r>
          </a:p>
          <a:p>
            <a:pPr>
              <a:spcBef>
                <a:spcPts val="800"/>
              </a:spcBef>
              <a:spcAft>
                <a:spcPts val="600"/>
              </a:spcAft>
            </a:pPr>
            <a:r>
              <a:rPr lang="en-US" sz="2800" dirty="0" smtClean="0">
                <a:cs typeface="ＭＳ Ｐゴシック" charset="-128"/>
              </a:rPr>
              <a:t>It is useful to create a different anchor lesson for each cognitive strategy.</a:t>
            </a:r>
          </a:p>
          <a:p>
            <a:pPr>
              <a:spcBef>
                <a:spcPts val="800"/>
              </a:spcBef>
              <a:spcAft>
                <a:spcPts val="600"/>
              </a:spcAft>
            </a:pPr>
            <a:r>
              <a:rPr lang="en-US" sz="2800" dirty="0" smtClean="0">
                <a:cs typeface="ＭＳ Ｐゴシック" charset="-128"/>
              </a:rPr>
              <a:t>We refer to the anchor lesson to remind students of the cognitive strategy.</a:t>
            </a:r>
          </a:p>
          <a:p>
            <a:pPr>
              <a:spcBef>
                <a:spcPts val="800"/>
              </a:spcBef>
              <a:spcAft>
                <a:spcPts val="600"/>
              </a:spcAft>
            </a:pPr>
            <a:r>
              <a:rPr lang="en-US" sz="2800" dirty="0" smtClean="0">
                <a:cs typeface="ＭＳ Ｐゴシック" charset="-128"/>
              </a:rPr>
              <a:t>Learning is more consistent for students when the same anchor lesson is used within and across grade levels.     </a:t>
            </a:r>
          </a:p>
          <a:p>
            <a:pPr>
              <a:lnSpc>
                <a:spcPct val="80000"/>
              </a:lnSpc>
              <a:buFont typeface="Arial" charset="0"/>
              <a:buNone/>
            </a:pPr>
            <a:r>
              <a:rPr lang="en-US" sz="1800" b="1" dirty="0" smtClean="0">
                <a:cs typeface="ＭＳ Ｐゴシック" charset="-128"/>
              </a:rPr>
              <a:t>	</a:t>
            </a:r>
            <a:endParaRPr lang="en-US" sz="1800" dirty="0" smtClean="0">
              <a:cs typeface="ＭＳ Ｐゴシック" charset="-128"/>
            </a:endParaRPr>
          </a:p>
        </p:txBody>
      </p:sp>
      <p:pic>
        <p:nvPicPr>
          <p:cNvPr id="59395"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100392" y="1052736"/>
            <a:ext cx="1219200"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588"/>
            <a:ext cx="184150" cy="366712"/>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5" name="TextBox 4"/>
          <p:cNvSpPr txBox="1">
            <a:spLocks noChangeArrowheads="1"/>
          </p:cNvSpPr>
          <p:nvPr/>
        </p:nvSpPr>
        <p:spPr bwMode="auto">
          <a:xfrm>
            <a:off x="533400" y="1366838"/>
            <a:ext cx="5410200" cy="4729162"/>
          </a:xfrm>
          <a:prstGeom prst="rect">
            <a:avLst/>
          </a:prstGeom>
          <a:noFill/>
          <a:ln w="9525">
            <a:noFill/>
            <a:miter lim="800000"/>
            <a:headEnd/>
            <a:tailEnd/>
          </a:ln>
        </p:spPr>
        <p:txBody>
          <a:bodyPr>
            <a:prstTxWarp prst="textNoShape">
              <a:avLst/>
            </a:prstTxWarp>
            <a:spAutoFit/>
          </a:bodyPr>
          <a:lstStyle/>
          <a:p>
            <a:pPr>
              <a:spcBef>
                <a:spcPts val="800"/>
              </a:spcBef>
              <a:spcAft>
                <a:spcPct val="50000"/>
              </a:spcAft>
            </a:pPr>
            <a:r>
              <a:rPr lang="en-US" sz="2800">
                <a:latin typeface="Calibri" charset="0"/>
              </a:rPr>
              <a:t>“ Inferring is the bedrock of comprehension, not only in reading. We infer in many realms.  Our life clicks along more smoothly if we can read the world as well as text. Inferring is about reading faces, reading body language, reading expressions, and reading tone as well as reading text.”</a:t>
            </a:r>
          </a:p>
          <a:p>
            <a:r>
              <a:rPr lang="en-US" sz="2000">
                <a:latin typeface="Calibri" charset="0"/>
              </a:rPr>
              <a:t>                             (Harvey &amp; Goudvis, 2000, p. 105)</a:t>
            </a:r>
          </a:p>
          <a:p>
            <a:endParaRPr lang="en-US">
              <a:latin typeface="Calibri" charset="0"/>
            </a:endParaRPr>
          </a:p>
        </p:txBody>
      </p:sp>
      <p:pic>
        <p:nvPicPr>
          <p:cNvPr id="18435" name="Picture 6" descr="C:\Documents and Settings\ddycha\My Documents\My Pictures\Microsoft Clip Organizer\j0361038.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791200" y="1828800"/>
            <a:ext cx="2865438"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457200" y="949325"/>
            <a:ext cx="8229600" cy="1031875"/>
          </a:xfrm>
        </p:spPr>
        <p:txBody>
          <a:bodyPr/>
          <a:lstStyle/>
          <a:p>
            <a:r>
              <a:rPr lang="en-US" dirty="0"/>
              <a:t>Anchor Lesson for </a:t>
            </a:r>
            <a:br>
              <a:rPr lang="en-US" dirty="0"/>
            </a:br>
            <a:r>
              <a:rPr lang="en-US" dirty="0"/>
              <a:t>Making Inferences &amp; Predictions</a:t>
            </a:r>
            <a:endParaRPr lang="en-US" dirty="0" smtClean="0"/>
          </a:p>
        </p:txBody>
      </p:sp>
      <p:pic>
        <p:nvPicPr>
          <p:cNvPr id="6144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863850" y="2438400"/>
            <a:ext cx="33067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457200" y="830759"/>
            <a:ext cx="8229600" cy="769441"/>
          </a:xfrm>
        </p:spPr>
        <p:txBody>
          <a:bodyPr/>
          <a:lstStyle/>
          <a:p>
            <a:r>
              <a:rPr lang="en-US" dirty="0"/>
              <a:t>Use a Real-World Example </a:t>
            </a:r>
            <a:r>
              <a:rPr lang="en-US" sz="2800" dirty="0"/>
              <a:t>(Step 1)</a:t>
            </a:r>
            <a:endParaRPr lang="en-US" sz="2800" dirty="0" smtClean="0"/>
          </a:p>
        </p:txBody>
      </p:sp>
      <p:sp>
        <p:nvSpPr>
          <p:cNvPr id="41987" name="Content Placeholder 4"/>
          <p:cNvSpPr>
            <a:spLocks noGrp="1"/>
          </p:cNvSpPr>
          <p:nvPr>
            <p:ph idx="1"/>
          </p:nvPr>
        </p:nvSpPr>
        <p:spPr>
          <a:xfrm>
            <a:off x="0" y="1905000"/>
            <a:ext cx="7543800" cy="3352800"/>
          </a:xfrm>
        </p:spPr>
        <p:txBody>
          <a:bodyPr/>
          <a:lstStyle/>
          <a:p>
            <a:pPr indent="-6350" eaLnBrk="1" hangingPunct="1">
              <a:buFont typeface="Arial" charset="0"/>
              <a:buNone/>
            </a:pPr>
            <a:r>
              <a:rPr lang="en-US" dirty="0" smtClean="0">
                <a:solidFill>
                  <a:srgbClr val="C00000"/>
                </a:solidFill>
              </a:rPr>
              <a:t>“Remember when we looked through </a:t>
            </a:r>
            <a:r>
              <a:rPr lang="en-US" dirty="0">
                <a:solidFill>
                  <a:srgbClr val="C00000"/>
                </a:solidFill>
              </a:rPr>
              <a:t> </a:t>
            </a:r>
            <a:r>
              <a:rPr lang="en-US" dirty="0" smtClean="0">
                <a:solidFill>
                  <a:srgbClr val="C00000"/>
                </a:solidFill>
              </a:rPr>
              <a:t> the backpack and used the clues in the backpack and our background knowledge to figure out who owned the backpack?”</a:t>
            </a:r>
          </a:p>
          <a:p>
            <a:pPr indent="-6350" eaLnBrk="1" hangingPunct="1">
              <a:buFont typeface="Arial" charset="0"/>
              <a:buNone/>
            </a:pPr>
            <a:endParaRPr lang="en-US" sz="3600" b="1" dirty="0" smtClean="0">
              <a:solidFill>
                <a:srgbClr val="FF0000"/>
              </a:solidFill>
            </a:endParaRPr>
          </a:p>
          <a:p>
            <a:pPr indent="-6350" eaLnBrk="1" hangingPunct="1">
              <a:buFont typeface="Arial" charset="0"/>
              <a:buNone/>
            </a:pPr>
            <a:endParaRPr lang="en-US" sz="3600" dirty="0" smtClean="0">
              <a:solidFill>
                <a:srgbClr val="FF0000"/>
              </a:solidFill>
            </a:endParaRPr>
          </a:p>
        </p:txBody>
      </p:sp>
      <p:sp>
        <p:nvSpPr>
          <p:cNvPr id="6" name="TextBox 5"/>
          <p:cNvSpPr txBox="1"/>
          <p:nvPr/>
        </p:nvSpPr>
        <p:spPr>
          <a:xfrm>
            <a:off x="381000" y="4495800"/>
            <a:ext cx="6477000" cy="1846263"/>
          </a:xfrm>
          <a:prstGeom prst="rect">
            <a:avLst/>
          </a:prstGeom>
          <a:noFill/>
        </p:spPr>
        <p:txBody>
          <a:bodyPr>
            <a:spAutoFit/>
          </a:bodyPr>
          <a:lstStyle/>
          <a:p>
            <a:pPr>
              <a:defRPr/>
            </a:pPr>
            <a:r>
              <a:rPr lang="en-US" sz="3200" dirty="0">
                <a:latin typeface="+mn-lt"/>
              </a:rPr>
              <a:t>Record what you will say for Step 1 on your orange Cognitive Strategy Routine Lesson Planning Card.</a:t>
            </a:r>
          </a:p>
          <a:p>
            <a:pPr>
              <a:defRPr/>
            </a:pPr>
            <a:endParaRPr lang="en-US" dirty="0"/>
          </a:p>
        </p:txBody>
      </p:sp>
      <p:pic>
        <p:nvPicPr>
          <p:cNvPr id="41990"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10643" y="1371600"/>
            <a:ext cx="1154112"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445061">
            <a:off x="7291924" y="4589562"/>
            <a:ext cx="1515979" cy="979001"/>
          </a:xfrm>
          <a:prstGeom prst="rect">
            <a:avLst/>
          </a:prstGeom>
          <a:noFill/>
          <a:ln w="19050">
            <a:solidFill>
              <a:schemeClr val="tx1">
                <a:lumMod val="75000"/>
                <a:lumOff val="25000"/>
              </a:schemeClr>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722663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457200" y="838200"/>
            <a:ext cx="8229600" cy="769938"/>
          </a:xfrm>
        </p:spPr>
        <p:txBody>
          <a:bodyPr/>
          <a:lstStyle/>
          <a:p>
            <a:r>
              <a:rPr lang="en-US" smtClean="0">
                <a:cs typeface="ＭＳ Ｐゴシック" charset="-128"/>
              </a:rPr>
              <a:t>Teaching the Strategy </a:t>
            </a:r>
            <a:r>
              <a:rPr lang="en-US" sz="2800" smtClean="0">
                <a:cs typeface="ＭＳ Ｐゴシック" charset="-128"/>
              </a:rPr>
              <a:t>(Steps 2-4)</a:t>
            </a:r>
          </a:p>
        </p:txBody>
      </p:sp>
      <p:pic>
        <p:nvPicPr>
          <p:cNvPr id="5" name="Picture 2"/>
          <p:cNvPicPr>
            <a:picLocks noChangeAspect="1" noChangeArrowheads="1"/>
          </p:cNvPicPr>
          <p:nvPr/>
        </p:nvPicPr>
        <p:blipFill rotWithShape="1">
          <a:blip r:embed="rId3"/>
          <a:srcRect b="55773"/>
          <a:stretch/>
        </p:blipFill>
        <p:spPr bwMode="auto">
          <a:xfrm>
            <a:off x="1289050" y="1752600"/>
            <a:ext cx="6483350" cy="466725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p:spPr>
      </p:pic>
      <p:sp>
        <p:nvSpPr>
          <p:cNvPr id="7" name="Oval 6"/>
          <p:cNvSpPr/>
          <p:nvPr/>
        </p:nvSpPr>
        <p:spPr>
          <a:xfrm>
            <a:off x="1212850" y="4264025"/>
            <a:ext cx="6191250" cy="21367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dirty="0" smtClean="0"/>
              <a:t>Give the Strategy a Name </a:t>
            </a:r>
            <a:r>
              <a:rPr lang="en-US" sz="2800" dirty="0" smtClean="0"/>
              <a:t>(Step 2)</a:t>
            </a:r>
          </a:p>
        </p:txBody>
      </p:sp>
      <p:sp>
        <p:nvSpPr>
          <p:cNvPr id="44035" name="Content Placeholder 4"/>
          <p:cNvSpPr>
            <a:spLocks noGrp="1"/>
          </p:cNvSpPr>
          <p:nvPr>
            <p:ph idx="1"/>
          </p:nvPr>
        </p:nvSpPr>
        <p:spPr>
          <a:xfrm>
            <a:off x="228600" y="2057400"/>
            <a:ext cx="8458200" cy="1752600"/>
          </a:xfrm>
        </p:spPr>
        <p:txBody>
          <a:bodyPr/>
          <a:lstStyle/>
          <a:p>
            <a:pPr indent="-6350" eaLnBrk="1" hangingPunct="1">
              <a:buFont typeface="Arial" charset="0"/>
              <a:buNone/>
            </a:pPr>
            <a:r>
              <a:rPr lang="en-US" sz="3600" dirty="0" smtClean="0">
                <a:solidFill>
                  <a:srgbClr val="C00000"/>
                </a:solidFill>
              </a:rPr>
              <a:t>“Today, we’re going to talk about a strategy called Making Inferences.”</a:t>
            </a:r>
          </a:p>
        </p:txBody>
      </p:sp>
      <p:sp>
        <p:nvSpPr>
          <p:cNvPr id="5" name="TextBox 4"/>
          <p:cNvSpPr txBox="1"/>
          <p:nvPr/>
        </p:nvSpPr>
        <p:spPr>
          <a:xfrm>
            <a:off x="533400" y="3986212"/>
            <a:ext cx="4953000" cy="2338388"/>
          </a:xfrm>
          <a:prstGeom prst="rect">
            <a:avLst/>
          </a:prstGeom>
          <a:noFill/>
        </p:spPr>
        <p:txBody>
          <a:bodyPr>
            <a:spAutoFit/>
          </a:bodyPr>
          <a:lstStyle/>
          <a:p>
            <a:pPr>
              <a:defRPr/>
            </a:pPr>
            <a:r>
              <a:rPr lang="en-US" sz="3200" dirty="0">
                <a:latin typeface="+mn-lt"/>
              </a:rPr>
              <a:t>Record what you will say for Step 2 on your orange Cognitive Strategy Routine Lesson Planning Card.</a:t>
            </a:r>
          </a:p>
          <a:p>
            <a:pPr>
              <a:defRPr/>
            </a:pPr>
            <a:endParaRPr lang="en-US" dirty="0"/>
          </a:p>
        </p:txBody>
      </p:sp>
      <p:pic>
        <p:nvPicPr>
          <p:cNvPr id="7" name="Picture 3"/>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378969">
            <a:off x="5869029" y="4113295"/>
            <a:ext cx="2395653" cy="1547085"/>
          </a:xfrm>
          <a:prstGeom prst="rect">
            <a:avLst/>
          </a:prstGeom>
          <a:noFill/>
          <a:ln w="19050">
            <a:solidFill>
              <a:schemeClr val="tx1">
                <a:lumMod val="75000"/>
                <a:lumOff val="25000"/>
              </a:schemeClr>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18256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en-US" dirty="0" smtClean="0"/>
              <a:t>Define the Strategy </a:t>
            </a:r>
            <a:r>
              <a:rPr lang="en-US" sz="2800" dirty="0" smtClean="0"/>
              <a:t>(Step 3)</a:t>
            </a:r>
          </a:p>
        </p:txBody>
      </p:sp>
      <p:sp>
        <p:nvSpPr>
          <p:cNvPr id="45059" name="Content Placeholder 4"/>
          <p:cNvSpPr>
            <a:spLocks noGrp="1"/>
          </p:cNvSpPr>
          <p:nvPr>
            <p:ph idx="1"/>
          </p:nvPr>
        </p:nvSpPr>
        <p:spPr>
          <a:xfrm>
            <a:off x="762000" y="1981200"/>
            <a:ext cx="7924800" cy="4419600"/>
          </a:xfrm>
        </p:spPr>
        <p:txBody>
          <a:bodyPr/>
          <a:lstStyle/>
          <a:p>
            <a:pPr marL="55563" indent="-6350">
              <a:buNone/>
            </a:pPr>
            <a:r>
              <a:rPr lang="en-US" sz="3600" b="1" dirty="0" smtClean="0">
                <a:solidFill>
                  <a:srgbClr val="C00000"/>
                </a:solidFill>
              </a:rPr>
              <a:t>“</a:t>
            </a:r>
            <a:r>
              <a:rPr lang="en-US" sz="3600" dirty="0">
                <a:solidFill>
                  <a:srgbClr val="C00000"/>
                </a:solidFill>
              </a:rPr>
              <a:t>An inference is when we combine our background knowledge along with the information in the text to understand </a:t>
            </a:r>
            <a:r>
              <a:rPr lang="en-US" sz="3600" dirty="0" smtClean="0">
                <a:solidFill>
                  <a:srgbClr val="C00000"/>
                </a:solidFill>
              </a:rPr>
              <a:t>what </a:t>
            </a:r>
            <a:r>
              <a:rPr lang="en-US" sz="3600" dirty="0">
                <a:solidFill>
                  <a:srgbClr val="C00000"/>
                </a:solidFill>
              </a:rPr>
              <a:t>the author is not directly telling us.  Inferring helps us understand text more fully.” </a:t>
            </a:r>
          </a:p>
        </p:txBody>
      </p:sp>
    </p:spTree>
    <p:extLst>
      <p:ext uri="{BB962C8B-B14F-4D97-AF65-F5344CB8AC3E}">
        <p14:creationId xmlns="" xmlns:p14="http://schemas.microsoft.com/office/powerpoint/2010/main" val="187268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152400" y="304800"/>
            <a:ext cx="8839200" cy="762000"/>
          </a:xfrm>
        </p:spPr>
        <p:txBody>
          <a:bodyPr>
            <a:normAutofit fontScale="90000"/>
          </a:bodyPr>
          <a:lstStyle/>
          <a:p>
            <a:pPr eaLnBrk="1" hangingPunct="1"/>
            <a:r>
              <a:rPr lang="en-US" smtClean="0">
                <a:latin typeface="Kristen ITC" pitchFamily="66" charset="0"/>
              </a:rPr>
              <a:t>Teaching the Strategy </a:t>
            </a:r>
            <a:r>
              <a:rPr lang="en-US" sz="2800" smtClean="0">
                <a:latin typeface="Kristen ITC" pitchFamily="66" charset="0"/>
              </a:rPr>
              <a:t>(Step 3)</a:t>
            </a:r>
            <a:br>
              <a:rPr lang="en-US" sz="2800" smtClean="0">
                <a:latin typeface="Kristen ITC" pitchFamily="66" charset="0"/>
              </a:rPr>
            </a:br>
            <a:endParaRPr lang="en-US" sz="2800" smtClean="0">
              <a:latin typeface="Kristen ITC" pitchFamily="66" charset="0"/>
            </a:endParaRPr>
          </a:p>
        </p:txBody>
      </p:sp>
      <p:sp>
        <p:nvSpPr>
          <p:cNvPr id="46083" name="Content Placeholder 4"/>
          <p:cNvSpPr>
            <a:spLocks noGrp="1"/>
          </p:cNvSpPr>
          <p:nvPr>
            <p:ph idx="1"/>
          </p:nvPr>
        </p:nvSpPr>
        <p:spPr>
          <a:xfrm>
            <a:off x="228600" y="1066800"/>
            <a:ext cx="8458200" cy="4800600"/>
          </a:xfrm>
        </p:spPr>
        <p:txBody>
          <a:bodyPr>
            <a:normAutofit lnSpcReduction="10000"/>
          </a:bodyPr>
          <a:lstStyle/>
          <a:p>
            <a:pPr indent="-6350" eaLnBrk="1" hangingPunct="1">
              <a:buFont typeface="Arial" charset="0"/>
              <a:buNone/>
            </a:pPr>
            <a:endParaRPr lang="en-US" sz="3000" dirty="0" smtClean="0"/>
          </a:p>
          <a:p>
            <a:pPr indent="-6350" eaLnBrk="1" hangingPunct="1">
              <a:spcBef>
                <a:spcPct val="0"/>
              </a:spcBef>
              <a:buFont typeface="Arial" charset="0"/>
              <a:buNone/>
            </a:pPr>
            <a:r>
              <a:rPr lang="en-US" sz="3000" dirty="0" smtClean="0"/>
              <a:t>“Today, I want to show you how I infer.  I’m going to pause as I read and I’ll share my inferences. </a:t>
            </a:r>
          </a:p>
          <a:p>
            <a:pPr indent="-6350" eaLnBrk="1" hangingPunct="1">
              <a:spcBef>
                <a:spcPct val="0"/>
              </a:spcBef>
              <a:buFont typeface="Arial" charset="0"/>
              <a:buNone/>
            </a:pPr>
            <a:r>
              <a:rPr lang="en-US" sz="3000" dirty="0" smtClean="0"/>
              <a:t>Inferences are really important and great readers make them all the time.  An inference is something a reader knows from reading, but the author doesn’t include it in the book.  It helps you understand the story more deeply and helps make books mean something very personal to you.” </a:t>
            </a:r>
          </a:p>
          <a:p>
            <a:pPr indent="-6350" eaLnBrk="1" hangingPunct="1">
              <a:spcBef>
                <a:spcPct val="0"/>
              </a:spcBef>
              <a:buFont typeface="Arial" charset="0"/>
              <a:buNone/>
            </a:pPr>
            <a:endParaRPr lang="en-US" sz="1600" dirty="0" smtClean="0"/>
          </a:p>
          <a:p>
            <a:pPr indent="-6350" eaLnBrk="1" hangingPunct="1">
              <a:buFont typeface="Arial" charset="0"/>
              <a:buNone/>
            </a:pPr>
            <a:r>
              <a:rPr lang="en-US" sz="2800" dirty="0" smtClean="0"/>
              <a:t>					        </a:t>
            </a:r>
            <a:r>
              <a:rPr lang="en-US" sz="2000" dirty="0" smtClean="0"/>
              <a:t>(Keene &amp; Zimmermann, 2007, p. 148)</a:t>
            </a:r>
          </a:p>
        </p:txBody>
      </p:sp>
    </p:spTree>
    <p:extLst>
      <p:ext uri="{BB962C8B-B14F-4D97-AF65-F5344CB8AC3E}">
        <p14:creationId xmlns="" xmlns:p14="http://schemas.microsoft.com/office/powerpoint/2010/main" val="3318907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smtClean="0">
                <a:cs typeface="ＭＳ Ｐゴシック" charset="-128"/>
              </a:rPr>
              <a:t>Define the Strategy </a:t>
            </a:r>
            <a:r>
              <a:rPr lang="en-US" sz="2800" smtClean="0">
                <a:cs typeface="ＭＳ Ｐゴシック" charset="-128"/>
              </a:rPr>
              <a:t>(Step 3)</a:t>
            </a:r>
          </a:p>
        </p:txBody>
      </p:sp>
      <p:sp>
        <p:nvSpPr>
          <p:cNvPr id="73730" name="TextBox 4"/>
          <p:cNvSpPr txBox="1">
            <a:spLocks noChangeArrowheads="1"/>
          </p:cNvSpPr>
          <p:nvPr/>
        </p:nvSpPr>
        <p:spPr bwMode="auto">
          <a:xfrm>
            <a:off x="838200" y="1827213"/>
            <a:ext cx="8077200" cy="1220787"/>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3 on your orange Cognitive Strategy Routine Lesson Planning Card.</a:t>
            </a:r>
            <a:endParaRPr lang="en-US" sz="3200">
              <a:latin typeface="Calibri" charset="0"/>
            </a:endParaRPr>
          </a:p>
          <a:p>
            <a:endParaRPr lang="en-US">
              <a:latin typeface="Calibri" charset="0"/>
            </a:endParaRPr>
          </a:p>
        </p:txBody>
      </p:sp>
      <p:pic>
        <p:nvPicPr>
          <p:cNvPr id="73731" name="Picture 2" descr="C:\Documents and Settings\ddycha\My Documents\My Pictures\Microsoft Clip Organizer\j043616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075238" y="4038600"/>
            <a:ext cx="2984500" cy="2151063"/>
          </a:xfrm>
          <a:prstGeom prst="rect">
            <a:avLst/>
          </a:prstGeom>
          <a:noFill/>
          <a:ln w="9525">
            <a:noFill/>
            <a:miter lim="800000"/>
            <a:headEnd/>
            <a:tailEnd/>
          </a:ln>
        </p:spPr>
      </p:pic>
      <p:sp>
        <p:nvSpPr>
          <p:cNvPr id="8" name="Rounded Rectangular Callout 7"/>
          <p:cNvSpPr/>
          <p:nvPr/>
        </p:nvSpPr>
        <p:spPr>
          <a:xfrm>
            <a:off x="6629400" y="3048000"/>
            <a:ext cx="1524000" cy="762000"/>
          </a:xfrm>
          <a:prstGeom prst="wedgeRoundRectCallout">
            <a:avLst>
              <a:gd name="adj1" fmla="val -58075"/>
              <a:gd name="adj2" fmla="val 95603"/>
              <a:gd name="adj3" fmla="val 16667"/>
            </a:avLst>
          </a:prstGeom>
          <a:solidFill>
            <a:srgbClr val="5EAD1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chemeClr val="bg1"/>
                </a:solidFill>
                <a:ea typeface="ＭＳ Ｐゴシック" charset="-128"/>
                <a:cs typeface="ＭＳ Ｐゴシック" charset="-128"/>
              </a:rPr>
              <a:t>An  inference is…</a:t>
            </a:r>
          </a:p>
        </p:txBody>
      </p:sp>
      <p:pic>
        <p:nvPicPr>
          <p:cNvPr id="7" name="Picture 3"/>
          <p:cNvPicPr>
            <a:picLocks noChangeAspect="1" noChangeArrowheads="1"/>
          </p:cNvPicPr>
          <p:nvPr/>
        </p:nvPicPr>
        <p:blipFill>
          <a:blip r:embed="rId5" cstate="print">
            <a:duotone>
              <a:prstClr val="black"/>
              <a:schemeClr val="accent6">
                <a:tint val="45000"/>
                <a:satMod val="400000"/>
              </a:schemeClr>
            </a:duotone>
            <a:extLst/>
          </a:blip>
          <a:srcRect/>
          <a:stretch>
            <a:fillRect/>
          </a:stretch>
        </p:blipFill>
        <p:spPr bwMode="auto">
          <a:xfrm rot="21321476">
            <a:off x="1284157" y="4119749"/>
            <a:ext cx="2652158" cy="1712732"/>
          </a:xfrm>
          <a:prstGeom prst="rect">
            <a:avLst/>
          </a:prstGeom>
          <a:noFill/>
          <a:ln w="19050">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cs typeface="ＭＳ Ｐゴシック" charset="-128"/>
              </a:rPr>
              <a:t>Give Students Touchstones </a:t>
            </a:r>
            <a:r>
              <a:rPr lang="en-US" sz="2800" smtClean="0">
                <a:cs typeface="ＭＳ Ｐゴシック" charset="-128"/>
              </a:rPr>
              <a:t>(Step 4)</a:t>
            </a:r>
          </a:p>
        </p:txBody>
      </p:sp>
      <p:pic>
        <p:nvPicPr>
          <p:cNvPr id="9" name="Picture 2"/>
          <p:cNvPicPr>
            <a:picLocks noChangeAspect="1" noChangeArrowheads="1"/>
          </p:cNvPicPr>
          <p:nvPr/>
        </p:nvPicPr>
        <p:blipFill>
          <a:blip r:embed="rId3"/>
          <a:srcRect/>
          <a:stretch>
            <a:fillRect/>
          </a:stretch>
        </p:blipFill>
        <p:spPr bwMode="auto">
          <a:xfrm rot="334530">
            <a:off x="2133600" y="3594100"/>
            <a:ext cx="1981200" cy="2563813"/>
          </a:xfrm>
          <a:prstGeom prst="rect">
            <a:avLst/>
          </a:prstGeom>
          <a:noFill/>
          <a:ln w="9525" algn="in">
            <a:solidFill>
              <a:srgbClr val="000000"/>
            </a:solidFill>
            <a:miter lim="800000"/>
            <a:headEnd/>
            <a:tailEnd/>
          </a:ln>
          <a:effectLst>
            <a:outerShdw dist="107763" dir="2700000" algn="ctr" rotWithShape="0">
              <a:srgbClr val="CCCCCC">
                <a:alpha val="50000"/>
              </a:srgbClr>
            </a:outerShdw>
          </a:effectLst>
        </p:spPr>
      </p:pic>
      <p:sp>
        <p:nvSpPr>
          <p:cNvPr id="10" name="Content Placeholder 2"/>
          <p:cNvSpPr>
            <a:spLocks noGrp="1"/>
          </p:cNvSpPr>
          <p:nvPr>
            <p:ph idx="1"/>
          </p:nvPr>
        </p:nvSpPr>
        <p:spPr>
          <a:xfrm>
            <a:off x="1066800" y="1905000"/>
            <a:ext cx="4495800" cy="1447800"/>
          </a:xfrm>
        </p:spPr>
        <p:txBody>
          <a:bodyPr>
            <a:normAutofit/>
          </a:bodyPr>
          <a:lstStyle/>
          <a:p>
            <a:pPr marL="0" indent="0">
              <a:spcBef>
                <a:spcPts val="800"/>
              </a:spcBef>
              <a:buFont typeface="Arial" charset="0"/>
              <a:buNone/>
            </a:pPr>
            <a:r>
              <a:rPr lang="en-US" sz="2800" smtClean="0">
                <a:cs typeface="ＭＳ Ｐゴシック" charset="-128"/>
              </a:rPr>
              <a:t>Provide students with a hand motion that signals “Making Inferences and Predictions.”</a:t>
            </a:r>
            <a:endParaRPr lang="en-US" sz="2700" smtClean="0">
              <a:cs typeface="ＭＳ Ｐゴシック" charset="-128"/>
            </a:endParaRPr>
          </a:p>
          <a:p>
            <a:pPr marL="0" indent="0"/>
            <a:endParaRPr lang="en-US" smtClean="0">
              <a:cs typeface="ＭＳ Ｐゴシック" charset="-128"/>
            </a:endParaRPr>
          </a:p>
        </p:txBody>
      </p:sp>
      <p:sp>
        <p:nvSpPr>
          <p:cNvPr id="75780" name="TextBox 6"/>
          <p:cNvSpPr txBox="1">
            <a:spLocks noChangeArrowheads="1"/>
          </p:cNvSpPr>
          <p:nvPr/>
        </p:nvSpPr>
        <p:spPr bwMode="auto">
          <a:xfrm>
            <a:off x="4343400" y="4905375"/>
            <a:ext cx="2971800" cy="1647825"/>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Display strategy posters in the classroom.</a:t>
            </a:r>
            <a:endParaRPr lang="en-US" sz="2700">
              <a:latin typeface="Calibri" charset="0"/>
            </a:endParaRPr>
          </a:p>
          <a:p>
            <a:endParaRPr lang="en-US">
              <a:latin typeface="Calibri" charset="0"/>
            </a:endParaRPr>
          </a:p>
        </p:txBody>
      </p:sp>
      <p:pic>
        <p:nvPicPr>
          <p:cNvPr id="13" name="Picture 2"/>
          <p:cNvPicPr>
            <a:picLocks noChangeAspect="1" noChangeArrowheads="1"/>
          </p:cNvPicPr>
          <p:nvPr/>
        </p:nvPicPr>
        <p:blipFill>
          <a:blip r:embed="rId4"/>
          <a:srcRect/>
          <a:stretch>
            <a:fillRect/>
          </a:stretch>
        </p:blipFill>
        <p:spPr bwMode="auto">
          <a:xfrm rot="20908687">
            <a:off x="822325" y="3681413"/>
            <a:ext cx="2033588" cy="2624137"/>
          </a:xfrm>
          <a:prstGeom prst="rect">
            <a:avLst/>
          </a:prstGeom>
          <a:ln w="9525">
            <a:solidFill>
              <a:schemeClr val="tx1"/>
            </a:solidFill>
          </a:ln>
          <a:effectLst>
            <a:outerShdw blurRad="292100" dist="139700" dir="2700000" algn="tl" rotWithShape="0">
              <a:srgbClr val="333333">
                <a:alpha val="65000"/>
              </a:srgbClr>
            </a:outerShdw>
          </a:effectLst>
        </p:spPr>
      </p:pic>
      <p:pic>
        <p:nvPicPr>
          <p:cNvPr id="75783" name="Picture 2"/>
          <p:cNvPicPr>
            <a:picLocks noChangeAspect="1" noChangeArrowheads="1"/>
          </p:cNvPicPr>
          <p:nvPr/>
        </p:nvPicPr>
        <p:blipFill>
          <a:blip r:embed="rId5" cstate="print"/>
          <a:srcRect/>
          <a:stretch>
            <a:fillRect/>
          </a:stretch>
        </p:blipFill>
        <p:spPr bwMode="auto">
          <a:xfrm>
            <a:off x="6934200" y="5256213"/>
            <a:ext cx="993775" cy="1030287"/>
          </a:xfrm>
          <a:prstGeom prst="rect">
            <a:avLst/>
          </a:prstGeom>
          <a:noFill/>
          <a:ln w="9525">
            <a:noFill/>
            <a:miter lim="800000"/>
            <a:headEnd/>
            <a:tailEnd/>
          </a:ln>
        </p:spPr>
      </p:pic>
      <p:pic>
        <p:nvPicPr>
          <p:cNvPr id="2" name="Picture 2" descr="C:\Users\ddycha\AppData\Local\Microsoft\Windows\Temporary Internet Files\Content.Outlook\DQ3J9OY2\photo.JPG"/>
          <p:cNvPicPr>
            <a:picLocks noChangeAspect="1" noChangeArrowheads="1"/>
          </p:cNvPicPr>
          <p:nvPr/>
        </p:nvPicPr>
        <p:blipFill rotWithShape="1">
          <a:blip r:embed="rId6"/>
          <a:srcRect l="11835" t="7375" b="4803"/>
          <a:stretch/>
        </p:blipFill>
        <p:spPr bwMode="auto">
          <a:xfrm rot="5400000">
            <a:off x="5738019" y="2309019"/>
            <a:ext cx="2590800" cy="1935162"/>
          </a:xfrm>
          <a:prstGeom prst="rect">
            <a:avLst/>
          </a:prstGeom>
          <a:ln>
            <a:solidFill>
              <a:schemeClr val="tx1"/>
            </a:solid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a:xfrm>
            <a:off x="457200" y="906463"/>
            <a:ext cx="8229600" cy="769937"/>
          </a:xfrm>
        </p:spPr>
        <p:txBody>
          <a:bodyPr/>
          <a:lstStyle/>
          <a:p>
            <a:r>
              <a:rPr lang="en-US" smtClean="0">
                <a:cs typeface="ＭＳ Ｐゴシック" charset="-128"/>
              </a:rPr>
              <a:t>Give Students Touchstones </a:t>
            </a:r>
            <a:r>
              <a:rPr lang="en-US" sz="2800" smtClean="0">
                <a:cs typeface="ＭＳ Ｐゴシック" charset="-128"/>
              </a:rPr>
              <a:t>(Step 4)</a:t>
            </a:r>
            <a:endParaRPr lang="en-US" sz="2800" smtClean="0">
              <a:latin typeface="Kristen ITC" pitchFamily="66" charset="0"/>
              <a:cs typeface="ＭＳ Ｐゴシック" charset="-128"/>
            </a:endParaRPr>
          </a:p>
        </p:txBody>
      </p:sp>
      <p:sp>
        <p:nvSpPr>
          <p:cNvPr id="6" name="Content Placeholder 4"/>
          <p:cNvSpPr>
            <a:spLocks noGrp="1"/>
          </p:cNvSpPr>
          <p:nvPr>
            <p:ph idx="1"/>
          </p:nvPr>
        </p:nvSpPr>
        <p:spPr>
          <a:xfrm>
            <a:off x="381000" y="1828800"/>
            <a:ext cx="8077200" cy="4876800"/>
          </a:xfrm>
        </p:spPr>
        <p:txBody>
          <a:bodyPr>
            <a:normAutofit/>
          </a:bodyPr>
          <a:lstStyle/>
          <a:p>
            <a:pPr indent="-6350">
              <a:spcBef>
                <a:spcPts val="800"/>
              </a:spcBef>
              <a:buFont typeface="Arial" charset="0"/>
              <a:buNone/>
            </a:pPr>
            <a:r>
              <a:rPr lang="en-US" sz="2800" dirty="0" smtClean="0">
                <a:cs typeface="ＭＳ Ｐゴシック" charset="-128"/>
              </a:rPr>
              <a:t>Touchstones: Model the hand gesture, explain the strategy poster and refer to the anchor lesson.</a:t>
            </a:r>
            <a:endParaRPr lang="en-US" dirty="0" smtClean="0">
              <a:cs typeface="ＭＳ Ｐゴシック" charset="-128"/>
            </a:endParaRPr>
          </a:p>
          <a:p>
            <a:pPr indent="-6350">
              <a:spcBef>
                <a:spcPts val="800"/>
              </a:spcBef>
              <a:buFont typeface="Arial" charset="0"/>
              <a:buNone/>
            </a:pPr>
            <a:endParaRPr lang="en-US" sz="800" dirty="0" smtClean="0">
              <a:cs typeface="ＭＳ Ｐゴシック" charset="-128"/>
            </a:endParaRPr>
          </a:p>
          <a:p>
            <a:pPr indent="-6350">
              <a:spcBef>
                <a:spcPts val="800"/>
              </a:spcBef>
              <a:buFont typeface="Arial" charset="0"/>
              <a:buNone/>
            </a:pPr>
            <a:r>
              <a:rPr lang="en-US" sz="2400" dirty="0" smtClean="0">
                <a:solidFill>
                  <a:srgbClr val="C00000"/>
                </a:solidFill>
                <a:cs typeface="ＭＳ Ｐゴシック" charset="-128"/>
              </a:rPr>
              <a:t>“When I make an inference, I will show you by doing this hand signal. My two fingers come together to show I am using my background knowledge. My fingers point down toward the text to indicate I am combining my background knowledge with evidence in the text to make an inference.  Look at the detective on our poster. He is searching for clues in the text and using his background knowledge to make an inference. We made inferences when we tried to figure out to whom the backpack belonged.”</a:t>
            </a:r>
            <a:endParaRPr lang="en-US" sz="2500" dirty="0" smtClean="0">
              <a:solidFill>
                <a:srgbClr val="C00000"/>
              </a:solidFill>
              <a:cs typeface="ＭＳ Ｐゴシック" charset="-128"/>
            </a:endParaRPr>
          </a:p>
          <a:p>
            <a:pPr indent="-6350">
              <a:lnSpc>
                <a:spcPct val="90000"/>
              </a:lnSpc>
              <a:buFont typeface="Arial" charset="0"/>
              <a:buNone/>
            </a:pPr>
            <a:endParaRPr lang="en-US" sz="2500" dirty="0" smtClean="0">
              <a:solidFill>
                <a:srgbClr val="FF0000"/>
              </a:solidFill>
              <a:cs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838200" y="990600"/>
            <a:ext cx="7620000" cy="5029200"/>
          </a:xfrm>
        </p:spPr>
        <p:txBody>
          <a:bodyPr rtlCol="0">
            <a:normAutofit/>
          </a:bodyPr>
          <a:lstStyle/>
          <a:p>
            <a:pPr algn="ctr" fontAlgn="auto">
              <a:spcAft>
                <a:spcPts val="0"/>
              </a:spcAft>
              <a:buFont typeface="Arial" pitchFamily="34" charset="0"/>
              <a:buNone/>
              <a:defRPr/>
            </a:pPr>
            <a:endParaRPr lang="en-US" b="1" dirty="0" smtClean="0">
              <a:ea typeface="+mn-ea"/>
            </a:endParaRPr>
          </a:p>
          <a:p>
            <a:pPr indent="3175" fontAlgn="auto">
              <a:spcAft>
                <a:spcPts val="0"/>
              </a:spcAft>
              <a:buFont typeface="Arial" pitchFamily="34" charset="0"/>
              <a:buNone/>
              <a:defRPr/>
            </a:pPr>
            <a:endParaRPr lang="en-US" b="1" dirty="0" smtClean="0">
              <a:ea typeface="+mn-ea"/>
            </a:endParaRPr>
          </a:p>
          <a:p>
            <a:pPr fontAlgn="auto">
              <a:spcAft>
                <a:spcPts val="0"/>
              </a:spcAft>
              <a:buFont typeface="Arial" pitchFamily="34" charset="0"/>
              <a:buNone/>
              <a:defRPr/>
            </a:pPr>
            <a:r>
              <a:rPr lang="en-US" dirty="0" smtClean="0">
                <a:solidFill>
                  <a:srgbClr val="FF0000"/>
                </a:solidFill>
                <a:ea typeface="+mn-ea"/>
              </a:rPr>
              <a:t>    </a:t>
            </a:r>
          </a:p>
        </p:txBody>
      </p:sp>
      <p:sp>
        <p:nvSpPr>
          <p:cNvPr id="79874" name="Title 4"/>
          <p:cNvSpPr>
            <a:spLocks noGrp="1"/>
          </p:cNvSpPr>
          <p:nvPr>
            <p:ph type="title"/>
          </p:nvPr>
        </p:nvSpPr>
        <p:spPr>
          <a:xfrm>
            <a:off x="457200" y="949325"/>
            <a:ext cx="8382000" cy="768350"/>
          </a:xfrm>
        </p:spPr>
        <p:txBody>
          <a:bodyPr/>
          <a:lstStyle/>
          <a:p>
            <a:r>
              <a:rPr lang="en-US">
                <a:cs typeface="ＭＳ Ｐゴシック" charset="-128"/>
              </a:rPr>
              <a:t>Give Students Touchstones </a:t>
            </a:r>
            <a:r>
              <a:rPr lang="en-US" sz="2800">
                <a:cs typeface="ＭＳ Ｐゴシック" charset="-128"/>
              </a:rPr>
              <a:t>(Step 4)</a:t>
            </a:r>
            <a:endParaRPr lang="en-US">
              <a:cs typeface="ＭＳ Ｐゴシック" charset="-128"/>
            </a:endParaRPr>
          </a:p>
        </p:txBody>
      </p:sp>
      <p:sp>
        <p:nvSpPr>
          <p:cNvPr id="79875" name="TextBox 4"/>
          <p:cNvSpPr txBox="1">
            <a:spLocks noChangeArrowheads="1"/>
          </p:cNvSpPr>
          <p:nvPr/>
        </p:nvSpPr>
        <p:spPr bwMode="auto">
          <a:xfrm>
            <a:off x="838200" y="1905000"/>
            <a:ext cx="8077200" cy="1220788"/>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4 on your orange Cognitive Strategy Routine Lesson Planning Card.</a:t>
            </a:r>
            <a:endParaRPr lang="en-US" sz="3200">
              <a:latin typeface="Calibri" charset="0"/>
            </a:endParaRPr>
          </a:p>
          <a:p>
            <a:endParaRPr lang="en-US">
              <a:latin typeface="Calibri" charset="0"/>
            </a:endParaRPr>
          </a:p>
        </p:txBody>
      </p:sp>
      <p:pic>
        <p:nvPicPr>
          <p:cNvPr id="6" name="Picture 3"/>
          <p:cNvPicPr>
            <a:picLocks noChangeAspect="1" noChangeArrowheads="1"/>
          </p:cNvPicPr>
          <p:nvPr/>
        </p:nvPicPr>
        <p:blipFill>
          <a:blip r:embed="rId3" cstate="print">
            <a:duotone>
              <a:prstClr val="black"/>
              <a:schemeClr val="accent6">
                <a:tint val="45000"/>
                <a:satMod val="400000"/>
              </a:schemeClr>
            </a:duotone>
            <a:extLst/>
          </a:blip>
          <a:srcRect/>
          <a:stretch>
            <a:fillRect/>
          </a:stretch>
        </p:blipFill>
        <p:spPr bwMode="auto">
          <a:xfrm rot="21173127">
            <a:off x="3092428" y="3748267"/>
            <a:ext cx="3009024" cy="1943192"/>
          </a:xfrm>
          <a:prstGeom prst="rect">
            <a:avLst/>
          </a:prstGeom>
          <a:noFill/>
          <a:ln w="19050">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984250"/>
            <a:ext cx="8229600" cy="768350"/>
          </a:xfrm>
        </p:spPr>
        <p:txBody>
          <a:bodyPr/>
          <a:lstStyle/>
          <a:p>
            <a:r>
              <a:rPr lang="en-US" smtClean="0">
                <a:cs typeface="ＭＳ Ｐゴシック" charset="-128"/>
              </a:rPr>
              <a:t>Big Ideas</a:t>
            </a:r>
          </a:p>
        </p:txBody>
      </p:sp>
      <p:sp>
        <p:nvSpPr>
          <p:cNvPr id="4" name="Slide Number Placeholder 3"/>
          <p:cNvSpPr>
            <a:spLocks noGrp="1"/>
          </p:cNvSpPr>
          <p:nvPr>
            <p:ph type="sldNum" sz="quarter" idx="10"/>
          </p:nvPr>
        </p:nvSpPr>
        <p:spPr/>
        <p:txBody>
          <a:bodyPr/>
          <a:lstStyle/>
          <a:p>
            <a:pPr>
              <a:defRPr/>
            </a:pPr>
            <a:fld id="{3030CB1B-6673-4212-8044-FDCF165E7FBE}" type="slidenum">
              <a:rPr/>
              <a:pPr>
                <a:defRPr/>
              </a:pPr>
              <a:t>3</a:t>
            </a:fld>
            <a:endParaRPr/>
          </a:p>
        </p:txBody>
      </p:sp>
      <p:sp>
        <p:nvSpPr>
          <p:cNvPr id="5" name="Content Placeholder 2"/>
          <p:cNvSpPr txBox="1">
            <a:spLocks/>
          </p:cNvSpPr>
          <p:nvPr/>
        </p:nvSpPr>
        <p:spPr bwMode="auto">
          <a:xfrm>
            <a:off x="990600" y="2420888"/>
            <a:ext cx="4572000" cy="3543746"/>
          </a:xfrm>
          <a:prstGeom prst="rect">
            <a:avLst/>
          </a:prstGeom>
          <a:noFill/>
          <a:ln w="9525">
            <a:noFill/>
            <a:miter lim="800000"/>
            <a:headEnd/>
            <a:tailEnd/>
          </a:ln>
        </p:spPr>
        <p:txBody>
          <a:bodyPr>
            <a:prstTxWarp prst="textNoShape">
              <a:avLst/>
            </a:prstTxWarp>
          </a:bodyPr>
          <a:lstStyle/>
          <a:p>
            <a:pPr marL="514350" indent="-514350">
              <a:spcBef>
                <a:spcPts val="800"/>
              </a:spcBef>
              <a:buFont typeface="Calibri" charset="0"/>
              <a:buChar char="•"/>
            </a:pPr>
            <a:r>
              <a:rPr lang="en-US" sz="3200" dirty="0">
                <a:latin typeface="Calibri" charset="0"/>
              </a:rPr>
              <a:t>Importance of explicit instruction.</a:t>
            </a:r>
          </a:p>
          <a:p>
            <a:pPr marL="514350" indent="-514350">
              <a:spcBef>
                <a:spcPts val="800"/>
              </a:spcBef>
              <a:buFont typeface="Calibri" charset="0"/>
              <a:buChar char="•"/>
            </a:pPr>
            <a:r>
              <a:rPr lang="en-US" sz="3200" dirty="0">
                <a:latin typeface="Calibri" charset="0"/>
              </a:rPr>
              <a:t>Scaffold for success.</a:t>
            </a:r>
          </a:p>
          <a:p>
            <a:pPr marL="514350" indent="-514350">
              <a:spcBef>
                <a:spcPts val="800"/>
              </a:spcBef>
              <a:buFont typeface="Calibri" charset="0"/>
              <a:buChar char="•"/>
            </a:pPr>
            <a:r>
              <a:rPr lang="en-US" sz="3200" dirty="0">
                <a:latin typeface="Calibri" charset="0"/>
              </a:rPr>
              <a:t>Across content areas.</a:t>
            </a:r>
          </a:p>
        </p:txBody>
      </p:sp>
      <p:pic>
        <p:nvPicPr>
          <p:cNvPr id="20484" name="Picture 5" descr="C:\Documents and Settings\ddycha\Local Settings\Temporary Internet Files\Content.IE5\PFNV9CB2\MMj02365310000[1].gif"/>
          <p:cNvPicPr>
            <a:picLocks noChangeAspect="1" noChangeArrowheads="1"/>
          </p:cNvPicPr>
          <p:nvPr/>
        </p:nvPicPr>
        <p:blipFill>
          <a:blip r:embed="rId3"/>
          <a:srcRect/>
          <a:stretch>
            <a:fillRect/>
          </a:stretch>
        </p:blipFill>
        <p:spPr bwMode="auto">
          <a:xfrm>
            <a:off x="5562600" y="1828800"/>
            <a:ext cx="2551113"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4000" dirty="0" smtClean="0"/>
              <a:t>Steps 2-4</a:t>
            </a:r>
          </a:p>
        </p:txBody>
      </p:sp>
      <p:sp>
        <p:nvSpPr>
          <p:cNvPr id="62467" name="Content Placeholder 2"/>
          <p:cNvSpPr>
            <a:spLocks noGrp="1"/>
          </p:cNvSpPr>
          <p:nvPr>
            <p:ph idx="1"/>
          </p:nvPr>
        </p:nvSpPr>
        <p:spPr>
          <a:xfrm>
            <a:off x="215900" y="1524000"/>
            <a:ext cx="4737100" cy="4953000"/>
          </a:xfrm>
        </p:spPr>
        <p:txBody>
          <a:bodyPr>
            <a:normAutofit lnSpcReduction="10000"/>
          </a:bodyPr>
          <a:lstStyle/>
          <a:p>
            <a:pPr>
              <a:spcBef>
                <a:spcPct val="0"/>
              </a:spcBef>
              <a:buFont typeface="Arial" pitchFamily="34" charset="0"/>
              <a:buNone/>
              <a:defRPr/>
            </a:pPr>
            <a:endParaRPr lang="en-US" sz="1400" dirty="0" smtClean="0"/>
          </a:p>
          <a:p>
            <a:pPr>
              <a:spcBef>
                <a:spcPct val="0"/>
              </a:spcBef>
              <a:buFont typeface="Arial" pitchFamily="34" charset="0"/>
              <a:buNone/>
              <a:defRPr/>
            </a:pPr>
            <a:endParaRPr lang="en-US" sz="1400" dirty="0" smtClean="0"/>
          </a:p>
          <a:p>
            <a:pPr>
              <a:spcBef>
                <a:spcPct val="0"/>
              </a:spcBef>
              <a:buFont typeface="Arial" pitchFamily="34" charset="0"/>
              <a:buNone/>
              <a:defRPr/>
            </a:pPr>
            <a:r>
              <a:rPr lang="en-US" sz="1400" dirty="0" smtClean="0"/>
              <a:t> </a:t>
            </a:r>
          </a:p>
          <a:p>
            <a:pPr indent="3175">
              <a:spcBef>
                <a:spcPct val="0"/>
              </a:spcBef>
              <a:buFont typeface="Arial" pitchFamily="34" charset="0"/>
              <a:buNone/>
              <a:defRPr/>
            </a:pPr>
            <a:r>
              <a:rPr lang="en-US" dirty="0" smtClean="0"/>
              <a:t>Every time we teach a lesson focusing on the </a:t>
            </a:r>
            <a:r>
              <a:rPr lang="en-US" i="1" dirty="0" smtClean="0"/>
              <a:t>Making Inferences </a:t>
            </a:r>
            <a:r>
              <a:rPr lang="en-US" dirty="0" smtClean="0"/>
              <a:t>strategy, we will repeat Steps 2-4. We will do this many times across several days with different reading selections.  </a:t>
            </a:r>
          </a:p>
          <a:p>
            <a:pPr>
              <a:buFont typeface="Arial" pitchFamily="34" charset="0"/>
              <a:buNone/>
              <a:defRPr/>
            </a:pPr>
            <a:endParaRPr lang="en-US" dirty="0" smtClean="0"/>
          </a:p>
        </p:txBody>
      </p:sp>
      <p:sp>
        <p:nvSpPr>
          <p:cNvPr id="2" name="AutoShape 2" descr="data:image/jpeg;base64,/9j/4AAQSkZJRgABAQAAAQABAAD/2wCEAAkGBhQSERQUExQWFBUWGBcZGBgYFxocFhgYFxccGhwaHxkXHCYgGBokGRgYHy8gIycpLCwsHB4xNTAqNSYrLCkBCQoKDgwOGg8PGi8kHx8pKSwsLCwqLykpLC0sKSwsLCkpKSwsKSwsLCksLCksLCwsKSwsLCksKSwpLCkpKSwpLP/AABEIAPsAyQMBIgACEQEDEQH/xAAbAAABBQEBAAAAAAAAAAAAAAAFAQIDBAYAB//EAEUQAAECBAMFBgQEBQIFAgcAAAECEQADEiEEMUEFIlFhcRMygZGhsQYUUtFCYsHwIzNykrLh8RUkc4KiQ8IHFhdTg5PS/8QAGgEAAwEBAQEAAAAAAAAAAAAAAAECAwQFBv/EADERAAIBAgMGBQQCAgMAAAAAAAABAgMREiExBBNBUWFxFDNSkaEywdHhIoEF8EJisf/aAAwDAQACEQMRAD8AzUmSmlO6MhoOEOMlP0p8hCyRuJ6D2hY9pLI5mM7JP0jyH2juxT9I8hDnjnh2DMQSU/SPIfaO7FP0jyEOeOgsIYZSfpHkI7sU/SPIQ+EgyGN7FP0p8hEuHwNaqUpSSxOQyENhyFHR72tq+kJrLIFqTjYi7/wxbPK1n05RBIwQW7BFg92FhfxtF7G1JTLIcMACb2JQm3Uh7dYg2egldgSyV5DjLUPctHMpy3bllxOl0o72MM7O3zqcjY5JIpluCAbpzPTyiunCAqpZAuzlgn+7JoNJljtJlMtYUCXJ1JXw0JzgJQTYAk5M134NDpzc279PkVWnGKi09b/DLJ2Ib2luASUuKmGe6ziKZkp+keQjR46WSVhCF1qUGUAWIqW923QHD3v4QAWhiQcwSPItDoyc1dk14KErIi7FP0jyEL2CfpT5CHGOEdCSMMxvYp+keQhRJT9I8hDoUQWDMZ2CfpHkIXsU/SPIQ6OgaAaJKfpHkIQyU/SPIQ+EhWC40SU/SPIfaAtA4DyEHIBxEkMNSe6noPaHQknup6D2ifD2JOdIdme9SUjyKgfCCpUVODm+BrSpSq1FTjq3Yi7FRDhKm40lvPKG0lnYtk7Wfh1i/iMcpKzZJS+64eoaGrMltQR4aJjVOkGpwpQKXIJAANi2oKs+MYRr1HKKccpcU727nRLZ6ajK0rOPBq18+BSRKUe6CegJ9haHCQo5JUeiSf0iXCTlAhKWNRFiAQTkM/KLC5xQCpLd9QBIBICQGAcW7xhVdonCrGmkv5dR0Nmp1KM6rb/jbhrcHw6XLJLAEnNgCT6Q6VLqUBxzPAC5PQAExbXNSlAs4J3UquGFipQHeJIOdrGLrV3CShBXk+H3IobMpxlVm7Rjx435LqU1SVAOQQOLW84aIuy9pq/ExTwASkjoQPQuDDcebp3wtk5gv+NZGWRpItpDjOpjUZRyfFEyp0t25wlmno9e42Ymaqyu0VqxqN+l2LGIETCMiR0LeEWpK6wEnvJBoPIXo9LHT27ESSSXBCwLghiW16tn/vHP4pwrbmqrJ6Pgzq8DvNn39GV2vqXFdexEkzTcdoX1Fd26ZxGpCxvELGtTKF+rRYw2MU6UWKXAYhJsT0fUnOExswglAskBNgAH3QbnW5e+sdGKaqYLKxyYKe6x3d09Bo7Vu8pjf+YzjoVCI/lVcP8AyT94s4XFKIKCXTSqxA0FmOYvfOGzMUpNISogUpy5h38zGDq1lW3Stpe51KhQez76Tlra2XK9ysrDqGY8iD7GERLJLAEm9gCTbkIIqmNUJrBdBpV9X4aSwzBFjyPIxRlTCkgpJBGTfv0jopTqSTxJdOTOWvClFrA31vqugvyi/oX/AGK+0NVJUM0qHVJHvF1U49+1XZguwz7Wl2Znot0h8pdYQ4uqYEEgAVAgaZOHseY4Rx+Nmoym4qylZ2Z3eApyqRpxk7yjiWWXHL41BrQ9EonIfvqYQQQMwpTSixASbZmpNSiOZJ6s3Ax116+7UVzdszi2bZnWcuUVfLUpDCqcAJJJyZiD4gt6xDBLDYmogLUxBSajqAbpVx4h9Q2sD31gpTqSk4zWmj5hWp0owjKm9b3T1Q2AbwdgE0bSOZBqQd1PQe0T4WYQqwqdwRe6dRblfwfSIJA3U9B7Rd2cFOspBJCLM+sxA05E+sZ1pKNJtq6sbUIylViouzus+Q5CkmyVgA/hmD0e6T1LRFiMK1RpKSkspPB8j0zh0zZqnDBgrIFwQDl16iJcaaU0nvMlI4snMt+Fy1jdo8ulTjSqRezydm848LHt1q061Ka2qKvHSWjb5dSrgv5kv+tH+QiXF2SP65h8GSP0huBkkqSpt0HPmL9ScsofPkKKUikuKnBsbl8jcxvXlHxdNckzl2eEvA1Wlq48CPB/j/oP+Sf0f1huLNx/Qj1SCfUmG4ebSoKZxqNCCGI8QTFxeCrDoNQGR1puWUB3VByL2Li8XNbvaVUejja/5M6ct7sbor6lLF3VrZdiJEpBQSKiUgVA2zLWN3u2cMxMtKbA72ozAtxIDnwieRhFhKwEklTBgCWAUFObWyHnEOOTvva4BI4Hg4to8TRqOe1SSk3FJdrlV6Kp7HCTilJyafOy0yH7KLTkHmfNjDkTnNCixSSEL+kg5H8rjPSFwuDWBXSSGNLAlyxAyGTwzGYRTqXSQkkm4IZzkXA4tbrFVt1WqOlPl9yKPiKFKNeHBv2steg2fLIJUAyk3UngRmRy9ukO2tLacscKf8E3h0iZWAklljuKfMfQTpyPhEWPftVvcv48INm3sZ7qp/xWT5oe2bmdNVqOWJ5x5P8ADOwQuf6F/wCJ/SJxTUgK7zJ/C4vcPvjIEeUNwOEWQpQSohlJsCbkZMBDsRs+YWIQpglFykhilIBdxa4MZVVCW1Zu38fua0HUjsX8Vf8AmnpfgQ4562JyCfZz6kxBBBOAmqVXMQtQZzuneYWAYX0FoqzpJrpAYuA3MgWvlfjHZRqRjamuC/o4NohOV6zVryeXHmWJbGkKskyt88AmYSMuaJY8RxhxJQ4YVJDpY7tJF1g/iLEFz+jRIvAzGpoU/ZpT3VM4mJXm3AEdeMNRhphS1KqpZIBAfqhhqHfJrkHn4bi7SqLNRm3h4NH0cJq8KMssVNLFxTz+ODB0XO1FKRMSrJ0qBvScrHMajIiI8Tg1AVUqCeYIblfThFqdhVLpFu6im4J7iQd0Goi2YByj1a9SjVpxxK8X8HjbPSr0a0sEsM49dc7W6kJSCHetIz0mJfW5/UgxUmoYkHSL8vBlAVWaXBTexAObJLEkiw04kNFCfMqUTk5y4DQeUTsVPdzlGDbhla/PoXt9Xe04SqJKpne3LqlxGGATwdIgDHfM8lByR3U9B7Q54jkHcT0HtDotaC4j0zlAMFKA4AlvKIxHR0OyC5IicoAgKIBzAJAPVs4fLxiwGC1gcAot7xDCQsKfAWJ8x4S5AFybADN4eJahdlBtWIbxjsIpYWDLcLfdbNz7Z56QfmzVfNCSZh7OWlKTc7wlgLJzuVTH8CIznJp2BZmfXMKrKJIGTklvOGtBrHYFASqausqU9QDbk0pqNR4OtNhwVyiHZ+BlKkla6n7RKCQoBKAvJTMahZT5Mw4lkqqtew2mwbWdCfOHKqa9THi7H7wU2xhXXLSncSVKQmWWAQAqkKJGdXeKi5zuzAEUSK5ckKdFIKJyCoALlyRWFoJyvukjUi7RLqJJO2oK+hl45oNq2dJupRKN1a2SQR3XAS96a1JQHzudIUYCVQlRrpCQsoC0kstRbNmZKL81I5w98hYQIATYOeQ+0KElJ1Sc+B+8GcHs4JxEuzCWgTVioOSkFVGjEqFNtCItY6QlYQVkroQmpIWkqC5qlLVUolmqYBsqsoUqyT0GoszikEm4JJvzPPnCARop+GRY1H+GhVLLAqQhAAIzYqmKJbMgl+EIvYcpgyrgEq30/wDpgVgdVqSAdKVm9nSrxQYWAGI0IfLRxHA+XDSCG3mExMtJBRLQlKWLi7qUX5qUfBoGxtF3VyW3cdWTqfMw1o6OhiuI0c0dHRQ7iEQCaDsAozkUmGpPdT0HtDobJG6noPaHRaGI8JDmhGhiHyZClmlIJN7Dlf2iMQekYmUJaUCYgKoNyg2XMO8VKSl1Uy9wDIki/CttOdJpPZJSK1KOtSBWSEgMwtSLE2ewjBVW3aw2kVpGypqg6UWYG6kpLKLJLKUDc2HHR4rEEFi4I45iDOGxMsIlhc8HfC5gCZhW0thLlpdIGVRJJYOM2iadjZExRUoSwZgWskhZImbxCSAmyXIFncAZOYW8knmgwqwD7E01tuggP+YgkDyBMJ2xppezu2QfjztZ+sHJUzDEIC1gAbxAQumtagFFm/DLAYZdbiIDisOSgFKUpPaKWQhQa5MuWCzjugFTZL5GBVOgsIHh82WUkg2IzuNOljB04nDgqCFpAUZaCRKV/L70xVwWJU6dSwFi9UNRisKFBSkpIqKykINyColGTBJdCQMgKibwt5/1DD1AMTycKVJKrBILOogAqZ6Q+aqQS3LnBGuQZ9gkoShIDIUQpVipVLElTFbPayXyvHtScAESRuBLqU47q13Y050oKQW1BEVjbskgwlKfhFISgqAAWKk3BJGTsDbUXhJGHUuqkPSkqVcBkjM3N9MoNox2GK11spIKEy3QotLlBxpYrLBm1VoBCysXhUpKXssy62lqBKXrWCSHArA3RZkhnuYjeyS+keHqAAY6DpxMoSiVpRvlSRQgupKEgBQq7pClKL2NgG0D5WPw1aqkoKHAQ0tR3ASpzVckslHiSedb1+kWHqA8PhlLKqQ9KVKNx3Uhyb5tEbxoUY7DBJDkVlFbIIcFQXMS7OE1BIYWpAzcmGStpyGVUlBUHKWl7u6khIvfeWoqJOiQGhb2XpY8KABMLBn56SkqoCTSE9m8vVg4JBuXSC5tdWcBjGsJYtUJpCQkOhCI0FYSAcHYBPESKQZlHcT0HtC1Qkjup6D2iCTLmCaGczCMiwSkcTmXYZbsce0bTKk0kuB1U6UHHFK+pOVR1cSHZalXUaQ2YzJOrvZsmvBPD7WQpEqsA1DJIckrFn6LIPTzjle31OSK3dLr7r8AeuFBhZ/xdOopATKF895duFhrygROnKWp1lSje5JfO2lmAilt1Tkg3dLr7r8BaoQoV+2MDcLskzDvGlAa5LqYO7ZBnvlBfDfESMMkiRLCkaqUohCj1Y1eFsoHt1TgkG6pdfdfgiqjqxEcnGfNTqp8xQSxdRLJD/hSl2SOFzxzcxb+LUyZeGEuUliSliQKixvoNGvlB4+ppZC3VLr7/ogr/bQpPXyiBJ3ZcsKTuFLhnslL7x0AF+ZjQTMGVSHNitXaKf8ADYUAuc+zAHnCf+QqLgh7qlyfv+gKJwzeE7YcYmV8PS5qrppZKu6Wcjh5h+kZybs9AzpTwKls/SpY5Q/HTfBBu6XJ+/6DnbjjHfMJ4wBGEl/XL/8A2A+yo44GV9cv+5X6GH42pyQt3S5P3/RoVY1wAVEgOwJsHzYQ35hPGM+cJK+uV/ev7w5OCkktXJf+uZ//AFC8bU5L5Dd0eT9/0Hvmk8YX5lPH2itI+DVFJVQgAHVa/Nit2gfO2VLSSlfZIUM0qXMB9FNC8bU6fIbulyfv+gyMUnj+/OHJmAlhc8oH7N+H0Klz5ig3ZUlISSyt4hyVFzlC/DsndKzmpyeZK2Pp+sD22ouXsNQpcn7/AKCSZajklR6JMSjAzTlKmnohX2g3g2SSCDp1AJez5ebxr9gzd22ZJ10GflGE/wDJVY8EUqVF8H7/AKPLvMHUHMQCjS47+bM/6kz/ADMZmPXhLHCMnxRy1IqM3FcGGcP3E/0j2iLDbV7IKS6QCS6iCS7OxDhz4xLh+4noPaKO0R2JBKy4BI7Owu+a+LWZIPWPO2764rodNPyn3+xdOOSu/f5rcgf9kth4kmLOC2rLlAKnJvdmADAVNYeHh0gTijMSVpKi6ANSoufzKuLcGiq6KEqWmu7KLsvN+8XvY58Y4rATScRhwkBSlnkE5eZv5xJh8SCWkyTMPFVkgaWHsS8XsFhcAUVBRsLiY4Ul9CA4PUFo7E/FsqSmnCy97LtFAAD+lIJ9Ym/BIBcTs/sk14tTqbckptUdAfy3ufeBGInqmqrmkJSO6gWQkaAJ/frFYYidNWTvTFnXvK/2gpgfhWZMLzCRyY+pe0NZagM2fjZIup1NZKQO8Qxy4XHSG4qqfiUJmASwT3fpTzPGNJsH4XSkrmAhKEuxVcOM1XNhYXL62iDCbOqnTZhaYCoUrUAyRqrgtfBrDjZoWIRdTsqQKZUhJoDKmrckqAamW7uaiHPIF7KD3cVNKg4DC4I4n9S0VJ+MIIRKBp/EonfUok3JfOx8og2hj6SEp0zPMG3QXMTmwJpRUlS+SFEWyugN6mMTt4sJf/5PdMbaViQpJUPpWD/cgvbRmjD/ABEe50me4jSIFJWCV+wftCfJHj6H7Q7aXf8AP3MQDDqIcJURySWbyyjS4HT5RTzHjpBbZGESiZXN7stnYalQS/O1R8BA3EhwjmD+kXZW1TJmpI7tctagQ7iWupvEOIUtBHpg2pgJtKJUqYVLSoukUsylJckljvJPH1jCfEUlS5XaFJBQaSSGqBtbiygfOPRthy0Fa5lKRIUCUqKk07yis0gDvVKIPRrx5n8VlQmLQFGjtFkJe11Frcf1eMaeoMM7OV/yuK6IH/kYh2KgCVKsVVJDAZkkvlyc+kLs5f8Ay+JA1KPKsxb+D8GpUoTBOMtQSUoEsBU0uQ7JLilyHcNxipZZggvhVBkg3IDMLlhnUOI92jZ7FsE6khz7MOOseY7bxs6XOeaSJoCEpKUhIUk/WE2Ubtmwu3P0X4fW4u2rNHNVX8bmkdTAY7+bM/6kz/Ixmo0mP/mzf+ov/Ixmo+ko+VDsjnr+bLuwzI7qeg9o7aOCK5soFiK0ggcCXv5R2H7ieg9ourUJagTZlBr6kfe/jwji2/649jal5T7/AGA2MmlRxCr5n7+IvEezNmqmy1OoIlAuVkPpkOJtEE7EbkwPcryHD7Rp8FKQESQbISkKV+ZT2tlwjhbsgBqcJLlCqVKmqUPxKXSSNWTSzciTEyezKAtWHQS4Bc0TH1LgFC/ACCeN2glJBF3v0FnOfNvAwWlpkYfZ9czemYkBSUteoixAyFIIdXSM3KwGd/48hFk4aYSNCtID9WJy9oSZ8QT1ppEqVKB4lSzxz3RkCctDCYl3vbl4/vl6xTTMNaQkh1qoF7i4DAc735NxjRJcRBDCThMYHtDTdNW6LXsnuP4Pz0h6tpTDZRLE2cXfUW6OI3eGwWIkJIlplTEBBKUEMutgwdyL8WjBfEOLUpc5S5XZrlLTuggvWlrkWzIPnEReJgUJ+30oVQC7HT6mz/0izNxwLqJF7OTmw4xiLvz46xptibG7WWFzFVOdwHuhQ4gd5+YaNWkkIKYHHBUslCFqepqUk3ptcDJwIzO3cKuxKVMHBLZE6HhG+2bi1NSAWGYvZuAcZNn1ivMwfaLBKSZagUqfRsi58MnziFKwzBs6t6WHquTNQW3g+6L2vZzFpS0mUFALC6QSSosALmxs1iIdjtizEzSkFgDm+YJfLXOIkbNVMSmWGBrKUkqNmJUrdAYgAqLk5DnGoiGZggZapqiaEglASQFKuKg6gQACQMjGxm7Lw2GwpWElU5TDtFXUkKuojdADJqLgDxjN/EZSmZLkyu6mUhI8VBRfmSkExc+IccoopVYIRZuKgEAtzqPkIl52AN7I2IrspU5LJ7ZKliphYCogcHLgEfhAijg8RImT5kqchBlqrWmod0FfpYvAJM5SUpQVrpBsStTJDILAaC/hFSaq6Sl7VJ1d7Fudz5mBRFc1e0V4eWlSJMwAzKbEuCAp2B42jO/Du2FSVCkMoF6w7pBsQRwI9YcdhKO8txolIzLFnJvSOQvnlqxeHoCwBSpi4c3JSQDllcnrDUeAXNNtfbAxCCp3SAAlRISagobyvpYj18Iu7C+Oky27VKhcuQkuGYEtyz53Yx5/isdMVJQhSiUi7aas7XJg9tHaI+TIAapNywcgsXfqTEOCtYpPMI4maFLWpNwpaiDyKi0Z54MYU7ggO8e5SVqcexjX8yXdhnD91PQe0GMXJsLWYG/3bL98IC4c7qeg9o0k4MLXJSBT+zYAARwf5D649jal5T7/AGAqJMuWFFSUpa5Yciw0fjDZqgyUp/iKCQ6UBSgNC9INg4ueHjA7aYUJhdinQFIOYcnnd20YJinKnFK0dkoBQKiFC1NVgBkcgf7mjiSA0OD2FOUpCipMxC21amld35WKczm0a34rlfKYFElKTMKilAJFhUQyX0JNIHHOM5Mx03sQqYb1oAmy3YkqaleYciwPFukU8VtlVKlzFrWJYZAWXHaq4AFt1J4ajm2bTbHcSRsSbiJSliciWmXmQ6lHiw3eGb5RX2RKHboEtFapUxJe5UQATdTcQMrC0EtjzOwwUwqSk1pMxRV3TSmztow8b5QE2T8QzZWJStLBQKlzNEkrD0seCaU9XBi83ck9B2p8SIQvtZoUlMs92ZJXWlbggJUEhKgSAHqIdjdo862/tdS1LUoKT2iqwkuw015coKfEnx2cUhTSxLKKUuWJKiSAxBIYBK1DmBAHCYXtJTqSlEtJau7gkklgM7lzwhwjYGwbJQFLAJCQTc6ARpdjbUl4Z0krmyyXdmCbgBie8c7i1oO7FwGAlywqkLWfxLuH5AWAbrAnbm0q58hVLSa0KmMAEhExdCD/AGJmqHU8od75CN5sLZS50vtJiaZZDpl6rGhWfp/K19YvYPa8vsldokS0BRQxSzkAkhk2yDuPIRDL2yU4YBJeZJpStIZzSwNuBTdx4RhtqfEhxX/LneNSt837N1pDjSsAtZxvHpHOouRVwH8T41XzNSbA3SNSgqNL8yPeJZKvlgvtSe0WhbcJaXDA/mUddGaL+1vhky8Xh1qV2kpakgKIshSEkoSb5OkEE5sRAPb+GIUolM6ou5Unct+YR0q1lYllGRO7Seg/0jPMJDa8QPWCPxLiaikB7s+lpSWA8VLU/NAinsiSDNQAb3fWzcXb96xJj1heIYOAke4K9f6gPCLsI4qJANyKi4uxYJGlrZ34Q2asIWFaPLV0dMxJ9n6iJJBdgSAymc63AOuTNblEGOUZTLsSmhYcaoVUx5OfeEFz0iQnBKQ/yk4GoIIFQuoBQLVBkmrz0LwI+KcHKlLKUy92lKrju1MBdVwX06xs9iqmCaq6qVb7MkAggXqAc2AYesYn/wCI20EqxRo3ilKAeFQU6gG1p9o54t47FcDC4hdgHNir1Jizi8Q+GT0A/tUpH/thuOlLIelatXa1y/3EU5gUJLEEUk5gjdO8Df8ANX5iOmwkbDBncT0HtAiCuC7ieg9oEvHs0/Lj2M6/mS7hnDd1PQewg1iplgG+m1nuB+/CA2G7qeg9os42YaFLqySSA+ZCd3zb1jz9v+uPY2peU+/2AOP2iVLWX/KltEixPiw84o4ciI1QiVDWOWxJv9gbWw4lrlT1bi0soByW0V1BY2OkZfbCCFpkPVQVORkokk1A6goYg84FDFK0LdMoM7QApkTR+JNB/qF/UPEqNmFx42wpUjslWH4rf+mm5Dc2p5uBrA/BTCXU7lWegBN2yvknyhcRMNDBnmGkE/Si5Piq3/aYQKJSanL5hPAOB/jD4AQ4x6EAs5UolsrMlPlvf3GNTtPDCWiXJAshA/uUTUrq8ZkJeagHJCEE9KRM8yFARqtrzQorIORY8rAjwa/jCYIzGIX/AA1AlrO2jhQY+IPrygunDn5WpUtJ3JSaVruSgqCAEJHFaszFfE7PoEmZTWVqy4hLKpzF7QU2vjJKpIMuT2JUbVDdqQ28C1mUoFwBds2guBUTtVSkiWoIUQoIQpnmBJs7tdIJLZnLjFnaWyxhFS1FYUiyiWAUAC9ASGzVRflzgFsxbTJCXZIUlKrjQu4ADjWD3xhOkiSlUorU6ksVkklhU7nvBgOGfKB6iCO3JhmYCYo7pSZLNcJUkpV6WD8XjO4P4llLSUTU0E6sSnkWJLeRg/h8Smbs+fLl3BlKCCc1rAKjpxcc7cY82F8soUFcbDuEw4GIeqpJSd4EFgbEhuTwPFS1LmCxUpZLM285bkLxJsklKZqxom3XL/3R2zgFClJCSWBBPhUCeUa6CJO0IUw0UwOmY/WCMrZKZqilald0FlOCukfht3b5vA445JUukOlCXBycpBuT+ZakjxjabVxSFyZKCl3TK8GAZuX+kRJgVMBtJYlKlqnrUhKqezrUlkiyhULM7gOfQRIZEmdiFJSmmVJQaiHNSiHzbeLagXc55xm9n4yoqmPLDX3u7e7kaq0eNNsHGOEVMFzVGYpuSWCfIDq8RJWzGjO7Q2QqWs0VgZpK5amIOTkMUluJPNoqz9szgyZqE3a4BsHzDk6c41nxntygJkJFSlEOB7sO8Rwtcg6RkviRITSQXdJ0AYuoaC/GLi7pXAMYL+WnoPYQIgxgT/DT0HsIER7lLy49jOt5ku4bw/dT0HtHbfxP/L21KR5kk+gAhJB3U9B7RR26/Zgfnf8A8f8AePP27649jal5T7/YBqVDkJsfP1iOHSlMocMj0Nj7xykjI0crDdrgiE95LKT1DvnfJxGbUCI0vw7jQEplkPWVD/tZh0zMTIAXiEhRcJJlpAQkg3IQ7qbVy5h2I3ZO7UFsQkAWJOTlm9onm7iSg2KN0lrAfVzKhcDnE86WqiUQsKRXLKhwZSSBzFh4QXAiw0ur55bdxKkJLW7xSn/wQPSH4zahATMN0TUAHlMli4PVKh5nhE+ysWmRhyVpcT1zPJJSw5O5gVgbpmYY3JvLf60XZ9Kk+D9YNRBeXjAuUghRT2RTdnY3VryPpEO2cXUzb26El2GTpJb6Ssln0Q+sB8JPXLUUZOyS92JLOwzschBbbHwvOlNNdMyVSN5AO4kJYOnQNrqTdoLJAV8EtsVIZwQp94ADdSSMtLRb+L9rGfMljtErDGyQyUk6Xv5+cUNkTpfzcpRDIS9TkkEBKnPK3tEO0p6VzyU924T0LkehAirfyAu/DWLuElTKQoKDgswUCb1BIDgRW29sbsJ5AH8KZvyz+Um6eqTbpTxhux01TUmsoNgWLE8/Hhxj0PbexRicGUp76N+WVgAukOpJIJspI53iXLDIOB51hEthlHVS0JHUVK9gPKBEFZKSZMtABJ7WpQAdmBTpoyj6RSn4KYjNCvf1Fh4xorCCuyNlV4WavVZpT0l3Pmph4CCuFxTyZSyQ6ENzcAN7EeUU8ZNWhMrDIUEJTLBUrUlRdSm4OSbX0tDZWyHSRKndqoJLpKFJze4JJDZ/eM+4yjhpSuzSAWrISwZjWaeL+MarsxhCufMvQCEj6S1IA/MT79YzMhZROl1pYy95t27WGQvfjrwhPiHb5nTQlRASk3D5q1JOoDkeZ6Nq4HI2mrtlTJktS5iieJAGgH38dYr7VxcxSv4llKTMJA0FCqfaLWA20sLFSU2IdjcB2JblnFX4gx4mTl0pAzAze7ji1wfWGtQWpo8INwdB7CBDQZwvdHh7CA8ezS8uPYiv5ku4Yw53U9B7RFt3D/wan7pRYZBwR6EEZRJhxup6D2ELtSYFyzLCu8UjK26yuH5Aepjg276o9jel5T7/AGMrHZRLPwxSztfJjnEccpJJjZbKcZKAI/X984k2fO/iI5W93ieVK7SVT+JJcdD/AK2ijKVSsEjulyOhyhCNLtiSFUTM0rBBfIKSSn1AAf7QKmFUulNigKTbUAqduH4vWLeysRUpaFXQpw3A6NwLj72Jhm09lLrly1B0zCm+TpPsySTE6AXNsYMfKykfjSntALOygHH74RlhMLu5exB1cZRofiacZs15ZJIqSyRe6tANGijhfhbErYiSuniWFvEv5CGmrZgazYWy5ONR2lVE099LhlEWyOlnB0yzEW9l4tUmYqUkhSAWLhx0I0PEXbxgBgfhWeiYCF0zDZKEXJt3cmIYPwtxjQH4Z2giWVlMskZIqqmsc7jdduZaM21zGZ3bOxJUifXLUmllVSmsl0KBAbNNw4awPkJ21gwidUmyF7yeAcXD9Y02y8PVMVKkmk0Dt5yhvq0pRV3My4y5CL03DowuJkITTMCblKwxYg1B1Gl7OANRmHaKxWFYw2C2TNXeWiYtvpQqlj+csPJ41+x9kzZ6KROmzCKhSZgko3S1IUElamzcNlnHqeBny50sKlkKlqFmDDoRZjyMZLZ/wnMUtZW8kS1rVIUkpq31OokAndLCxbOMt9fUrDYxOIlrw8xUuZL7J3NL2p0ZRG+HB4Zwk5IILODwzH2SY0/xPsCcsqqQqaWdKwxSlvpIFQFgaS+dnN4Af/LGKlywtMsrTS5A7ybixQN7xAbnGikmtSWgZitpzUjJDiwK0A25E5eRiDCbZUlwqYUBQUoqLd7TeBs51tlpHYjHkgilj+Zzlpe48IsYCeJZ/iIdBufAvlmAzh+kaZAFJeAlmSlS95SimiWk0gEndL5lTtmGGkBJipmFZLiUFAuk0qSFJUUlC7XyBB5+a7DkTyvs5ZTdJTXMYBKVBl956RwB19NN/wDT3ETGVMnS5l3IuHNh32LlgMhENqLzYGBnTQpYMtNK8nSKkF8yG15CDeC+HRJbEYpYlh3SCHYs4du+ofSIv7UwuIwm6jsEcFJSVr6PMUwPMJEZqWFKnIXNqmOoBS1KchJIcfl48m0zjRO6A0smcFioOAq4fNiBnzgNBfDs1stPIQHj2KPlR7GdfzJBmQN1PQe0Utszv4iEn8IqPVn8xl4Rfkd1PQe0BMZOczTxITzYf7COPbfqj2NqXlPv9ikpbs7uItHCgsBnuhuLn/URSWYnViiFGwsfHzjiEW5MrslPkQ4IPIjOFn7JmTFTShPcUQ1nIBIB6sM4qCcVmmwfXW4bOLkraSkLUtJKalK4fUSPf0hZiE2AUJVVMukEW8RmdI1209pSlmUFBJ32S4Bd7EtbT98c7KVJmlyAlZbdBYFj976dTGh2Zt3D4aSQtzMKlOwde6TT0FJBDcYiYzTbLEsDdSlNx+EAgjMFm49c4ILkg/hsRo+X2/bR59sjGrVOUslkgqspNw3MCygprGNevaCigKUq/Mu/iGADddb3jGUWnkNFXbKkh02q7wYlKwRYHnprE2w/jUpaXib8JoPgyhrl3hzjLbaxJVOK0qDqSARoRdSfDIdQOEDlTlB15lW8W4i2gu9h/vGm7TWYrnqW0/hyVP8A4kspQtQssAFKwdFMd4GMmn4MxfzBM0JMsskKMwKF2BLLDuA4GRyvnAzYXxROwqnTvIJfszlzYJektf3yj0PZ3xNKxaGlLomkPQqy7Zs+YvmIzalAd0ybYezEYOV2QIIBKh9RBuSQPHlbSKOMBJUVzFFKixQCUghwRm6jfgUAh+MQ42ZOTOEpEozO6pSwlVIJyuGDhsyoHK4gpgcLLKaysruQ5NIBdlBhkXdw5L5kxla2ZVyt82pW45CgwpSSSB+bVss/WJZezVkgvQ2RJcjoBZvEdIszdpy5YYEAD8KQ3oPtAHaXx1LlvvAFjle/6j7wJSeiFkFl7EkBXazEIXM/+4pKX9A3oTAT43xMtWHKAkFQIKbAUsbkeDhrODGSx/xxMmHcdyTvHMcgBl48YE4lM5e9MdIAzWWLH8ruOOQEbRpO92yWyskoqFaXALF3+p3twT7GFTPQEp31u6XZax61dBkImRipSMlVq5AAP1zN2OmkCsVtQqDWTytr+rZ9DnHTa5Je/wCIJSoqdU0OClJUVfhVcPmxpccxFIYksWclyXByPTJ31MU0r1JuRyyOT6nkwh61B+nkTncljmAP0vFWA0mCLoBd7D/EQJaC2zxuJ6D/ABECo9ej5UexNfzJBqR3U9B7QAxp04qWfVvvB6Qd1PQe0VJuy0qLkn0bvE8Occ+1UpzcXFXyNaLjgcW0swBMzhy1JNy4MGFbEQdVen2hBsRHFXmPtHJuKnpKwx9S/wB/opbOkvMS3mcrX0ivU4B6nz8M4Py8IE5Pk2mRiAbISzOq2r/6NBuKvpFhj6l/v9Ae/wC+nItxi3LxQLVjK1RDsPDMcr+MXP8AgyOKvP8AfKFGxkcT6faH4er6RWj6kGcPOASGLJ4JsgEAXsfy5nlnDZkyYpwgKJ6uDf8AKW84pYbD0d1RHtaLiMWoEl824+zsYnw1XhELR9SI/kFfiSHfUXIHIFvE+YiY7OULISlJBfnxyLh3f0hPnFftz6E+MMmT1KzL+APu/pB4at6QtD1IReBOgTZvXJruepeIVyikg1EEEZBVjpds+jRMmYoZFuloevFqIZRB6gHxvB4at6QtD1L5CGH+OcQElE2pbfiDJJB46KHr1ihI+JJ0tBRLQTUoly4G8XyJ0f78ophe7AHiBx/egiTD4igiyVEaqDnzd4XhKvoHaHrXz+CpilYucHNTHJmSl/P7xTVhZaE/xVXF6UZnqqCmOmqnd9am0ALDyHXV4o/8JRwPHxils1X0itD1L5/BSG1KXElIljInNRL8T4corTcSs3Up2Y3Lep6DlnygsNkSwXAOmRLWhU7Klgux8/35RXhqvpC0PWvkBzFHuuAPa5OZHWK6lXbQHppfOxfLzjRnY8vgq35j97ww7ClfT6ng3GH4er6f/AtT9a+QBVTe4PgRlkbcDnyhstmD2y8s9Oj6840R2JK+m7u7l/OOOxpXA/3HpD8PV9IWp+tfJNs/+WnSyeH0jhAuDMmUEgAZBgPAN+kBo9GnFxhFMwqyUptoMyO6noPaHGGye6noPaFMbrQx4iRzR0cIdgOizs2SFzpSSHCloSRxClAHpYxVMKhZBcEgjIgsR4iB6AF07PTMSgt2alTVS7Oyk0vUyjakmktYuIiw+yKwohXdOTXKaaiRdiz5cLjKKJnKd6i/Fy/+kd26vqPmeDe1ukZKEksmF0XzsjclrqcLKE2F0qU9iDfIODkb8IinbPZClguErKSMjYsC3A8n5xV7Y2ubM1zpl5XbqY4zSbEkh3z149YpRktWLILzMGg4ZKqWXQFOAoWE/sySciWKQ3UjIxHjNh9mtaSomhClvTY0qpaxbyyyzgaZymAqLcHLZvlpeLSsHPrMshdYSVFJJehqic2pa5LxGGS/5D1LI2IGlmokTFJT3bpJTUUkO7jyIMMTskb28bIQsbt9/IEPZXLgxgf26s6i/U9M9LRwnKvvFznc368TFYZ8xXRcTswlcpLlpgSSae7Wcs75Q7YuHCp8tK0uFG4UNCHdjFH5hVt5Vst429bRwml3qL8XL+cO0mrXC4Vw2ATPUoJITRLCnQhgolnFJNi6mtw5xDh9kEiUSWExVJYAlNnSWe7ir+0xW+XmJSlbKCVkhJH4iDcWOYcR2ISuWopVUlSSxD3BGYsbN6RCT0xDLM3ZoCVqdVhJUBSAr+KHZQfdUBpxhNqbOEpmVUDVdm7pYgh3CgbEERDNwkxAKlBSQ4dzdzcONC17xWMx8y/jrFRUr3uK4pEdCVCOeNbiEjoV4QmADhARoNiAcZzKQZkd1PQe0OMCpeNXSL6DQfaOGNXx9B9oaeQ2glCwJ+dXx9B9oT55fH0H2h3Cxpp82SqYVZAqNgG3WAFhleIpapQCAQSX3yLWvk/gMtIADGr4+g+0d86vj6D7ROFAaGRNlbtaT3TUz9/tCxzy7NvF4jWuXTYEqoAc/XUHNjlQ9uMAvnV8fQfaO+dXx9B9oMPVisaTtZD91TVH+2qwz+m3W8RrVKcUhXeu7XT4HOAHzi+PoPtCjGr4+g+0PCFg9ipksuEAp3jc33dNc4Kp2+h7hVkzpdTCoy1pUEJIqtSpRe+SRGN+dXx9B9o751fH0H2iZU4yWYK6NLJxyAJYIJplrS9CSyytSgoAnfZJCbtlbSHDaCOyppNVMwVUgXVMSoWB4Ajk7C0ZcY1fH0H2hfnV8fQfaFgiGZq5e0ZSVApSoDs6Dup3iFBlFlWNIuc84pz56VISHVUCs91IBKlA3IVawOhueEADjV8fQfaFGNXx9B9oaikFjSStphMky7lw4cBkTXIrAq3hQohrXCeETY3aqFmcpIUCuZWCQlykg7irlmN3B/QjK/Or4+g+0KMavj6D7Qt3G9xmnnbSlmd2oC6itKyCzBswCO9yJAb1iXCbZShaiQtSSgIGT/zKnIqawcNdwwyMZP51fH0H2jjjVvn6D7QbuIjTHagEpKBUVJCaSWZJSsqqFyXIIGmXSK+0sUJkxSw7HIHQcGBYB3ygD86vj6D7R3zq+PoPtDjFLNAFISBnzq+PoPtCHGr4+g+0aXFYKCAkTjGr4+g+0DPmFcfQRnNlpH//2Q=="/>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3"/>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6678442" y="1676400"/>
            <a:ext cx="1892545" cy="1222184"/>
          </a:xfrm>
          <a:prstGeom prst="rect">
            <a:avLst/>
          </a:prstGeom>
          <a:noFill/>
          <a:ln w="19050">
            <a:solidFill>
              <a:schemeClr val="tx1">
                <a:lumMod val="75000"/>
                <a:lumOff val="25000"/>
              </a:schemeClr>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30" name="Picture 6" descr="http://www.plymouth.lib.in.us/images/blizzard.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1277908">
            <a:off x="5037106" y="3647076"/>
            <a:ext cx="1491550" cy="1867891"/>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pic>
        <p:nvPicPr>
          <p:cNvPr id="1034" name="Picture 10" descr="http://literacylinks.civiced.org/design_images/wild.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62031">
            <a:off x="6436282" y="3407696"/>
            <a:ext cx="1909618" cy="1577393"/>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1032" name="Picture 8" descr="http://t1.gstatic.com/images?q=tbn:ANd9GcTSF6p6gD0FAZRZpUeZrGlD3u51b_XAdt2Ty35_ijVtVVZpiTf9">
            <a:hlinkClick r:id="rId8"/>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rot="21066950">
            <a:off x="4943851" y="4537243"/>
            <a:ext cx="1342647" cy="1830882"/>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4" name="Picture 8" descr="Nurse, Soldier, Spy: The Story of Sarah Edmonds, a Civil War Hero"/>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rot="498081">
            <a:off x="7283269" y="4480650"/>
            <a:ext cx="1485976" cy="1822425"/>
          </a:xfrm>
          <a:prstGeom prst="rect">
            <a:avLst/>
          </a:prstGeom>
          <a:noFill/>
          <a:ln>
            <a:solidFill>
              <a:schemeClr val="tx1">
                <a:lumMod val="75000"/>
                <a:lumOff val="25000"/>
              </a:schemeClr>
            </a:solidFill>
          </a:ln>
          <a:extLst>
            <a:ext uri="{909E8E84-426E-40DD-AFC4-6F175D3DCCD1}">
              <a14:hiddenFill xmlns="" xmlns:a14="http://schemas.microsoft.com/office/drawing/2010/main">
                <a:solidFill>
                  <a:srgbClr val="FFFFFF"/>
                </a:solidFill>
              </a14:hiddenFill>
            </a:ext>
          </a:extLst>
        </p:spPr>
      </p:pic>
      <p:pic>
        <p:nvPicPr>
          <p:cNvPr id="3" name="Picture 6" descr="Floods!"/>
          <p:cNvPicPr>
            <a:picLocks noChangeAspect="1" noChangeArrowheads="1"/>
          </p:cNvPicPr>
          <p:nvPr/>
        </p:nvPicPr>
        <p:blipFill rotWithShape="1">
          <a:blip r:embed="rId11">
            <a:extLst>
              <a:ext uri="{28A0092B-C50C-407E-A947-70E740481C1C}">
                <a14:useLocalDpi xmlns="" xmlns:a14="http://schemas.microsoft.com/office/drawing/2010/main" val="0"/>
              </a:ext>
            </a:extLst>
          </a:blip>
          <a:srcRect l="14033" r="13018"/>
          <a:stretch/>
        </p:blipFill>
        <p:spPr bwMode="auto">
          <a:xfrm>
            <a:off x="6194195" y="4488208"/>
            <a:ext cx="1273405" cy="19125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7261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762000" y="1981200"/>
            <a:ext cx="7848600" cy="4343400"/>
          </a:xfrm>
        </p:spPr>
        <p:txBody>
          <a:bodyPr>
            <a:normAutofit/>
          </a:bodyPr>
          <a:lstStyle/>
          <a:p>
            <a:pPr marL="0" indent="0">
              <a:spcBef>
                <a:spcPct val="0"/>
              </a:spcBef>
              <a:buNone/>
            </a:pPr>
            <a:r>
              <a:rPr lang="en-US" sz="2800" dirty="0" smtClean="0"/>
              <a:t>“A </a:t>
            </a:r>
            <a:r>
              <a:rPr lang="en-US" sz="2800" dirty="0"/>
              <a:t>think-aloud is a way to provide </a:t>
            </a:r>
            <a:r>
              <a:rPr lang="en-US" sz="2800" i="1" dirty="0"/>
              <a:t>instruction</a:t>
            </a:r>
            <a:r>
              <a:rPr lang="en-US" sz="2800" dirty="0"/>
              <a:t> rather than just give </a:t>
            </a:r>
            <a:r>
              <a:rPr lang="en-US" sz="2800" i="1" dirty="0"/>
              <a:t>instructions” </a:t>
            </a:r>
            <a:r>
              <a:rPr lang="en-US" sz="1800" dirty="0"/>
              <a:t>(Daniels &amp; </a:t>
            </a:r>
            <a:r>
              <a:rPr lang="en-US" sz="1800" dirty="0" err="1"/>
              <a:t>Zemelman</a:t>
            </a:r>
            <a:r>
              <a:rPr lang="en-US" sz="1800" dirty="0"/>
              <a:t>, 2004, p. 238).</a:t>
            </a:r>
          </a:p>
          <a:p>
            <a:pPr marL="0" indent="0">
              <a:spcBef>
                <a:spcPts val="800"/>
              </a:spcBef>
              <a:buFont typeface="Arial" charset="0"/>
              <a:buNone/>
            </a:pPr>
            <a:endParaRPr lang="en-US" sz="2800" dirty="0" smtClean="0"/>
          </a:p>
          <a:p>
            <a:pPr marL="0" indent="0">
              <a:spcBef>
                <a:spcPts val="800"/>
              </a:spcBef>
              <a:buFont typeface="Arial" charset="0"/>
              <a:buNone/>
            </a:pPr>
            <a:r>
              <a:rPr lang="en-US" sz="2800" dirty="0" smtClean="0"/>
              <a:t>Students </a:t>
            </a:r>
            <a:r>
              <a:rPr lang="en-US" sz="2800" dirty="0"/>
              <a:t>who struggle with reading “in general do not possess knowledge of strategies and often are not aware of when and how to apply the knowledge they do possess”</a:t>
            </a:r>
            <a:r>
              <a:rPr lang="en-US" dirty="0"/>
              <a:t> </a:t>
            </a:r>
            <a:r>
              <a:rPr lang="en-US" sz="2000" dirty="0"/>
              <a:t>(Duffy et al., 1987, p. 348). </a:t>
            </a:r>
          </a:p>
          <a:p>
            <a:pPr marL="0" indent="0" algn="ctr">
              <a:spcBef>
                <a:spcPts val="800"/>
              </a:spcBef>
              <a:buFont typeface="Arial" charset="0"/>
              <a:buNone/>
            </a:pPr>
            <a:endParaRPr lang="en-US" sz="4000" dirty="0"/>
          </a:p>
        </p:txBody>
      </p:sp>
      <p:sp>
        <p:nvSpPr>
          <p:cNvPr id="53253" name="TextBox 9"/>
          <p:cNvSpPr txBox="1">
            <a:spLocks noChangeArrowheads="1"/>
          </p:cNvSpPr>
          <p:nvPr/>
        </p:nvSpPr>
        <p:spPr bwMode="auto">
          <a:xfrm>
            <a:off x="457200" y="1050925"/>
            <a:ext cx="8229600" cy="701675"/>
          </a:xfrm>
          <a:prstGeom prst="rect">
            <a:avLst/>
          </a:prstGeom>
          <a:noFill/>
          <a:ln>
            <a:noFill/>
          </a:ln>
          <a:extLst/>
        </p:spPr>
        <p:txBody>
          <a:bodyPr>
            <a:prstTxWarp prst="textNoShape">
              <a:avLst/>
            </a:prstTxWarp>
            <a:spAutoFit/>
          </a:bodyPr>
          <a:lstStyle/>
          <a:p>
            <a:pPr algn="ctr" eaLnBrk="0" hangingPunct="0">
              <a:buFont typeface="Arial" charset="0"/>
              <a:buNone/>
            </a:pPr>
            <a:r>
              <a:rPr lang="en-US" sz="4000">
                <a:solidFill>
                  <a:srgbClr val="5EAD16"/>
                </a:solidFill>
                <a:latin typeface="Calibri" charset="0"/>
              </a:rPr>
              <a:t>Think-Aloud </a:t>
            </a:r>
            <a:r>
              <a:rPr lang="en-US" sz="2800">
                <a:solidFill>
                  <a:srgbClr val="5EAD16"/>
                </a:solidFill>
                <a:latin typeface="Calibri" charset="0"/>
              </a:rPr>
              <a:t>(Step 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sz="3600" smtClean="0">
                <a:cs typeface="ＭＳ Ｐゴシック" charset="-128"/>
              </a:rPr>
              <a:t>Cognitive Strategy Lesson Planning Card </a:t>
            </a:r>
            <a:r>
              <a:rPr lang="en-US" sz="2800" smtClean="0">
                <a:cs typeface="ＭＳ Ｐゴシック" charset="-128"/>
              </a:rPr>
              <a:t>(Side 2)</a:t>
            </a:r>
            <a:r>
              <a:rPr lang="en-US" smtClean="0">
                <a:cs typeface="ＭＳ Ｐゴシック" charset="-128"/>
              </a:rPr>
              <a:t> </a:t>
            </a:r>
            <a:endParaRPr lang="en-US" sz="2800" smtClean="0">
              <a:cs typeface="ＭＳ Ｐゴシック" charset="-128"/>
            </a:endParaRPr>
          </a:p>
        </p:txBody>
      </p:sp>
      <p:sp>
        <p:nvSpPr>
          <p:cNvPr id="54275" name="Content Placeholder 2"/>
          <p:cNvSpPr>
            <a:spLocks noGrp="1"/>
          </p:cNvSpPr>
          <p:nvPr>
            <p:ph idx="1"/>
          </p:nvPr>
        </p:nvSpPr>
        <p:spPr>
          <a:xfrm>
            <a:off x="762000" y="2057400"/>
            <a:ext cx="5867400" cy="4267200"/>
          </a:xfrm>
        </p:spPr>
        <p:txBody>
          <a:bodyPr>
            <a:normAutofit lnSpcReduction="10000"/>
          </a:bodyPr>
          <a:lstStyle/>
          <a:p>
            <a:pPr marL="0" indent="0">
              <a:spcBef>
                <a:spcPts val="800"/>
              </a:spcBef>
              <a:spcAft>
                <a:spcPct val="30000"/>
              </a:spcAft>
              <a:buFont typeface="Arial" charset="0"/>
              <a:buNone/>
            </a:pPr>
            <a:r>
              <a:rPr lang="en-US" sz="2800" smtClean="0">
                <a:cs typeface="ＭＳ Ｐゴシック" charset="-128"/>
              </a:rPr>
              <a:t>Step 5 is where we SHOW students how we use the strategy while reading. </a:t>
            </a:r>
          </a:p>
          <a:p>
            <a:pPr marL="0" indent="0">
              <a:spcBef>
                <a:spcPts val="800"/>
              </a:spcBef>
              <a:spcAft>
                <a:spcPct val="30000"/>
              </a:spcAft>
              <a:buFont typeface="Arial" charset="0"/>
              <a:buNone/>
            </a:pPr>
            <a:r>
              <a:rPr lang="en-US" sz="2800" smtClean="0">
                <a:cs typeface="ＭＳ Ｐゴシック" charset="-128"/>
              </a:rPr>
              <a:t>We plan a Comprehension Purpose Question (CPQ), as well as places to model thinking-aloud for students.</a:t>
            </a:r>
          </a:p>
          <a:p>
            <a:pPr marL="0" indent="0">
              <a:spcBef>
                <a:spcPts val="800"/>
              </a:spcBef>
              <a:buFont typeface="Arial" charset="0"/>
              <a:buNone/>
            </a:pPr>
            <a:r>
              <a:rPr lang="en-US" sz="2800" smtClean="0">
                <a:cs typeface="ＭＳ Ｐゴシック" charset="-128"/>
              </a:rPr>
              <a:t>Step 5 will differ with each lesson. </a:t>
            </a:r>
            <a:br>
              <a:rPr lang="en-US" sz="2800" smtClean="0">
                <a:cs typeface="ＭＳ Ｐゴシック" charset="-128"/>
              </a:rPr>
            </a:br>
            <a:r>
              <a:rPr lang="en-US" sz="2800" smtClean="0">
                <a:cs typeface="ＭＳ Ｐゴシック" charset="-128"/>
              </a:rPr>
              <a:t>We transfer the sticky notes from the planning card and place them on our teacher edition or text.   </a:t>
            </a:r>
          </a:p>
        </p:txBody>
      </p:sp>
      <p:grpSp>
        <p:nvGrpSpPr>
          <p:cNvPr id="88067" name="Group 2"/>
          <p:cNvGrpSpPr>
            <a:grpSpLocks/>
          </p:cNvGrpSpPr>
          <p:nvPr/>
        </p:nvGrpSpPr>
        <p:grpSpPr bwMode="auto">
          <a:xfrm>
            <a:off x="6400800" y="3470275"/>
            <a:ext cx="1787525" cy="1177925"/>
            <a:chOff x="7151894" y="2055876"/>
            <a:chExt cx="1786819" cy="1178208"/>
          </a:xfrm>
        </p:grpSpPr>
        <p:pic>
          <p:nvPicPr>
            <p:cNvPr id="12290" name="Picture 2"/>
            <p:cNvPicPr>
              <a:picLocks noChangeAspect="1" noChangeArrowheads="1"/>
            </p:cNvPicPr>
            <p:nvPr/>
          </p:nvPicPr>
          <p:blipFill>
            <a:blip r:embed="rId3" cstate="print">
              <a:duotone>
                <a:prstClr val="black"/>
                <a:schemeClr val="accent6">
                  <a:tint val="45000"/>
                  <a:satMod val="400000"/>
                </a:schemeClr>
              </a:duotone>
              <a:extLst/>
            </a:blip>
            <a:srcRect/>
            <a:stretch>
              <a:fillRect/>
            </a:stretch>
          </p:blipFill>
          <p:spPr bwMode="auto">
            <a:xfrm rot="620778">
              <a:off x="7151894" y="2055876"/>
              <a:ext cx="1786819" cy="1178208"/>
            </a:xfrm>
            <a:prstGeom prst="rect">
              <a:avLst/>
            </a:prstGeom>
            <a:noFill/>
            <a:ln w="9525">
              <a:solidFill>
                <a:schemeClr val="tx1"/>
              </a:solidFill>
              <a:miter lim="800000"/>
              <a:headEnd/>
              <a:tailEnd/>
            </a:ln>
            <a:extLst/>
          </p:spPr>
        </p:pic>
        <p:sp>
          <p:nvSpPr>
            <p:cNvPr id="2" name="Rectangle 1"/>
            <p:cNvSpPr/>
            <p:nvPr/>
          </p:nvSpPr>
          <p:spPr>
            <a:xfrm rot="696689">
              <a:off x="7370882" y="2254362"/>
              <a:ext cx="449086" cy="3302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rot="696689">
              <a:off x="8257945" y="2406798"/>
              <a:ext cx="449085" cy="3302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rot="696689">
              <a:off x="8194470" y="2821235"/>
              <a:ext cx="449085" cy="331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C9D2C8C-A071-4E35-8BE8-EDD17D1FD52F}" type="slidenum">
              <a:rPr/>
              <a:pPr>
                <a:defRPr/>
              </a:pPr>
              <a:t>33</a:t>
            </a:fld>
            <a:endParaRPr/>
          </a:p>
        </p:txBody>
      </p:sp>
      <p:pic>
        <p:nvPicPr>
          <p:cNvPr id="2050" name="Picture 2" descr="http://2.bp.blogspot.com/_Pywu0NwRh1U/TPdmNs_BVbI/AAAAAAAAAAM/b-Eyn_9KARQ/s1600/Sadako_and_the_thousand_paper_cranes_01-1.jpg">
            <a:hlinkClick r:id="rId3"/>
          </p:cNvPr>
          <p:cNvPicPr>
            <a:picLocks noChangeAspect="1" noChangeArrowheads="1"/>
          </p:cNvPicPr>
          <p:nvPr/>
        </p:nvPicPr>
        <p:blipFill>
          <a:blip r:embed="rId4"/>
          <a:srcRect/>
          <a:stretch>
            <a:fillRect/>
          </a:stretch>
        </p:blipFill>
        <p:spPr bwMode="auto">
          <a:xfrm rot="20970843">
            <a:off x="1187450" y="1852613"/>
            <a:ext cx="3162300" cy="4445000"/>
          </a:xfrm>
          <a:prstGeom prst="rect">
            <a:avLst/>
          </a:prstGeom>
          <a:ln>
            <a:solidFill>
              <a:schemeClr val="tx1"/>
            </a:solidFill>
          </a:ln>
          <a:effectLst>
            <a:outerShdw blurRad="292100" dist="139700" dir="2700000" algn="tl" rotWithShape="0">
              <a:srgbClr val="333333">
                <a:alpha val="65000"/>
              </a:srgbClr>
            </a:outerShdw>
          </a:effectLst>
          <a:extLst/>
        </p:spPr>
      </p:pic>
      <p:pic>
        <p:nvPicPr>
          <p:cNvPr id="2055" name="Picture 7" descr="japan_map"/>
          <p:cNvPicPr>
            <a:picLocks noChangeAspect="1" noChangeArrowheads="1"/>
          </p:cNvPicPr>
          <p:nvPr/>
        </p:nvPicPr>
        <p:blipFill>
          <a:blip r:embed="rId5"/>
          <a:srcRect/>
          <a:stretch>
            <a:fillRect/>
          </a:stretch>
        </p:blipFill>
        <p:spPr bwMode="auto">
          <a:xfrm>
            <a:off x="4557713" y="1851025"/>
            <a:ext cx="1955800" cy="2346325"/>
          </a:xfrm>
          <a:prstGeom prst="rect">
            <a:avLst/>
          </a:prstGeom>
          <a:ln>
            <a:solidFill>
              <a:schemeClr val="tx1"/>
            </a:solidFill>
          </a:ln>
          <a:effectLst>
            <a:outerShdw blurRad="292100" dist="139700" dir="2700000" algn="tl" rotWithShape="0">
              <a:srgbClr val="333333">
                <a:alpha val="65000"/>
              </a:srgbClr>
            </a:outerShdw>
          </a:effectLst>
          <a:extLst/>
        </p:spPr>
      </p:pic>
      <p:pic>
        <p:nvPicPr>
          <p:cNvPr id="2051" name="Picture 3"/>
          <p:cNvPicPr>
            <a:picLocks noChangeAspect="1" noChangeArrowheads="1"/>
          </p:cNvPicPr>
          <p:nvPr/>
        </p:nvPicPr>
        <p:blipFill>
          <a:blip r:embed="rId6"/>
          <a:srcRect/>
          <a:stretch>
            <a:fillRect/>
          </a:stretch>
        </p:blipFill>
        <p:spPr bwMode="auto">
          <a:xfrm rot="512351">
            <a:off x="5900738" y="3925888"/>
            <a:ext cx="2014537" cy="2370137"/>
          </a:xfrm>
          <a:prstGeom prst="rect">
            <a:avLst/>
          </a:prstGeom>
          <a:ln w="9525" algn="in">
            <a:solidFill>
              <a:srgbClr val="000000"/>
            </a:solidFill>
            <a:miter lim="800000"/>
            <a:headEnd/>
            <a:tailEnd/>
          </a:ln>
          <a:effectLst>
            <a:outerShdw blurRad="292100" dist="139700" dir="2700000" algn="tl" rotWithShape="0">
              <a:srgbClr val="333333">
                <a:alpha val="65000"/>
              </a:srgbClr>
            </a:outerShdw>
          </a:effectLst>
          <a:extLst/>
        </p:spPr>
      </p:pic>
      <p:sp>
        <p:nvSpPr>
          <p:cNvPr id="12" name="Rectangle 3"/>
          <p:cNvSpPr>
            <a:spLocks noChangeArrowheads="1"/>
          </p:cNvSpPr>
          <p:nvPr/>
        </p:nvSpPr>
        <p:spPr bwMode="auto">
          <a:xfrm>
            <a:off x="0" y="842963"/>
            <a:ext cx="9144000" cy="579437"/>
          </a:xfrm>
          <a:prstGeom prst="rect">
            <a:avLst/>
          </a:prstGeom>
          <a:noFill/>
          <a:ln>
            <a:noFill/>
          </a:ln>
          <a:extLst/>
        </p:spPr>
        <p:txBody>
          <a:bodyPr>
            <a:spAutoFit/>
          </a:bodyPr>
          <a:lstStyle/>
          <a:p>
            <a:pPr algn="ctr" fontAlgn="auto">
              <a:lnSpc>
                <a:spcPct val="80000"/>
              </a:lnSpc>
              <a:spcBef>
                <a:spcPts val="0"/>
              </a:spcBef>
              <a:spcAft>
                <a:spcPts val="0"/>
              </a:spcAft>
              <a:defRPr/>
            </a:pPr>
            <a:r>
              <a:rPr lang="en-US" sz="4000" dirty="0">
                <a:solidFill>
                  <a:srgbClr val="5EAD16"/>
                </a:solidFill>
                <a:latin typeface="+mj-lt"/>
                <a:ea typeface="+mn-ea"/>
                <a:cs typeface="+mn-cs"/>
              </a:rPr>
              <a:t>Think-Aloud </a:t>
            </a:r>
            <a:r>
              <a:rPr lang="en-US" sz="2800" dirty="0">
                <a:solidFill>
                  <a:srgbClr val="5EAD16"/>
                </a:solidFill>
                <a:latin typeface="+mj-lt"/>
                <a:ea typeface="+mn-ea"/>
                <a:cs typeface="+mn-cs"/>
              </a:rPr>
              <a:t>(Step 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0854334">
            <a:off x="260350" y="4402138"/>
            <a:ext cx="4992688" cy="698500"/>
          </a:xfrm>
          <a:prstGeom prst="rect">
            <a:avLst/>
          </a:prstGeom>
          <a:solidFill>
            <a:schemeClr val="bg1"/>
          </a:solidFill>
          <a:ln>
            <a:solidFill>
              <a:srgbClr val="5EAD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Sadako</a:t>
            </a:r>
            <a:r>
              <a:rPr lang="en-US" sz="2400" dirty="0">
                <a:solidFill>
                  <a:schemeClr val="tx1"/>
                </a:solidFill>
              </a:rPr>
              <a:t> is excited about Peace Day</a:t>
            </a:r>
            <a:r>
              <a:rPr lang="en-US" dirty="0">
                <a:solidFill>
                  <a:schemeClr val="tx1"/>
                </a:solidFill>
              </a:rPr>
              <a:t>.</a:t>
            </a:r>
          </a:p>
        </p:txBody>
      </p:sp>
      <p:sp>
        <p:nvSpPr>
          <p:cNvPr id="96258" name="TextBox 2"/>
          <p:cNvSpPr txBox="1">
            <a:spLocks noChangeArrowheads="1"/>
          </p:cNvSpPr>
          <p:nvPr/>
        </p:nvSpPr>
        <p:spPr bwMode="auto">
          <a:xfrm>
            <a:off x="685800" y="1981200"/>
            <a:ext cx="2819400" cy="1800225"/>
          </a:xfrm>
          <a:prstGeom prst="rect">
            <a:avLst/>
          </a:prstGeom>
          <a:noFill/>
          <a:ln w="9525">
            <a:noFill/>
            <a:miter lim="800000"/>
            <a:headEnd/>
            <a:tailEnd/>
          </a:ln>
        </p:spPr>
        <p:txBody>
          <a:bodyPr>
            <a:prstTxWarp prst="textNoShape">
              <a:avLst/>
            </a:prstTxWarp>
            <a:spAutoFit/>
          </a:bodyPr>
          <a:lstStyle/>
          <a:p>
            <a:pPr>
              <a:spcBef>
                <a:spcPts val="800"/>
              </a:spcBef>
            </a:pPr>
            <a:r>
              <a:rPr lang="en-US" sz="2800"/>
              <a:t>Use scaffolds to support student learning.</a:t>
            </a:r>
          </a:p>
          <a:p>
            <a:endParaRPr lang="en-US" sz="2800"/>
          </a:p>
        </p:txBody>
      </p:sp>
      <p:sp>
        <p:nvSpPr>
          <p:cNvPr id="57348" name="Rectangle 3"/>
          <p:cNvSpPr>
            <a:spLocks noChangeArrowheads="1"/>
          </p:cNvSpPr>
          <p:nvPr/>
        </p:nvSpPr>
        <p:spPr bwMode="auto">
          <a:xfrm>
            <a:off x="0" y="1079500"/>
            <a:ext cx="9144000" cy="579438"/>
          </a:xfrm>
          <a:prstGeom prst="rect">
            <a:avLst/>
          </a:prstGeom>
          <a:noFill/>
          <a:ln>
            <a:noFill/>
          </a:ln>
          <a:extLst/>
        </p:spPr>
        <p:txBody>
          <a:bodyPr>
            <a:spAutoFit/>
          </a:bodyPr>
          <a:lstStyle/>
          <a:p>
            <a:pPr algn="ctr" fontAlgn="auto">
              <a:lnSpc>
                <a:spcPct val="80000"/>
              </a:lnSpc>
              <a:spcBef>
                <a:spcPts val="0"/>
              </a:spcBef>
              <a:spcAft>
                <a:spcPts val="0"/>
              </a:spcAft>
              <a:defRPr/>
            </a:pPr>
            <a:r>
              <a:rPr lang="en-US" sz="4000" dirty="0">
                <a:solidFill>
                  <a:srgbClr val="5EAD16"/>
                </a:solidFill>
                <a:latin typeface="+mj-lt"/>
                <a:ea typeface="+mn-ea"/>
                <a:cs typeface="+mn-cs"/>
              </a:rPr>
              <a:t>Think-Aloud </a:t>
            </a:r>
            <a:r>
              <a:rPr lang="en-US" sz="2800" dirty="0">
                <a:solidFill>
                  <a:srgbClr val="5EAD16"/>
                </a:solidFill>
                <a:latin typeface="+mj-lt"/>
                <a:ea typeface="+mn-ea"/>
                <a:cs typeface="+mn-cs"/>
              </a:rPr>
              <a:t>(Step 5)</a:t>
            </a:r>
          </a:p>
        </p:txBody>
      </p:sp>
      <p:pic>
        <p:nvPicPr>
          <p:cNvPr id="96260" name="Picture 8"/>
          <p:cNvPicPr>
            <a:picLocks noChangeAspect="1" noChangeArrowheads="1"/>
          </p:cNvPicPr>
          <p:nvPr/>
        </p:nvPicPr>
        <p:blipFill>
          <a:blip r:embed="rId3"/>
          <a:srcRect/>
          <a:stretch>
            <a:fillRect/>
          </a:stretch>
        </p:blipFill>
        <p:spPr bwMode="auto">
          <a:xfrm rot="896445">
            <a:off x="3735388" y="2446338"/>
            <a:ext cx="4618037" cy="35734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0" y="927100"/>
            <a:ext cx="9144000" cy="579438"/>
          </a:xfrm>
          <a:prstGeom prst="rect">
            <a:avLst/>
          </a:prstGeom>
          <a:noFill/>
          <a:ln>
            <a:noFill/>
          </a:ln>
          <a:extLst/>
        </p:spPr>
        <p:txBody>
          <a:bodyPr>
            <a:spAutoFit/>
          </a:bodyPr>
          <a:lstStyle/>
          <a:p>
            <a:pPr algn="ctr" fontAlgn="auto">
              <a:lnSpc>
                <a:spcPct val="80000"/>
              </a:lnSpc>
              <a:spcBef>
                <a:spcPts val="0"/>
              </a:spcBef>
              <a:spcAft>
                <a:spcPts val="0"/>
              </a:spcAft>
              <a:defRPr/>
            </a:pPr>
            <a:r>
              <a:rPr lang="en-US" sz="4000" dirty="0">
                <a:solidFill>
                  <a:srgbClr val="5EAD16"/>
                </a:solidFill>
                <a:latin typeface="+mj-lt"/>
                <a:ea typeface="+mn-ea"/>
                <a:cs typeface="+mn-cs"/>
              </a:rPr>
              <a:t>Think-Aloud </a:t>
            </a:r>
            <a:r>
              <a:rPr lang="en-US" sz="2800" dirty="0">
                <a:solidFill>
                  <a:srgbClr val="5EAD16"/>
                </a:solidFill>
                <a:latin typeface="+mj-lt"/>
                <a:ea typeface="+mn-ea"/>
                <a:cs typeface="+mn-cs"/>
              </a:rPr>
              <a:t>(Step 5)</a:t>
            </a:r>
          </a:p>
        </p:txBody>
      </p:sp>
      <p:sp>
        <p:nvSpPr>
          <p:cNvPr id="5" name="Rectangle 4"/>
          <p:cNvSpPr/>
          <p:nvPr/>
        </p:nvSpPr>
        <p:spPr>
          <a:xfrm>
            <a:off x="2025650" y="5546725"/>
            <a:ext cx="4194175" cy="493713"/>
          </a:xfrm>
          <a:prstGeom prst="rect">
            <a:avLst/>
          </a:prstGeom>
          <a:solidFill>
            <a:schemeClr val="bg1"/>
          </a:solidFill>
          <a:ln>
            <a:solidFill>
              <a:srgbClr val="5EAD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Sadako</a:t>
            </a:r>
            <a:r>
              <a:rPr lang="en-US" dirty="0">
                <a:solidFill>
                  <a:schemeClr val="tx1"/>
                </a:solidFill>
              </a:rPr>
              <a:t> is excited about Peace Day.</a:t>
            </a:r>
          </a:p>
        </p:txBody>
      </p:sp>
      <p:pic>
        <p:nvPicPr>
          <p:cNvPr id="98307" name="Picture 8"/>
          <p:cNvPicPr>
            <a:picLocks noChangeAspect="1" noChangeArrowheads="1"/>
          </p:cNvPicPr>
          <p:nvPr/>
        </p:nvPicPr>
        <p:blipFill>
          <a:blip r:embed="rId3"/>
          <a:srcRect/>
          <a:stretch>
            <a:fillRect/>
          </a:stretch>
        </p:blipFill>
        <p:spPr bwMode="auto">
          <a:xfrm rot="-787409">
            <a:off x="304800" y="2070100"/>
            <a:ext cx="4246563" cy="3287713"/>
          </a:xfrm>
          <a:prstGeom prst="rect">
            <a:avLst/>
          </a:prstGeom>
          <a:noFill/>
          <a:ln w="9525">
            <a:solidFill>
              <a:schemeClr val="tx1"/>
            </a:solidFill>
            <a:miter lim="800000"/>
            <a:headEnd/>
            <a:tailEnd/>
          </a:ln>
        </p:spPr>
      </p:pic>
      <p:pic>
        <p:nvPicPr>
          <p:cNvPr id="4" name="Picture 2" descr="http://2.bp.blogspot.com/_Pywu0NwRh1U/TPdmNs_BVbI/AAAAAAAAAAM/b-Eyn_9KARQ/s1600/Sadako_and_the_thousand_paper_cranes_01-1.jpg">
            <a:hlinkClick r:id="rId4"/>
          </p:cNvPr>
          <p:cNvPicPr>
            <a:picLocks noChangeAspect="1" noChangeArrowheads="1"/>
          </p:cNvPicPr>
          <p:nvPr/>
        </p:nvPicPr>
        <p:blipFill>
          <a:blip r:embed="rId5"/>
          <a:srcRect/>
          <a:stretch>
            <a:fillRect/>
          </a:stretch>
        </p:blipFill>
        <p:spPr bwMode="auto">
          <a:xfrm rot="1329155">
            <a:off x="6523038" y="3489325"/>
            <a:ext cx="1936750" cy="2722563"/>
          </a:xfrm>
          <a:prstGeom prst="rect">
            <a:avLst/>
          </a:prstGeom>
          <a:ln>
            <a:solidFill>
              <a:schemeClr val="tx1"/>
            </a:solidFill>
          </a:ln>
          <a:effectLst>
            <a:outerShdw blurRad="292100" dist="139700" dir="2700000" algn="tl" rotWithShape="0">
              <a:srgbClr val="333333">
                <a:alpha val="65000"/>
              </a:srgbClr>
            </a:outerShdw>
          </a:effectLst>
          <a:extLst/>
        </p:spPr>
      </p:pic>
      <p:grpSp>
        <p:nvGrpSpPr>
          <p:cNvPr id="98309" name="Group 2"/>
          <p:cNvGrpSpPr>
            <a:grpSpLocks/>
          </p:cNvGrpSpPr>
          <p:nvPr/>
        </p:nvGrpSpPr>
        <p:grpSpPr bwMode="auto">
          <a:xfrm>
            <a:off x="4648200" y="1619250"/>
            <a:ext cx="5612432" cy="3941763"/>
            <a:chOff x="4648200" y="1619011"/>
            <a:chExt cx="5612858" cy="3941543"/>
          </a:xfrm>
        </p:grpSpPr>
        <p:pic>
          <p:nvPicPr>
            <p:cNvPr id="98310" name="Picture 2"/>
            <p:cNvPicPr>
              <a:picLocks noChangeAspect="1" noChangeArrowheads="1"/>
            </p:cNvPicPr>
            <p:nvPr/>
          </p:nvPicPr>
          <p:blipFill>
            <a:blip r:embed="rId6"/>
            <a:srcRect/>
            <a:stretch>
              <a:fillRect/>
            </a:stretch>
          </p:blipFill>
          <p:spPr bwMode="auto">
            <a:xfrm>
              <a:off x="4648200" y="1619011"/>
              <a:ext cx="5038555" cy="3941543"/>
            </a:xfrm>
            <a:prstGeom prst="rect">
              <a:avLst/>
            </a:prstGeom>
            <a:noFill/>
            <a:ln w="9525">
              <a:solidFill>
                <a:schemeClr val="tx1"/>
              </a:solidFill>
              <a:miter lim="800000"/>
              <a:headEnd/>
              <a:tailEnd/>
            </a:ln>
          </p:spPr>
        </p:pic>
        <p:sp>
          <p:nvSpPr>
            <p:cNvPr id="9" name="Rectangle 8"/>
            <p:cNvSpPr/>
            <p:nvPr/>
          </p:nvSpPr>
          <p:spPr>
            <a:xfrm>
              <a:off x="4927621" y="2393668"/>
              <a:ext cx="1335189" cy="966734"/>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2" name="TextBox 9"/>
            <p:cNvSpPr txBox="1">
              <a:spLocks noChangeArrowheads="1"/>
            </p:cNvSpPr>
            <p:nvPr/>
          </p:nvSpPr>
          <p:spPr bwMode="auto">
            <a:xfrm>
              <a:off x="4927621" y="2463514"/>
              <a:ext cx="1335189" cy="730209"/>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was born to be a runner.</a:t>
              </a:r>
            </a:p>
          </p:txBody>
        </p:sp>
        <p:sp>
          <p:nvSpPr>
            <p:cNvPr id="11" name="Rectangle 10"/>
            <p:cNvSpPr/>
            <p:nvPr/>
          </p:nvSpPr>
          <p:spPr>
            <a:xfrm rot="21413162">
              <a:off x="4927621" y="3417549"/>
              <a:ext cx="1335189" cy="966733"/>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927621" y="4520799"/>
              <a:ext cx="1335189" cy="965146"/>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5" name="Rectangle 12"/>
            <p:cNvSpPr>
              <a:spLocks noChangeArrowheads="1"/>
            </p:cNvSpPr>
            <p:nvPr/>
          </p:nvSpPr>
          <p:spPr bwMode="auto">
            <a:xfrm rot="-278685">
              <a:off x="4967312" y="3496919"/>
              <a:ext cx="1309787" cy="730209"/>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is excited about Peace Day</a:t>
              </a:r>
              <a:r>
                <a:rPr lang="en-US" sz="1400">
                  <a:latin typeface="Calibri" charset="0"/>
                </a:rPr>
                <a:t>.</a:t>
              </a:r>
            </a:p>
          </p:txBody>
        </p:sp>
        <p:sp>
          <p:nvSpPr>
            <p:cNvPr id="14" name="Rectangle 13"/>
            <p:cNvSpPr/>
            <p:nvPr/>
          </p:nvSpPr>
          <p:spPr>
            <a:xfrm>
              <a:off x="4927621" y="4560485"/>
              <a:ext cx="1309787" cy="687349"/>
            </a:xfrm>
            <a:prstGeom prst="rect">
              <a:avLst/>
            </a:prstGeom>
          </p:spPr>
          <p:txBody>
            <a:bodyPr>
              <a:spAutoFit/>
            </a:bodyPr>
            <a:lstStyle/>
            <a:p>
              <a:pPr fontAlgn="auto">
                <a:spcBef>
                  <a:spcPts val="0"/>
                </a:spcBef>
                <a:spcAft>
                  <a:spcPts val="0"/>
                </a:spcAft>
                <a:defRPr/>
              </a:pPr>
              <a:r>
                <a:rPr lang="en-US" sz="1350" dirty="0" err="1">
                  <a:latin typeface="Bradley Hand ITC" pitchFamily="66" charset="0"/>
                  <a:ea typeface="+mn-ea"/>
                  <a:cs typeface="+mn-cs"/>
                </a:rPr>
                <a:t>Sadako</a:t>
              </a:r>
              <a:r>
                <a:rPr lang="en-US" sz="1350" dirty="0">
                  <a:latin typeface="Bradley Hand ITC" pitchFamily="66" charset="0"/>
                  <a:ea typeface="+mn-ea"/>
                  <a:cs typeface="+mn-cs"/>
                </a:rPr>
                <a:t> is eleven years old.</a:t>
              </a:r>
              <a:endParaRPr lang="en-US" sz="1400" dirty="0">
                <a:latin typeface="+mn-lt"/>
                <a:ea typeface="+mn-ea"/>
                <a:cs typeface="+mn-cs"/>
              </a:endParaRPr>
            </a:p>
          </p:txBody>
        </p:sp>
        <p:sp>
          <p:nvSpPr>
            <p:cNvPr id="16" name="TextBox 15"/>
            <p:cNvSpPr txBox="1"/>
            <p:nvPr/>
          </p:nvSpPr>
          <p:spPr>
            <a:xfrm>
              <a:off x="8268594" y="3356656"/>
              <a:ext cx="1992464" cy="1101664"/>
            </a:xfrm>
            <a:prstGeom prst="rect">
              <a:avLst/>
            </a:prstGeom>
            <a:noFill/>
          </p:spPr>
          <p:txBody>
            <a:bodyPr>
              <a:prstTxWarp prst="textNoShape">
                <a:avLst/>
              </a:prstTxWarp>
              <a:spAutoFit/>
            </a:bodyPr>
            <a:lstStyle/>
            <a:p>
              <a:pPr marL="122238" indent="-122238">
                <a:buFont typeface="Arial" charset="0"/>
                <a:buChar char="•"/>
              </a:pPr>
              <a:r>
                <a:rPr lang="en-US" sz="1100" dirty="0">
                  <a:latin typeface="Bradley Hand ITC" pitchFamily="66" charset="0"/>
                </a:rPr>
                <a:t>When someone runs out of the house, they are usually excited to get somewhere.</a:t>
              </a:r>
            </a:p>
            <a:p>
              <a:pPr marL="122238" indent="-122238">
                <a:buFont typeface="Arial" charset="0"/>
                <a:buChar char="•"/>
              </a:pPr>
              <a:r>
                <a:rPr lang="en-US" sz="1100" dirty="0">
                  <a:latin typeface="Bradley Hand ITC" pitchFamily="66" charset="0"/>
                </a:rPr>
                <a:t>Authors use exclamation marks to show the reader something is exciting.</a:t>
              </a:r>
            </a:p>
          </p:txBody>
        </p:sp>
        <p:sp>
          <p:nvSpPr>
            <p:cNvPr id="98319" name="TextBox 1"/>
            <p:cNvSpPr txBox="1">
              <a:spLocks noChangeArrowheads="1"/>
            </p:cNvSpPr>
            <p:nvPr/>
          </p:nvSpPr>
          <p:spPr bwMode="auto">
            <a:xfrm>
              <a:off x="6219944" y="3898534"/>
              <a:ext cx="276246" cy="290496"/>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sp>
          <p:nvSpPr>
            <p:cNvPr id="98320" name="TextBox 16"/>
            <p:cNvSpPr txBox="1">
              <a:spLocks noChangeArrowheads="1"/>
            </p:cNvSpPr>
            <p:nvPr/>
          </p:nvSpPr>
          <p:spPr bwMode="auto">
            <a:xfrm>
              <a:off x="6215182" y="2438115"/>
              <a:ext cx="276246" cy="290497"/>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sp>
          <p:nvSpPr>
            <p:cNvPr id="98321" name="TextBox 17"/>
            <p:cNvSpPr txBox="1">
              <a:spLocks noChangeArrowheads="1"/>
            </p:cNvSpPr>
            <p:nvPr/>
          </p:nvSpPr>
          <p:spPr bwMode="auto">
            <a:xfrm>
              <a:off x="6224707" y="4560485"/>
              <a:ext cx="276246" cy="290496"/>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grpSp>
      <p:sp>
        <p:nvSpPr>
          <p:cNvPr id="19" name="TextBox 19"/>
          <p:cNvSpPr txBox="1">
            <a:spLocks noChangeArrowheads="1"/>
          </p:cNvSpPr>
          <p:nvPr/>
        </p:nvSpPr>
        <p:spPr bwMode="auto">
          <a:xfrm>
            <a:off x="6922175" y="3360738"/>
            <a:ext cx="1512168" cy="1107996"/>
          </a:xfrm>
          <a:prstGeom prst="rect">
            <a:avLst/>
          </a:prstGeom>
          <a:noFill/>
          <a:ln w="9525">
            <a:noFill/>
            <a:miter lim="800000"/>
            <a:headEnd/>
            <a:tailEnd/>
          </a:ln>
        </p:spPr>
        <p:txBody>
          <a:bodyPr wrap="square">
            <a:prstTxWarp prst="textNoShape">
              <a:avLst/>
            </a:prstTxWarp>
            <a:spAutoFit/>
          </a:bodyPr>
          <a:lstStyle/>
          <a:p>
            <a:pPr marL="122238" indent="-122238">
              <a:buFont typeface="Arial" charset="0"/>
              <a:buChar char="•"/>
            </a:pPr>
            <a:r>
              <a:rPr lang="en-US" sz="1100" dirty="0">
                <a:latin typeface="Bradley Hand ITC" pitchFamily="66" charset="0"/>
              </a:rPr>
              <a:t>“Get up lazybones! It’s Peace Day!”</a:t>
            </a:r>
          </a:p>
          <a:p>
            <a:pPr marL="122238" indent="-122238">
              <a:buFont typeface="Arial" charset="0"/>
              <a:buChar char="•"/>
            </a:pPr>
            <a:r>
              <a:rPr lang="en-US" sz="1100" dirty="0">
                <a:latin typeface="Bradley Hand ITC" pitchFamily="66" charset="0"/>
              </a:rPr>
              <a:t>Exclamation marks.</a:t>
            </a:r>
          </a:p>
          <a:p>
            <a:pPr marL="122238" indent="-122238">
              <a:buFont typeface="Arial" charset="0"/>
              <a:buChar char="•"/>
            </a:pPr>
            <a:r>
              <a:rPr lang="en-US" sz="1100" dirty="0">
                <a:latin typeface="Bradley Hand ITC" pitchFamily="66" charset="0"/>
              </a:rPr>
              <a:t>Says she can hardly wait for the carnival.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0" y="842963"/>
            <a:ext cx="9144000" cy="579437"/>
          </a:xfrm>
          <a:prstGeom prst="rect">
            <a:avLst/>
          </a:prstGeom>
          <a:noFill/>
          <a:ln>
            <a:noFill/>
          </a:ln>
          <a:extLst/>
        </p:spPr>
        <p:txBody>
          <a:bodyPr>
            <a:spAutoFit/>
          </a:bodyPr>
          <a:lstStyle/>
          <a:p>
            <a:pPr algn="ctr" fontAlgn="auto">
              <a:lnSpc>
                <a:spcPct val="80000"/>
              </a:lnSpc>
              <a:spcBef>
                <a:spcPts val="0"/>
              </a:spcBef>
              <a:spcAft>
                <a:spcPts val="0"/>
              </a:spcAft>
              <a:defRPr/>
            </a:pPr>
            <a:r>
              <a:rPr lang="en-US" sz="4000" dirty="0">
                <a:solidFill>
                  <a:srgbClr val="5EAD16"/>
                </a:solidFill>
                <a:latin typeface="+mj-lt"/>
                <a:ea typeface="+mn-ea"/>
                <a:cs typeface="+mn-cs"/>
              </a:rPr>
              <a:t>Think-Aloud </a:t>
            </a:r>
            <a:r>
              <a:rPr lang="en-US" sz="2800" dirty="0">
                <a:solidFill>
                  <a:srgbClr val="5EAD16"/>
                </a:solidFill>
                <a:latin typeface="+mj-lt"/>
                <a:ea typeface="+mn-ea"/>
                <a:cs typeface="+mn-cs"/>
              </a:rPr>
              <a:t>(Step 5)</a:t>
            </a:r>
          </a:p>
        </p:txBody>
      </p:sp>
      <p:pic>
        <p:nvPicPr>
          <p:cNvPr id="1026" name="Picture 2"/>
          <p:cNvPicPr>
            <a:picLocks noChangeAspect="1" noChangeArrowheads="1"/>
          </p:cNvPicPr>
          <p:nvPr/>
        </p:nvPicPr>
        <p:blipFill>
          <a:blip r:embed="rId3"/>
          <a:srcRect/>
          <a:stretch>
            <a:fillRect/>
          </a:stretch>
        </p:blipFill>
        <p:spPr bwMode="auto">
          <a:xfrm>
            <a:off x="584200" y="1693863"/>
            <a:ext cx="2438400" cy="1843087"/>
          </a:xfrm>
          <a:prstGeom prst="rect">
            <a:avLst/>
          </a:prstGeom>
          <a:ln>
            <a:noFill/>
          </a:ln>
          <a:effectLst>
            <a:outerShdw blurRad="292100" dist="139700" dir="2700000" algn="tl" rotWithShape="0">
              <a:srgbClr val="333333">
                <a:alpha val="65000"/>
              </a:srgbClr>
            </a:outerShdw>
          </a:effectLst>
          <a:extLst/>
        </p:spPr>
      </p:pic>
      <p:grpSp>
        <p:nvGrpSpPr>
          <p:cNvPr id="92163" name="Group 7"/>
          <p:cNvGrpSpPr>
            <a:grpSpLocks/>
          </p:cNvGrpSpPr>
          <p:nvPr/>
        </p:nvGrpSpPr>
        <p:grpSpPr bwMode="auto">
          <a:xfrm rot="-646122">
            <a:off x="703263" y="3983038"/>
            <a:ext cx="3486150" cy="2438400"/>
            <a:chOff x="7151894" y="2055876"/>
            <a:chExt cx="1786819" cy="1178208"/>
          </a:xfrm>
        </p:grpSpPr>
        <p:pic>
          <p:nvPicPr>
            <p:cNvPr id="9" name="Picture 2"/>
            <p:cNvPicPr>
              <a:picLocks noChangeAspect="1" noChangeArrowheads="1"/>
            </p:cNvPicPr>
            <p:nvPr/>
          </p:nvPicPr>
          <p:blipFill>
            <a:blip r:embed="rId4" cstate="print">
              <a:duotone>
                <a:prstClr val="black"/>
                <a:schemeClr val="accent6">
                  <a:tint val="45000"/>
                  <a:satMod val="400000"/>
                </a:schemeClr>
              </a:duotone>
              <a:extLst/>
            </a:blip>
            <a:srcRect/>
            <a:stretch>
              <a:fillRect/>
            </a:stretch>
          </p:blipFill>
          <p:spPr bwMode="auto">
            <a:xfrm rot="620778">
              <a:off x="7151894" y="2055876"/>
              <a:ext cx="1786819" cy="1178208"/>
            </a:xfrm>
            <a:prstGeom prst="rect">
              <a:avLst/>
            </a:prstGeom>
            <a:noFill/>
            <a:ln w="9525">
              <a:solidFill>
                <a:schemeClr val="tx1"/>
              </a:solidFill>
              <a:miter lim="800000"/>
              <a:headEnd/>
              <a:tailEnd/>
            </a:ln>
            <a:extLst/>
          </p:spPr>
        </p:pic>
        <p:sp>
          <p:nvSpPr>
            <p:cNvPr id="10" name="Rectangle 9"/>
            <p:cNvSpPr/>
            <p:nvPr/>
          </p:nvSpPr>
          <p:spPr>
            <a:xfrm rot="696689">
              <a:off x="7371010" y="2253355"/>
              <a:ext cx="448332" cy="33137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696689">
              <a:off x="8257895" y="2406127"/>
              <a:ext cx="448332" cy="331371"/>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rot="696689">
              <a:off x="8194939" y="2821229"/>
              <a:ext cx="449146" cy="330604"/>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Up Arrow 1"/>
          <p:cNvSpPr/>
          <p:nvPr/>
        </p:nvSpPr>
        <p:spPr>
          <a:xfrm rot="1754222">
            <a:off x="1617663" y="3392488"/>
            <a:ext cx="542925" cy="1116012"/>
          </a:xfrm>
          <a:prstGeom prs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2166" name="Group 2"/>
          <p:cNvGrpSpPr>
            <a:grpSpLocks/>
          </p:cNvGrpSpPr>
          <p:nvPr/>
        </p:nvGrpSpPr>
        <p:grpSpPr bwMode="auto">
          <a:xfrm>
            <a:off x="4614863" y="1566068"/>
            <a:ext cx="5573761" cy="3941763"/>
            <a:chOff x="4615654" y="1565718"/>
            <a:chExt cx="5572974" cy="3941543"/>
          </a:xfrm>
        </p:grpSpPr>
        <p:pic>
          <p:nvPicPr>
            <p:cNvPr id="92167" name="Picture 2"/>
            <p:cNvPicPr>
              <a:picLocks noChangeAspect="1" noChangeArrowheads="1"/>
            </p:cNvPicPr>
            <p:nvPr/>
          </p:nvPicPr>
          <p:blipFill>
            <a:blip r:embed="rId5"/>
            <a:srcRect/>
            <a:stretch>
              <a:fillRect/>
            </a:stretch>
          </p:blipFill>
          <p:spPr bwMode="auto">
            <a:xfrm>
              <a:off x="4615654" y="1565718"/>
              <a:ext cx="5038555" cy="3941543"/>
            </a:xfrm>
            <a:prstGeom prst="rect">
              <a:avLst/>
            </a:prstGeom>
            <a:noFill/>
            <a:ln w="9525">
              <a:solidFill>
                <a:schemeClr val="tx1"/>
              </a:solidFill>
              <a:miter lim="800000"/>
              <a:headEnd/>
              <a:tailEnd/>
            </a:ln>
          </p:spPr>
        </p:pic>
        <p:sp>
          <p:nvSpPr>
            <p:cNvPr id="27" name="Rectangle 26"/>
            <p:cNvSpPr/>
            <p:nvPr/>
          </p:nvSpPr>
          <p:spPr>
            <a:xfrm>
              <a:off x="4877554" y="2341963"/>
              <a:ext cx="1333312" cy="966733"/>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69" name="TextBox 27"/>
            <p:cNvSpPr txBox="1">
              <a:spLocks noChangeArrowheads="1"/>
            </p:cNvSpPr>
            <p:nvPr/>
          </p:nvSpPr>
          <p:spPr bwMode="auto">
            <a:xfrm>
              <a:off x="4877554" y="2411808"/>
              <a:ext cx="1333312" cy="730210"/>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was born to be a runner.</a:t>
              </a:r>
            </a:p>
          </p:txBody>
        </p:sp>
        <p:sp>
          <p:nvSpPr>
            <p:cNvPr id="29" name="Rectangle 28"/>
            <p:cNvSpPr/>
            <p:nvPr/>
          </p:nvSpPr>
          <p:spPr>
            <a:xfrm rot="21413162">
              <a:off x="4901364" y="3388066"/>
              <a:ext cx="1334898" cy="966734"/>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4877554" y="4443695"/>
              <a:ext cx="1333312" cy="966733"/>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72" name="Rectangle 31"/>
            <p:cNvSpPr>
              <a:spLocks noChangeArrowheads="1"/>
            </p:cNvSpPr>
            <p:nvPr/>
          </p:nvSpPr>
          <p:spPr bwMode="auto">
            <a:xfrm rot="-278685">
              <a:off x="4941045" y="3467437"/>
              <a:ext cx="1309503" cy="730209"/>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is excited about Peace Day</a:t>
              </a:r>
              <a:r>
                <a:rPr lang="en-US" sz="1400">
                  <a:latin typeface="Calibri" charset="0"/>
                </a:rPr>
                <a:t>.</a:t>
              </a:r>
            </a:p>
          </p:txBody>
        </p:sp>
        <p:sp>
          <p:nvSpPr>
            <p:cNvPr id="33" name="Rectangle 32"/>
            <p:cNvSpPr/>
            <p:nvPr/>
          </p:nvSpPr>
          <p:spPr>
            <a:xfrm>
              <a:off x="4877554" y="4483380"/>
              <a:ext cx="1307915" cy="701636"/>
            </a:xfrm>
            <a:prstGeom prst="rect">
              <a:avLst/>
            </a:prstGeom>
          </p:spPr>
          <p:txBody>
            <a:bodyPr>
              <a:spAutoFit/>
            </a:bodyPr>
            <a:lstStyle/>
            <a:p>
              <a:pPr fontAlgn="auto">
                <a:spcBef>
                  <a:spcPts val="0"/>
                </a:spcBef>
                <a:spcAft>
                  <a:spcPts val="0"/>
                </a:spcAft>
                <a:defRPr/>
              </a:pPr>
              <a:r>
                <a:rPr lang="en-US" sz="1350" dirty="0" err="1">
                  <a:latin typeface="Bradley Hand ITC" pitchFamily="66" charset="0"/>
                  <a:ea typeface="+mn-ea"/>
                  <a:cs typeface="+mn-cs"/>
                </a:rPr>
                <a:t>Sadako</a:t>
              </a:r>
              <a:r>
                <a:rPr lang="en-US" sz="1350" dirty="0">
                  <a:latin typeface="Bradley Hand ITC" pitchFamily="66" charset="0"/>
                  <a:ea typeface="+mn-ea"/>
                  <a:cs typeface="+mn-cs"/>
                </a:rPr>
                <a:t> is eleven years old.</a:t>
              </a:r>
              <a:r>
                <a:rPr lang="en-US" sz="1400" dirty="0">
                  <a:latin typeface="Bradley Hand ITC" pitchFamily="66" charset="0"/>
                  <a:ea typeface="+mn-ea"/>
                  <a:cs typeface="+mn-cs"/>
                </a:rPr>
                <a:t>.</a:t>
              </a:r>
              <a:endParaRPr lang="en-US" sz="1400" dirty="0">
                <a:latin typeface="+mn-lt"/>
                <a:ea typeface="+mn-ea"/>
                <a:cs typeface="+mn-cs"/>
              </a:endParaRPr>
            </a:p>
          </p:txBody>
        </p:sp>
        <p:sp>
          <p:nvSpPr>
            <p:cNvPr id="92174" name="TextBox 34"/>
            <p:cNvSpPr txBox="1">
              <a:spLocks noChangeArrowheads="1"/>
            </p:cNvSpPr>
            <p:nvPr/>
          </p:nvSpPr>
          <p:spPr bwMode="auto">
            <a:xfrm>
              <a:off x="6883871" y="3322983"/>
              <a:ext cx="1574577" cy="261595"/>
            </a:xfrm>
            <a:prstGeom prst="rect">
              <a:avLst/>
            </a:prstGeom>
            <a:noFill/>
            <a:ln w="9525">
              <a:noFill/>
              <a:miter lim="800000"/>
              <a:headEnd/>
              <a:tailEnd/>
            </a:ln>
          </p:spPr>
          <p:txBody>
            <a:bodyPr>
              <a:prstTxWarp prst="textNoShape">
                <a:avLst/>
              </a:prstTxWarp>
              <a:spAutoFit/>
            </a:bodyPr>
            <a:lstStyle/>
            <a:p>
              <a:endParaRPr lang="en-US" sz="1100" dirty="0">
                <a:latin typeface="Bradley Hand ITC" pitchFamily="66" charset="0"/>
              </a:endParaRPr>
            </a:p>
          </p:txBody>
        </p:sp>
        <p:sp>
          <p:nvSpPr>
            <p:cNvPr id="92175" name="TextBox 35"/>
            <p:cNvSpPr txBox="1">
              <a:spLocks noChangeArrowheads="1"/>
            </p:cNvSpPr>
            <p:nvPr/>
          </p:nvSpPr>
          <p:spPr bwMode="auto">
            <a:xfrm>
              <a:off x="8196597" y="3311871"/>
              <a:ext cx="1992031" cy="1101663"/>
            </a:xfrm>
            <a:prstGeom prst="rect">
              <a:avLst/>
            </a:prstGeom>
            <a:noFill/>
            <a:ln w="9525">
              <a:noFill/>
              <a:miter lim="800000"/>
              <a:headEnd/>
              <a:tailEnd/>
            </a:ln>
          </p:spPr>
          <p:txBody>
            <a:bodyPr>
              <a:prstTxWarp prst="textNoShape">
                <a:avLst/>
              </a:prstTxWarp>
              <a:spAutoFit/>
            </a:bodyPr>
            <a:lstStyle/>
            <a:p>
              <a:pPr marL="122238" indent="-122238">
                <a:buFont typeface="Arial" charset="0"/>
                <a:buChar char="•"/>
              </a:pPr>
              <a:r>
                <a:rPr lang="en-US" sz="1100" dirty="0">
                  <a:latin typeface="Bradley Hand ITC" pitchFamily="66" charset="0"/>
                </a:rPr>
                <a:t>When someone runs out of the house, they are usually excited to get somewhere.</a:t>
              </a:r>
            </a:p>
            <a:p>
              <a:pPr marL="122238" indent="-122238">
                <a:buFont typeface="Arial" charset="0"/>
                <a:buChar char="•"/>
              </a:pPr>
              <a:r>
                <a:rPr lang="en-US" sz="1100" dirty="0">
                  <a:latin typeface="Bradley Hand ITC" pitchFamily="66" charset="0"/>
                </a:rPr>
                <a:t>Authors use exclamation marks to show the reader something is exciting.</a:t>
              </a:r>
            </a:p>
          </p:txBody>
        </p:sp>
        <p:sp>
          <p:nvSpPr>
            <p:cNvPr id="92176" name="TextBox 22"/>
            <p:cNvSpPr txBox="1">
              <a:spLocks noChangeArrowheads="1"/>
            </p:cNvSpPr>
            <p:nvPr/>
          </p:nvSpPr>
          <p:spPr bwMode="auto">
            <a:xfrm>
              <a:off x="6172771" y="2422920"/>
              <a:ext cx="268250" cy="274622"/>
            </a:xfrm>
            <a:prstGeom prst="rect">
              <a:avLst/>
            </a:prstGeom>
            <a:noFill/>
            <a:ln w="9525">
              <a:noFill/>
              <a:miter lim="800000"/>
              <a:headEnd/>
              <a:tailEnd/>
            </a:ln>
          </p:spPr>
          <p:txBody>
            <a:bodyPr wrap="none">
              <a:prstTxWarp prst="textNoShape">
                <a:avLst/>
              </a:prstTxWarp>
              <a:spAutoFit/>
            </a:bodyPr>
            <a:lstStyle/>
            <a:p>
              <a:r>
                <a:rPr lang="en-US" sz="1200" b="1">
                  <a:latin typeface="Bradley Hand ITC" pitchFamily="66" charset="0"/>
                </a:rPr>
                <a:t>x</a:t>
              </a:r>
            </a:p>
          </p:txBody>
        </p:sp>
        <p:sp>
          <p:nvSpPr>
            <p:cNvPr id="92177" name="TextBox 23"/>
            <p:cNvSpPr txBox="1">
              <a:spLocks noChangeArrowheads="1"/>
            </p:cNvSpPr>
            <p:nvPr/>
          </p:nvSpPr>
          <p:spPr bwMode="auto">
            <a:xfrm>
              <a:off x="6148962" y="4538940"/>
              <a:ext cx="268250" cy="274622"/>
            </a:xfrm>
            <a:prstGeom prst="rect">
              <a:avLst/>
            </a:prstGeom>
            <a:noFill/>
            <a:ln w="9525">
              <a:noFill/>
              <a:miter lim="800000"/>
              <a:headEnd/>
              <a:tailEnd/>
            </a:ln>
          </p:spPr>
          <p:txBody>
            <a:bodyPr wrap="none">
              <a:prstTxWarp prst="textNoShape">
                <a:avLst/>
              </a:prstTxWarp>
              <a:spAutoFit/>
            </a:bodyPr>
            <a:lstStyle/>
            <a:p>
              <a:r>
                <a:rPr lang="en-US" sz="1200" b="1">
                  <a:latin typeface="Bradley Hand ITC" pitchFamily="66" charset="0"/>
                </a:rPr>
                <a:t>x</a:t>
              </a:r>
            </a:p>
          </p:txBody>
        </p:sp>
        <p:sp>
          <p:nvSpPr>
            <p:cNvPr id="92178" name="TextBox 24"/>
            <p:cNvSpPr txBox="1">
              <a:spLocks noChangeArrowheads="1"/>
            </p:cNvSpPr>
            <p:nvPr/>
          </p:nvSpPr>
          <p:spPr bwMode="auto">
            <a:xfrm>
              <a:off x="6172771" y="3853178"/>
              <a:ext cx="268250" cy="274622"/>
            </a:xfrm>
            <a:prstGeom prst="rect">
              <a:avLst/>
            </a:prstGeom>
            <a:noFill/>
            <a:ln w="9525">
              <a:noFill/>
              <a:miter lim="800000"/>
              <a:headEnd/>
              <a:tailEnd/>
            </a:ln>
          </p:spPr>
          <p:txBody>
            <a:bodyPr wrap="none">
              <a:prstTxWarp prst="textNoShape">
                <a:avLst/>
              </a:prstTxWarp>
              <a:spAutoFit/>
            </a:bodyPr>
            <a:lstStyle/>
            <a:p>
              <a:r>
                <a:rPr lang="en-US" sz="1200" b="1">
                  <a:latin typeface="Bradley Hand ITC" pitchFamily="66" charset="0"/>
                </a:rPr>
                <a:t>x</a:t>
              </a:r>
            </a:p>
          </p:txBody>
        </p:sp>
      </p:grpSp>
      <p:sp>
        <p:nvSpPr>
          <p:cNvPr id="5" name="Right Arrow 4"/>
          <p:cNvSpPr/>
          <p:nvPr/>
        </p:nvSpPr>
        <p:spPr>
          <a:xfrm rot="18799580">
            <a:off x="3501231" y="3659982"/>
            <a:ext cx="1557337" cy="590550"/>
          </a:xfrm>
          <a:prstGeom prst="rightArrow">
            <a:avLst/>
          </a:prstGeom>
          <a:solidFill>
            <a:srgbClr val="FDE6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6885633" y="3329116"/>
            <a:ext cx="1502791" cy="1107996"/>
          </a:xfrm>
          <a:prstGeom prst="rect">
            <a:avLst/>
          </a:prstGeom>
        </p:spPr>
        <p:txBody>
          <a:bodyPr wrap="square">
            <a:spAutoFit/>
          </a:bodyPr>
          <a:lstStyle/>
          <a:p>
            <a:pPr marL="122238" lvl="0" indent="-122238">
              <a:buFont typeface="Arial" charset="0"/>
              <a:buChar char="•"/>
            </a:pPr>
            <a:r>
              <a:rPr lang="en-US" sz="1100" dirty="0">
                <a:latin typeface="Bradley Hand ITC" pitchFamily="66" charset="0"/>
              </a:rPr>
              <a:t>“Get up lazybones!” “It’s Peace Day!”</a:t>
            </a:r>
          </a:p>
          <a:p>
            <a:pPr marL="122238" lvl="0" indent="-122238">
              <a:buFont typeface="Arial" charset="0"/>
              <a:buChar char="•"/>
            </a:pPr>
            <a:r>
              <a:rPr lang="en-US" sz="1100" dirty="0">
                <a:latin typeface="Bradley Hand ITC" pitchFamily="66" charset="0"/>
              </a:rPr>
              <a:t>Exclamation marks</a:t>
            </a:r>
          </a:p>
          <a:p>
            <a:pPr marL="122238" indent="-122238">
              <a:buFont typeface="Arial" charset="0"/>
              <a:buChar char="•"/>
            </a:pPr>
            <a:r>
              <a:rPr lang="en-US" sz="1100" dirty="0">
                <a:latin typeface="Bradley Hand ITC" pitchFamily="66" charset="0"/>
              </a:rPr>
              <a:t>Says she can hardly wait for the carnival.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4"/>
          <p:cNvGrpSpPr>
            <a:grpSpLocks/>
          </p:cNvGrpSpPr>
          <p:nvPr/>
        </p:nvGrpSpPr>
        <p:grpSpPr bwMode="auto">
          <a:xfrm>
            <a:off x="1066800" y="838200"/>
            <a:ext cx="7018338" cy="5486400"/>
            <a:chOff x="1066800" y="838200"/>
            <a:chExt cx="7018352" cy="5486400"/>
          </a:xfrm>
        </p:grpSpPr>
        <p:pic>
          <p:nvPicPr>
            <p:cNvPr id="94212" name="Picture 2"/>
            <p:cNvPicPr>
              <a:picLocks noChangeAspect="1" noChangeArrowheads="1"/>
            </p:cNvPicPr>
            <p:nvPr/>
          </p:nvPicPr>
          <p:blipFill>
            <a:blip r:embed="rId3"/>
            <a:srcRect/>
            <a:stretch>
              <a:fillRect/>
            </a:stretch>
          </p:blipFill>
          <p:spPr bwMode="auto">
            <a:xfrm>
              <a:off x="1066800" y="838200"/>
              <a:ext cx="7018352" cy="5486400"/>
            </a:xfrm>
            <a:prstGeom prst="rect">
              <a:avLst/>
            </a:prstGeom>
            <a:noFill/>
            <a:ln w="9525">
              <a:solidFill>
                <a:schemeClr val="tx1"/>
              </a:solidFill>
              <a:miter lim="800000"/>
              <a:headEnd/>
              <a:tailEnd/>
            </a:ln>
          </p:spPr>
        </p:pic>
        <p:sp>
          <p:nvSpPr>
            <p:cNvPr id="2" name="Rectangle 1"/>
            <p:cNvSpPr/>
            <p:nvPr/>
          </p:nvSpPr>
          <p:spPr>
            <a:xfrm rot="21441364">
              <a:off x="1601789" y="1865313"/>
              <a:ext cx="1752603" cy="1371600"/>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4" name="TextBox 2"/>
            <p:cNvSpPr txBox="1">
              <a:spLocks noChangeArrowheads="1"/>
            </p:cNvSpPr>
            <p:nvPr/>
          </p:nvSpPr>
          <p:spPr bwMode="auto">
            <a:xfrm rot="-236311">
              <a:off x="1601789" y="2073275"/>
              <a:ext cx="1752603" cy="517525"/>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was born to be a runner.</a:t>
              </a:r>
            </a:p>
          </p:txBody>
        </p:sp>
        <p:sp>
          <p:nvSpPr>
            <p:cNvPr id="10" name="Rectangle 9"/>
            <p:cNvSpPr/>
            <p:nvPr/>
          </p:nvSpPr>
          <p:spPr>
            <a:xfrm>
              <a:off x="1570039" y="3311525"/>
              <a:ext cx="1752603" cy="1371600"/>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570039" y="4800600"/>
              <a:ext cx="1752603" cy="1371600"/>
            </a:xfrm>
            <a:prstGeom prst="rect">
              <a:avLst/>
            </a:prstGeom>
            <a:solidFill>
              <a:srgbClr val="FDE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7" name="Rectangle 3"/>
            <p:cNvSpPr>
              <a:spLocks noChangeArrowheads="1"/>
            </p:cNvSpPr>
            <p:nvPr/>
          </p:nvSpPr>
          <p:spPr bwMode="auto">
            <a:xfrm>
              <a:off x="1603376" y="3433763"/>
              <a:ext cx="1719266" cy="517525"/>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is excited about Peace Day</a:t>
              </a:r>
              <a:r>
                <a:rPr lang="en-US" sz="1400">
                  <a:latin typeface="Calibri" charset="0"/>
                </a:rPr>
                <a:t>.</a:t>
              </a:r>
            </a:p>
          </p:txBody>
        </p:sp>
        <p:sp>
          <p:nvSpPr>
            <p:cNvPr id="94218" name="Rectangle 12"/>
            <p:cNvSpPr>
              <a:spLocks noChangeArrowheads="1"/>
            </p:cNvSpPr>
            <p:nvPr/>
          </p:nvSpPr>
          <p:spPr bwMode="auto">
            <a:xfrm>
              <a:off x="1570039" y="4948238"/>
              <a:ext cx="1719266" cy="517525"/>
            </a:xfrm>
            <a:prstGeom prst="rect">
              <a:avLst/>
            </a:prstGeom>
            <a:noFill/>
            <a:ln w="9525">
              <a:noFill/>
              <a:miter lim="800000"/>
              <a:headEnd/>
              <a:tailEnd/>
            </a:ln>
          </p:spPr>
          <p:txBody>
            <a:bodyPr>
              <a:prstTxWarp prst="textNoShape">
                <a:avLst/>
              </a:prstTxWarp>
              <a:spAutoFit/>
            </a:bodyPr>
            <a:lstStyle/>
            <a:p>
              <a:r>
                <a:rPr lang="en-US" sz="1400">
                  <a:latin typeface="Bradley Hand ITC" pitchFamily="66" charset="0"/>
                </a:rPr>
                <a:t>Sadako Is eleven years old.</a:t>
              </a:r>
              <a:endParaRPr lang="en-US" sz="1400">
                <a:latin typeface="Calibri" charset="0"/>
              </a:endParaRPr>
            </a:p>
          </p:txBody>
        </p:sp>
        <p:sp>
          <p:nvSpPr>
            <p:cNvPr id="94219" name="TextBox 19"/>
            <p:cNvSpPr txBox="1">
              <a:spLocks noChangeArrowheads="1"/>
            </p:cNvSpPr>
            <p:nvPr/>
          </p:nvSpPr>
          <p:spPr bwMode="auto">
            <a:xfrm>
              <a:off x="4267207" y="3276600"/>
              <a:ext cx="1844678" cy="933450"/>
            </a:xfrm>
            <a:prstGeom prst="rect">
              <a:avLst/>
            </a:prstGeom>
            <a:noFill/>
            <a:ln w="9525">
              <a:noFill/>
              <a:miter lim="800000"/>
              <a:headEnd/>
              <a:tailEnd/>
            </a:ln>
          </p:spPr>
          <p:txBody>
            <a:bodyPr>
              <a:prstTxWarp prst="textNoShape">
                <a:avLst/>
              </a:prstTxWarp>
              <a:spAutoFit/>
            </a:bodyPr>
            <a:lstStyle/>
            <a:p>
              <a:pPr marL="122238" indent="-122238">
                <a:buFont typeface="Arial" charset="0"/>
                <a:buChar char="•"/>
              </a:pPr>
              <a:r>
                <a:rPr lang="en-US" sz="1100" dirty="0">
                  <a:latin typeface="Bradley Hand ITC" pitchFamily="66" charset="0"/>
                </a:rPr>
                <a:t>“Get up lazybones! It’s Peace Day!”</a:t>
              </a:r>
            </a:p>
            <a:p>
              <a:pPr marL="122238" indent="-122238">
                <a:buFont typeface="Arial" charset="0"/>
                <a:buChar char="•"/>
              </a:pPr>
              <a:r>
                <a:rPr lang="en-US" sz="1100" dirty="0">
                  <a:latin typeface="Bradley Hand ITC" pitchFamily="66" charset="0"/>
                </a:rPr>
                <a:t>Exclamation marks.</a:t>
              </a:r>
            </a:p>
            <a:p>
              <a:pPr marL="122238" indent="-122238">
                <a:buFont typeface="Arial" charset="0"/>
                <a:buChar char="•"/>
              </a:pPr>
              <a:r>
                <a:rPr lang="en-US" sz="1100" dirty="0">
                  <a:latin typeface="Bradley Hand ITC" pitchFamily="66" charset="0"/>
                </a:rPr>
                <a:t>Says she can hardly wait for the carnival.</a:t>
              </a:r>
            </a:p>
          </p:txBody>
        </p:sp>
        <p:sp>
          <p:nvSpPr>
            <p:cNvPr id="21" name="TextBox 20"/>
            <p:cNvSpPr txBox="1"/>
            <p:nvPr/>
          </p:nvSpPr>
          <p:spPr>
            <a:xfrm>
              <a:off x="6096010" y="3284984"/>
              <a:ext cx="1981204" cy="1463675"/>
            </a:xfrm>
            <a:prstGeom prst="rect">
              <a:avLst/>
            </a:prstGeom>
            <a:noFill/>
          </p:spPr>
          <p:txBody>
            <a:bodyPr>
              <a:prstTxWarp prst="textNoShape">
                <a:avLst/>
              </a:prstTxWarp>
              <a:spAutoFit/>
            </a:bodyPr>
            <a:lstStyle/>
            <a:p>
              <a:pPr marL="122238" indent="-122238">
                <a:buFont typeface="Arial" charset="0"/>
                <a:buChar char="•"/>
              </a:pPr>
              <a:r>
                <a:rPr lang="en-US" sz="1000" dirty="0">
                  <a:latin typeface="Bradley Hand ITC" pitchFamily="66" charset="0"/>
                </a:rPr>
                <a:t>When you are excited about something special, you want everyone to get up and get going.</a:t>
              </a:r>
            </a:p>
            <a:p>
              <a:pPr marL="122238" indent="-122238">
                <a:buFont typeface="Arial" charset="0"/>
                <a:buChar char="•"/>
              </a:pPr>
              <a:r>
                <a:rPr lang="en-US" sz="1000" dirty="0">
                  <a:latin typeface="Bradley Hand ITC" pitchFamily="66" charset="0"/>
                </a:rPr>
                <a:t>Authors use exclamation marks to show the reader something is exciting.</a:t>
              </a:r>
            </a:p>
            <a:p>
              <a:pPr marL="122238" indent="-122238">
                <a:buFont typeface="Arial" charset="0"/>
                <a:buChar char="•"/>
              </a:pPr>
              <a:r>
                <a:rPr lang="en-US" sz="1000" dirty="0">
                  <a:latin typeface="Bradley Hand ITC" pitchFamily="66" charset="0"/>
                </a:rPr>
                <a:t>When you can hardly wait, you are excited.</a:t>
              </a:r>
            </a:p>
          </p:txBody>
        </p:sp>
        <p:sp>
          <p:nvSpPr>
            <p:cNvPr id="94221" name="TextBox 13"/>
            <p:cNvSpPr txBox="1">
              <a:spLocks noChangeArrowheads="1"/>
            </p:cNvSpPr>
            <p:nvPr/>
          </p:nvSpPr>
          <p:spPr bwMode="auto">
            <a:xfrm>
              <a:off x="3276605" y="2041525"/>
              <a:ext cx="276225" cy="290513"/>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sp>
          <p:nvSpPr>
            <p:cNvPr id="94222" name="TextBox 14"/>
            <p:cNvSpPr txBox="1">
              <a:spLocks noChangeArrowheads="1"/>
            </p:cNvSpPr>
            <p:nvPr/>
          </p:nvSpPr>
          <p:spPr bwMode="auto">
            <a:xfrm>
              <a:off x="3292480" y="4948238"/>
              <a:ext cx="276225" cy="290512"/>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sp>
          <p:nvSpPr>
            <p:cNvPr id="94223" name="TextBox 15"/>
            <p:cNvSpPr txBox="1">
              <a:spLocks noChangeArrowheads="1"/>
            </p:cNvSpPr>
            <p:nvPr/>
          </p:nvSpPr>
          <p:spPr bwMode="auto">
            <a:xfrm>
              <a:off x="3336930" y="4038600"/>
              <a:ext cx="276225" cy="290513"/>
            </a:xfrm>
            <a:prstGeom prst="rect">
              <a:avLst/>
            </a:prstGeom>
            <a:noFill/>
            <a:ln w="9525">
              <a:noFill/>
              <a:miter lim="800000"/>
              <a:headEnd/>
              <a:tailEnd/>
            </a:ln>
          </p:spPr>
          <p:txBody>
            <a:bodyPr wrap="none">
              <a:prstTxWarp prst="textNoShape">
                <a:avLst/>
              </a:prstTxWarp>
              <a:spAutoFit/>
            </a:bodyPr>
            <a:lstStyle/>
            <a:p>
              <a:r>
                <a:rPr lang="en-US" sz="1300" b="1">
                  <a:latin typeface="Bradley Hand ITC" pitchFamily="66" charset="0"/>
                </a:rPr>
                <a:t>x</a:t>
              </a:r>
            </a:p>
          </p:txBody>
        </p:sp>
      </p:grpSp>
      <p:pic>
        <p:nvPicPr>
          <p:cNvPr id="94210"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7991475" y="747713"/>
            <a:ext cx="1152525" cy="1098550"/>
          </a:xfrm>
          <a:prstGeom prst="rect">
            <a:avLst/>
          </a:prstGeom>
          <a:noFill/>
          <a:ln w="9525">
            <a:noFill/>
            <a:miter lim="800000"/>
            <a:headEnd/>
            <a:tailEnd/>
          </a:ln>
        </p:spPr>
      </p:pic>
      <p:sp>
        <p:nvSpPr>
          <p:cNvPr id="94211" name="TextBox 5"/>
          <p:cNvSpPr txBox="1">
            <a:spLocks noChangeArrowheads="1"/>
          </p:cNvSpPr>
          <p:nvPr/>
        </p:nvSpPr>
        <p:spPr bwMode="auto">
          <a:xfrm>
            <a:off x="7772400" y="1152525"/>
            <a:ext cx="1482725" cy="738642"/>
          </a:xfrm>
          <a:prstGeom prst="rect">
            <a:avLst/>
          </a:prstGeom>
          <a:noFill/>
          <a:ln w="9525">
            <a:noFill/>
            <a:miter lim="800000"/>
            <a:headEnd/>
            <a:tailEnd/>
          </a:ln>
        </p:spPr>
        <p:txBody>
          <a:bodyPr lIns="91419" tIns="45709" rIns="91419" bIns="45709">
            <a:prstTxWarp prst="textNoShape">
              <a:avLst/>
            </a:prstTxWarp>
            <a:spAutoFit/>
          </a:bodyPr>
          <a:lstStyle/>
          <a:p>
            <a:pPr algn="ctr"/>
            <a:r>
              <a:rPr lang="en-US" sz="1400" b="1" dirty="0">
                <a:solidFill>
                  <a:srgbClr val="000000"/>
                </a:solidFill>
                <a:latin typeface="Bradley Hand ITC" pitchFamily="66" charset="0"/>
              </a:rPr>
              <a:t>   </a:t>
            </a:r>
            <a:r>
              <a:rPr lang="en-US" sz="1400" dirty="0">
                <a:solidFill>
                  <a:srgbClr val="000000"/>
                </a:solidFill>
                <a:latin typeface="Comic Sans MS" charset="0"/>
              </a:rPr>
              <a:t>Handout </a:t>
            </a:r>
            <a:endParaRPr lang="en-US" sz="1400" dirty="0" smtClean="0">
              <a:solidFill>
                <a:srgbClr val="000000"/>
              </a:solidFill>
              <a:latin typeface="Comic Sans MS" charset="0"/>
            </a:endParaRPr>
          </a:p>
          <a:p>
            <a:pPr algn="ctr"/>
            <a:r>
              <a:rPr lang="en-US" sz="1400" dirty="0" smtClean="0">
                <a:solidFill>
                  <a:srgbClr val="000000"/>
                </a:solidFill>
                <a:latin typeface="Comic Sans MS" charset="0"/>
              </a:rPr>
              <a:t>  2</a:t>
            </a:r>
            <a:endParaRPr lang="en-US" sz="1400" b="1" dirty="0">
              <a:solidFill>
                <a:srgbClr val="000000"/>
              </a:solidFill>
              <a:latin typeface="Bradley Hand ITC" pitchFamily="66" charset="0"/>
            </a:endParaRPr>
          </a:p>
          <a:p>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1060450"/>
            <a:ext cx="8229600" cy="768350"/>
          </a:xfrm>
        </p:spPr>
        <p:txBody>
          <a:bodyPr/>
          <a:lstStyle/>
          <a:p>
            <a:r>
              <a:rPr lang="en-US" smtClean="0">
                <a:cs typeface="ＭＳ Ｐゴシック" charset="-128"/>
              </a:rPr>
              <a:t>Think-Aloud Practice</a:t>
            </a:r>
          </a:p>
        </p:txBody>
      </p:sp>
      <p:sp>
        <p:nvSpPr>
          <p:cNvPr id="3" name="Content Placeholder 2"/>
          <p:cNvSpPr>
            <a:spLocks noGrp="1"/>
          </p:cNvSpPr>
          <p:nvPr>
            <p:ph idx="1"/>
          </p:nvPr>
        </p:nvSpPr>
        <p:spPr/>
        <p:txBody>
          <a:bodyPr>
            <a:normAutofit/>
          </a:bodyPr>
          <a:lstStyle/>
          <a:p>
            <a:pPr marL="0" indent="0">
              <a:spcBef>
                <a:spcPts val="800"/>
              </a:spcBef>
              <a:buFont typeface="Arial" charset="0"/>
              <a:buNone/>
            </a:pPr>
            <a:r>
              <a:rPr lang="en-US" sz="2800" smtClean="0">
                <a:cs typeface="ＭＳ Ｐゴシック" charset="-128"/>
              </a:rPr>
              <a:t>When thinking-aloud, use language like…</a:t>
            </a:r>
            <a:r>
              <a:rPr lang="en-US" sz="2400" smtClean="0">
                <a:cs typeface="ＭＳ Ｐゴシック" charset="-128"/>
              </a:rPr>
              <a:t> </a:t>
            </a:r>
          </a:p>
          <a:p>
            <a:pPr marL="0" indent="0">
              <a:spcBef>
                <a:spcPts val="800"/>
              </a:spcBef>
              <a:buFontTx/>
              <a:buChar char="•"/>
            </a:pPr>
            <a:r>
              <a:rPr lang="en-US" sz="2400" smtClean="0">
                <a:solidFill>
                  <a:srgbClr val="CA2128"/>
                </a:solidFill>
                <a:cs typeface="ＭＳ Ｐゴシック" charset="-128"/>
              </a:rPr>
              <a:t>  I learned ________.  I know this because the author told me </a:t>
            </a:r>
            <a:br>
              <a:rPr lang="en-US" sz="2400" smtClean="0">
                <a:solidFill>
                  <a:srgbClr val="CA2128"/>
                </a:solidFill>
                <a:cs typeface="ＭＳ Ｐゴシック" charset="-128"/>
              </a:rPr>
            </a:br>
            <a:r>
              <a:rPr lang="en-US" sz="2400" smtClean="0">
                <a:solidFill>
                  <a:srgbClr val="CA2128"/>
                </a:solidFill>
                <a:cs typeface="ＭＳ Ｐゴシック" charset="-128"/>
              </a:rPr>
              <a:t>    directly. It says so, right here on page ___. I can touch the </a:t>
            </a:r>
            <a:br>
              <a:rPr lang="en-US" sz="2400" smtClean="0">
                <a:solidFill>
                  <a:srgbClr val="CA2128"/>
                </a:solidFill>
                <a:cs typeface="ＭＳ Ｐゴシック" charset="-128"/>
              </a:rPr>
            </a:br>
            <a:r>
              <a:rPr lang="en-US" sz="2400" smtClean="0">
                <a:solidFill>
                  <a:srgbClr val="CA2128"/>
                </a:solidFill>
                <a:cs typeface="ＭＳ Ｐゴシック" charset="-128"/>
              </a:rPr>
              <a:t>    words. I am not making an inference. </a:t>
            </a:r>
          </a:p>
          <a:p>
            <a:pPr marL="0" indent="0">
              <a:spcBef>
                <a:spcPts val="800"/>
              </a:spcBef>
              <a:buFontTx/>
              <a:buChar char="•"/>
            </a:pPr>
            <a:r>
              <a:rPr lang="en-US" sz="2400" smtClean="0">
                <a:solidFill>
                  <a:srgbClr val="CA2128"/>
                </a:solidFill>
                <a:cs typeface="ＭＳ Ｐゴシック" charset="-128"/>
              </a:rPr>
              <a:t>  I also learned _______. I know that is true, but I can’t seem  </a:t>
            </a:r>
            <a:br>
              <a:rPr lang="en-US" sz="2400" smtClean="0">
                <a:solidFill>
                  <a:srgbClr val="CA2128"/>
                </a:solidFill>
                <a:cs typeface="ＭＳ Ｐゴシック" charset="-128"/>
              </a:rPr>
            </a:br>
            <a:r>
              <a:rPr lang="en-US" sz="2400" smtClean="0">
                <a:solidFill>
                  <a:srgbClr val="CA2128"/>
                </a:solidFill>
                <a:cs typeface="ＭＳ Ｐゴシック" charset="-128"/>
              </a:rPr>
              <a:t>    to find those words in the text. There are some clues in the </a:t>
            </a:r>
            <a:br>
              <a:rPr lang="en-US" sz="2400" smtClean="0">
                <a:solidFill>
                  <a:srgbClr val="CA2128"/>
                </a:solidFill>
                <a:cs typeface="ＭＳ Ｐゴシック" charset="-128"/>
              </a:rPr>
            </a:br>
            <a:r>
              <a:rPr lang="en-US" sz="2400" smtClean="0">
                <a:solidFill>
                  <a:srgbClr val="CA2128"/>
                </a:solidFill>
                <a:cs typeface="ＭＳ Ｐゴシック" charset="-128"/>
              </a:rPr>
              <a:t>    text that help me to know this. It says, ________ on page ___. </a:t>
            </a:r>
            <a:br>
              <a:rPr lang="en-US" sz="2400" smtClean="0">
                <a:solidFill>
                  <a:srgbClr val="CA2128"/>
                </a:solidFill>
                <a:cs typeface="ＭＳ Ｐゴシック" charset="-128"/>
              </a:rPr>
            </a:br>
            <a:r>
              <a:rPr lang="en-US" sz="2400" smtClean="0">
                <a:solidFill>
                  <a:srgbClr val="CA2128"/>
                </a:solidFill>
                <a:cs typeface="ＭＳ Ｐゴシック" charset="-128"/>
              </a:rPr>
              <a:t>    From my background knowledge, I know  _________. The </a:t>
            </a:r>
            <a:br>
              <a:rPr lang="en-US" sz="2400" smtClean="0">
                <a:solidFill>
                  <a:srgbClr val="CA2128"/>
                </a:solidFill>
                <a:cs typeface="ＭＳ Ｐゴシック" charset="-128"/>
              </a:rPr>
            </a:br>
            <a:r>
              <a:rPr lang="en-US" sz="2400" smtClean="0">
                <a:solidFill>
                  <a:srgbClr val="CA2128"/>
                </a:solidFill>
                <a:cs typeface="ＭＳ Ｐゴシック" charset="-128"/>
              </a:rPr>
              <a:t>    clues in the text plus my background knowledge helped me to </a:t>
            </a:r>
            <a:br>
              <a:rPr lang="en-US" sz="2400" smtClean="0">
                <a:solidFill>
                  <a:srgbClr val="CA2128"/>
                </a:solidFill>
                <a:cs typeface="ＭＳ Ｐゴシック" charset="-128"/>
              </a:rPr>
            </a:br>
            <a:r>
              <a:rPr lang="en-US" sz="2400" smtClean="0">
                <a:solidFill>
                  <a:srgbClr val="CA2128"/>
                </a:solidFill>
                <a:cs typeface="ＭＳ Ｐゴシック" charset="-128"/>
              </a:rPr>
              <a:t>    make an inference.</a:t>
            </a:r>
            <a:r>
              <a:rPr lang="en-US" sz="2400" smtClean="0">
                <a:cs typeface="ＭＳ Ｐゴシック" charset="-128"/>
              </a:rPr>
              <a:t> </a:t>
            </a:r>
            <a:endParaRPr lang="en-US" sz="2400" i="1" smtClean="0">
              <a:cs typeface="ＭＳ Ｐゴシック" charset="-128"/>
            </a:endParaRPr>
          </a:p>
          <a:p>
            <a:pPr marL="0" indent="0">
              <a:lnSpc>
                <a:spcPct val="80000"/>
              </a:lnSpc>
            </a:pPr>
            <a:endParaRPr lang="en-US" sz="2400" smtClean="0">
              <a:cs typeface="ＭＳ Ｐゴシック" charset="-128"/>
            </a:endParaRPr>
          </a:p>
          <a:p>
            <a:pPr marL="0" indent="0">
              <a:lnSpc>
                <a:spcPct val="80000"/>
              </a:lnSpc>
            </a:pPr>
            <a:endParaRPr lang="en-US" sz="240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FF28A14C-5C91-47D3-8C43-5C4FC2E0E381}" type="slidenum">
              <a:rPr/>
              <a:pPr>
                <a:defRPr/>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idx="4294967295"/>
          </p:nvPr>
        </p:nvSpPr>
        <p:spPr>
          <a:xfrm>
            <a:off x="76200" y="838200"/>
            <a:ext cx="9144000" cy="1143000"/>
          </a:xfrm>
        </p:spPr>
        <p:txBody>
          <a:bodyPr/>
          <a:lstStyle/>
          <a:p>
            <a:r>
              <a:rPr lang="en-US" smtClean="0"/>
              <a:t>Engage Students </a:t>
            </a:r>
            <a:r>
              <a:rPr lang="en-US" sz="2800" smtClean="0"/>
              <a:t>(Step 6)</a:t>
            </a:r>
          </a:p>
        </p:txBody>
      </p:sp>
      <p:sp>
        <p:nvSpPr>
          <p:cNvPr id="71683" name="Content Placeholder 3"/>
          <p:cNvSpPr>
            <a:spLocks noGrp="1"/>
          </p:cNvSpPr>
          <p:nvPr>
            <p:ph sz="quarter" idx="4294967295"/>
          </p:nvPr>
        </p:nvSpPr>
        <p:spPr>
          <a:xfrm>
            <a:off x="533400" y="1752600"/>
            <a:ext cx="8229600" cy="2819400"/>
          </a:xfrm>
        </p:spPr>
        <p:txBody>
          <a:bodyPr>
            <a:normAutofit lnSpcReduction="10000"/>
          </a:bodyPr>
          <a:lstStyle/>
          <a:p>
            <a:pPr>
              <a:lnSpc>
                <a:spcPct val="70000"/>
              </a:lnSpc>
            </a:pPr>
            <a:endParaRPr lang="en-US" sz="1000" dirty="0" smtClean="0"/>
          </a:p>
          <a:p>
            <a:pPr>
              <a:spcBef>
                <a:spcPts val="800"/>
              </a:spcBef>
              <a:buFont typeface="Arial" charset="0"/>
              <a:buNone/>
            </a:pPr>
            <a:r>
              <a:rPr lang="en-US" sz="2800" dirty="0" smtClean="0"/>
              <a:t>    </a:t>
            </a:r>
            <a:r>
              <a:rPr lang="en-US" dirty="0" smtClean="0"/>
              <a:t>Ask students to share their thinking. Show them statements on the sentence strips and ask them to identify whether or not the statement is directly stated in the text or if they have to make an inference.</a:t>
            </a:r>
          </a:p>
          <a:p>
            <a:pPr>
              <a:lnSpc>
                <a:spcPct val="70000"/>
              </a:lnSpc>
            </a:pPr>
            <a:endParaRPr lang="en-US" sz="1000" dirty="0" smtClean="0"/>
          </a:p>
          <a:p>
            <a:pPr>
              <a:lnSpc>
                <a:spcPct val="70000"/>
              </a:lnSpc>
              <a:buFont typeface="Arial" charset="0"/>
              <a:buNone/>
            </a:pPr>
            <a:r>
              <a:rPr lang="en-US" sz="1000" dirty="0" smtClean="0"/>
              <a:t>		</a:t>
            </a:r>
            <a:endParaRPr lang="en-US" sz="900" dirty="0" smtClean="0"/>
          </a:p>
        </p:txBody>
      </p:sp>
      <p:sp>
        <p:nvSpPr>
          <p:cNvPr id="4" name="Rectangle 3"/>
          <p:cNvSpPr/>
          <p:nvPr/>
        </p:nvSpPr>
        <p:spPr>
          <a:xfrm rot="20854334">
            <a:off x="340196" y="4948238"/>
            <a:ext cx="4992688" cy="698500"/>
          </a:xfrm>
          <a:prstGeom prst="rect">
            <a:avLst/>
          </a:prstGeom>
          <a:solidFill>
            <a:schemeClr val="bg1"/>
          </a:solidFill>
          <a:ln>
            <a:solidFill>
              <a:srgbClr val="5EAD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Sadako</a:t>
            </a:r>
            <a:r>
              <a:rPr lang="en-US" sz="2400" dirty="0">
                <a:solidFill>
                  <a:schemeClr val="tx1"/>
                </a:solidFill>
              </a:rPr>
              <a:t> is very helpful</a:t>
            </a:r>
            <a:r>
              <a:rPr lang="en-US" dirty="0">
                <a:solidFill>
                  <a:schemeClr val="tx1"/>
                </a:solidFill>
              </a:rPr>
              <a:t>.</a:t>
            </a:r>
          </a:p>
        </p:txBody>
      </p:sp>
      <p:sp>
        <p:nvSpPr>
          <p:cNvPr id="2" name="Oval Callout 1"/>
          <p:cNvSpPr/>
          <p:nvPr/>
        </p:nvSpPr>
        <p:spPr>
          <a:xfrm>
            <a:off x="5421313" y="4221088"/>
            <a:ext cx="3265487" cy="1722512"/>
          </a:xfrm>
          <a:prstGeom prst="wedgeEllipseCallout">
            <a:avLst>
              <a:gd name="adj1" fmla="val -27063"/>
              <a:gd name="adj2" fmla="val 81121"/>
            </a:avLst>
          </a:prstGeom>
          <a:solidFill>
            <a:srgbClr val="92D050"/>
          </a:soli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ＭＳ Ｐゴシック" charset="-128"/>
                <a:cs typeface="ＭＳ Ｐゴシック" charset="-128"/>
              </a:rPr>
              <a:t>Is this true? Did the author tell us this directly or are we making an inference?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cs typeface="ＭＳ Ｐゴシック" charset="-128"/>
              </a:rPr>
              <a:t>Goals for This Training</a:t>
            </a:r>
          </a:p>
        </p:txBody>
      </p:sp>
      <p:sp>
        <p:nvSpPr>
          <p:cNvPr id="3" name="Content Placeholder 2"/>
          <p:cNvSpPr>
            <a:spLocks noGrp="1"/>
          </p:cNvSpPr>
          <p:nvPr>
            <p:ph idx="1"/>
          </p:nvPr>
        </p:nvSpPr>
        <p:spPr>
          <a:xfrm>
            <a:off x="609600" y="1981200"/>
            <a:ext cx="5410200" cy="4419600"/>
          </a:xfrm>
        </p:spPr>
        <p:txBody>
          <a:bodyPr rtlCol="0">
            <a:normAutofit/>
          </a:bodyPr>
          <a:lstStyle/>
          <a:p>
            <a:pPr marL="609600" indent="-609600" fontAlgn="auto">
              <a:lnSpc>
                <a:spcPct val="80000"/>
              </a:lnSpc>
              <a:spcAft>
                <a:spcPts val="0"/>
              </a:spcAft>
              <a:buClr>
                <a:schemeClr val="tx1"/>
              </a:buClr>
              <a:buFont typeface="Arial" pitchFamily="34" charset="0"/>
              <a:buNone/>
              <a:defRPr/>
            </a:pPr>
            <a:endParaRPr lang="en-US" sz="900" u="sng" dirty="0" smtClean="0">
              <a:ea typeface="+mn-ea"/>
            </a:endParaRPr>
          </a:p>
          <a:p>
            <a:pPr marL="609600" indent="-609600" fontAlgn="auto">
              <a:lnSpc>
                <a:spcPct val="80000"/>
              </a:lnSpc>
              <a:spcAft>
                <a:spcPts val="0"/>
              </a:spcAft>
              <a:buClr>
                <a:schemeClr val="tx1"/>
              </a:buClr>
              <a:buFont typeface="Arial" pitchFamily="34" charset="0"/>
              <a:buNone/>
              <a:defRPr/>
            </a:pPr>
            <a:endParaRPr lang="en-US" sz="1600" b="1" u="sng" dirty="0" smtClean="0">
              <a:ea typeface="+mn-ea"/>
            </a:endParaRPr>
          </a:p>
          <a:p>
            <a:pPr fontAlgn="auto">
              <a:spcAft>
                <a:spcPts val="0"/>
              </a:spcAft>
              <a:buFont typeface="Arial" pitchFamily="34" charset="0"/>
              <a:buNone/>
              <a:defRPr/>
            </a:pPr>
            <a:endParaRPr lang="en-US" dirty="0">
              <a:ea typeface="+mn-ea"/>
            </a:endParaRPr>
          </a:p>
        </p:txBody>
      </p:sp>
      <p:sp>
        <p:nvSpPr>
          <p:cNvPr id="6" name="Content Placeholder 2"/>
          <p:cNvSpPr txBox="1">
            <a:spLocks/>
          </p:cNvSpPr>
          <p:nvPr/>
        </p:nvSpPr>
        <p:spPr>
          <a:xfrm>
            <a:off x="381000" y="1828800"/>
            <a:ext cx="6019800" cy="4419600"/>
          </a:xfrm>
          <a:prstGeom prst="rect">
            <a:avLst/>
          </a:prstGeom>
        </p:spPr>
        <p:txBody>
          <a:bodyPr>
            <a:prstTxWarp prst="textNoShape">
              <a:avLst/>
            </a:prstTxWarp>
            <a:normAutofit lnSpcReduction="10000"/>
          </a:bodyPr>
          <a:lstStyle/>
          <a:p>
            <a:pPr marL="342900" indent="-342900">
              <a:spcBef>
                <a:spcPts val="800"/>
              </a:spcBef>
              <a:buFont typeface="Arial" charset="0"/>
              <a:buChar char="•"/>
            </a:pPr>
            <a:r>
              <a:rPr lang="en-US" sz="2800" dirty="0">
                <a:latin typeface="Calibri" charset="0"/>
              </a:rPr>
              <a:t>Clarify what Making Inferences and Predictions includes.</a:t>
            </a:r>
          </a:p>
          <a:p>
            <a:pPr marL="342900" indent="-342900">
              <a:spcBef>
                <a:spcPts val="800"/>
              </a:spcBef>
              <a:buFont typeface="Arial" charset="0"/>
              <a:buChar char="•"/>
            </a:pPr>
            <a:r>
              <a:rPr lang="en-US" sz="2800" dirty="0">
                <a:latin typeface="Calibri" charset="0"/>
              </a:rPr>
              <a:t>Recognize the importance of teaching  Making Inferences and Predictions.</a:t>
            </a:r>
          </a:p>
          <a:p>
            <a:pPr marL="342900" indent="-342900">
              <a:spcBef>
                <a:spcPts val="800"/>
              </a:spcBef>
              <a:buFont typeface="Arial" charset="0"/>
              <a:buChar char="•"/>
            </a:pPr>
            <a:r>
              <a:rPr lang="en-US" sz="2800" dirty="0" smtClean="0">
                <a:latin typeface="Calibri" charset="0"/>
              </a:rPr>
              <a:t>Practice </a:t>
            </a:r>
            <a:r>
              <a:rPr lang="en-US" sz="2800" dirty="0">
                <a:latin typeface="Calibri" charset="0"/>
              </a:rPr>
              <a:t>a </a:t>
            </a:r>
            <a:r>
              <a:rPr lang="en-US" sz="2800" dirty="0" smtClean="0">
                <a:latin typeface="Calibri" charset="0"/>
              </a:rPr>
              <a:t>routine for </a:t>
            </a:r>
            <a:r>
              <a:rPr lang="en-US" sz="2800" dirty="0">
                <a:latin typeface="Calibri" charset="0"/>
              </a:rPr>
              <a:t>planning and teaching Making Inferences and Predictions.</a:t>
            </a:r>
          </a:p>
          <a:p>
            <a:pPr marL="342900" indent="-342900">
              <a:spcBef>
                <a:spcPts val="800"/>
              </a:spcBef>
              <a:buFont typeface="Arial" charset="0"/>
              <a:buChar char="•"/>
            </a:pPr>
            <a:r>
              <a:rPr lang="en-US" sz="2800" dirty="0">
                <a:latin typeface="Calibri" charset="0"/>
              </a:rPr>
              <a:t>Understand how to teach Making Inferences and Predictions with informational text.</a:t>
            </a:r>
            <a:endParaRPr lang="en-US" sz="2600" dirty="0">
              <a:latin typeface="Calibri" charset="0"/>
            </a:endParaRPr>
          </a:p>
          <a:p>
            <a:pPr marL="342900" indent="-342900">
              <a:lnSpc>
                <a:spcPct val="90000"/>
              </a:lnSpc>
              <a:spcBef>
                <a:spcPct val="20000"/>
              </a:spcBef>
              <a:buFont typeface="Arial" charset="0"/>
              <a:buChar char="•"/>
            </a:pPr>
            <a:endParaRPr lang="en-US" sz="2600" dirty="0">
              <a:latin typeface="Calibri" charset="0"/>
            </a:endParaRPr>
          </a:p>
          <a:p>
            <a:pPr marL="342900" indent="-342900">
              <a:lnSpc>
                <a:spcPct val="90000"/>
              </a:lnSpc>
              <a:spcBef>
                <a:spcPct val="20000"/>
              </a:spcBef>
              <a:buFont typeface="Arial" charset="0"/>
              <a:buChar char="•"/>
            </a:pPr>
            <a:endParaRPr lang="en-US" sz="900" dirty="0">
              <a:latin typeface="Calibri" charset="0"/>
            </a:endParaRPr>
          </a:p>
          <a:p>
            <a:pPr marL="342900" indent="-342900">
              <a:lnSpc>
                <a:spcPct val="90000"/>
              </a:lnSpc>
              <a:spcBef>
                <a:spcPct val="20000"/>
              </a:spcBef>
              <a:buFont typeface="Arial" charset="0"/>
              <a:buNone/>
            </a:pPr>
            <a:endParaRPr lang="en-US" sz="3000" dirty="0">
              <a:latin typeface="Calibri" charset="0"/>
            </a:endParaRPr>
          </a:p>
        </p:txBody>
      </p:sp>
      <p:pic>
        <p:nvPicPr>
          <p:cNvPr id="8" name="Picture 2" descr="C:\Users\hrocha\AppData\Local\Microsoft\Windows\Temporary Internet Files\Content.IE5\TRQVTNNA\151341260.jpg"/>
          <p:cNvPicPr>
            <a:picLocks noChangeAspect="1" noChangeArrowheads="1"/>
          </p:cNvPicPr>
          <p:nvPr/>
        </p:nvPicPr>
        <p:blipFill rotWithShape="1">
          <a:blip r:embed="rId3"/>
          <a:srcRect b="14338"/>
          <a:stretch/>
        </p:blipFill>
        <p:spPr bwMode="auto">
          <a:xfrm>
            <a:off x="6400800" y="2136775"/>
            <a:ext cx="2311400" cy="2968625"/>
          </a:xfrm>
          <a:prstGeom prst="rect">
            <a:avLst/>
          </a:prstGeom>
          <a:ln>
            <a:solidFill>
              <a:schemeClr val="tx1"/>
            </a:solid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25400" y="762000"/>
            <a:ext cx="9144000" cy="1143000"/>
          </a:xfrm>
        </p:spPr>
        <p:txBody>
          <a:bodyPr/>
          <a:lstStyle/>
          <a:p>
            <a:r>
              <a:rPr lang="en-US" smtClean="0"/>
              <a:t>Engage Students </a:t>
            </a:r>
            <a:r>
              <a:rPr lang="en-US" sz="2800" smtClean="0"/>
              <a:t>(Step 6)</a:t>
            </a:r>
          </a:p>
        </p:txBody>
      </p:sp>
      <p:sp>
        <p:nvSpPr>
          <p:cNvPr id="71683" name="Content Placeholder 3"/>
          <p:cNvSpPr>
            <a:spLocks noGrp="1"/>
          </p:cNvSpPr>
          <p:nvPr>
            <p:ph sz="quarter" idx="4294967295"/>
          </p:nvPr>
        </p:nvSpPr>
        <p:spPr>
          <a:xfrm>
            <a:off x="393700" y="1828800"/>
            <a:ext cx="8229600" cy="1828800"/>
          </a:xfrm>
        </p:spPr>
        <p:txBody>
          <a:bodyPr>
            <a:normAutofit/>
          </a:bodyPr>
          <a:lstStyle/>
          <a:p>
            <a:pPr>
              <a:lnSpc>
                <a:spcPct val="80000"/>
              </a:lnSpc>
            </a:pPr>
            <a:endParaRPr lang="en-US" sz="1000" smtClean="0"/>
          </a:p>
          <a:p>
            <a:pPr>
              <a:lnSpc>
                <a:spcPct val="80000"/>
              </a:lnSpc>
              <a:buFont typeface="Arial" charset="0"/>
              <a:buNone/>
            </a:pPr>
            <a:r>
              <a:rPr lang="en-US" sz="2800" smtClean="0"/>
              <a:t>    Ask Think-Turn-Talk questions that require students to make inferences.</a:t>
            </a:r>
            <a:endParaRPr lang="en-US" sz="3600" smtClean="0"/>
          </a:p>
          <a:p>
            <a:pPr>
              <a:lnSpc>
                <a:spcPct val="80000"/>
              </a:lnSpc>
            </a:pPr>
            <a:endParaRPr lang="en-US" sz="1000" smtClean="0"/>
          </a:p>
          <a:p>
            <a:pPr>
              <a:lnSpc>
                <a:spcPct val="80000"/>
              </a:lnSpc>
              <a:buFont typeface="Arial" charset="0"/>
              <a:buNone/>
            </a:pPr>
            <a:r>
              <a:rPr lang="en-US" sz="1000" smtClean="0"/>
              <a:t>		</a:t>
            </a:r>
            <a:endParaRPr lang="en-US" sz="900" smtClean="0"/>
          </a:p>
        </p:txBody>
      </p:sp>
      <p:sp>
        <p:nvSpPr>
          <p:cNvPr id="45061" name="TextBox 4"/>
          <p:cNvSpPr txBox="1">
            <a:spLocks noChangeArrowheads="1"/>
          </p:cNvSpPr>
          <p:nvPr/>
        </p:nvSpPr>
        <p:spPr bwMode="auto">
          <a:xfrm>
            <a:off x="228600" y="2919413"/>
            <a:ext cx="6718300" cy="3335337"/>
          </a:xfrm>
          <a:prstGeom prst="rect">
            <a:avLst/>
          </a:prstGeom>
          <a:noFill/>
          <a:ln w="9525">
            <a:noFill/>
            <a:miter lim="800000"/>
            <a:headEnd/>
            <a:tailEnd/>
          </a:ln>
        </p:spPr>
        <p:txBody>
          <a:bodyPr>
            <a:prstTxWarp prst="textNoShape">
              <a:avLst/>
            </a:prstTxWarp>
            <a:spAutoFit/>
          </a:bodyPr>
          <a:lstStyle/>
          <a:p>
            <a:pPr marL="519113" lvl="2">
              <a:spcBef>
                <a:spcPts val="800"/>
              </a:spcBef>
              <a:buFontTx/>
              <a:buChar char="•"/>
            </a:pPr>
            <a:r>
              <a:rPr lang="en-US" sz="2800" dirty="0">
                <a:solidFill>
                  <a:srgbClr val="CA2128"/>
                </a:solidFill>
                <a:latin typeface="Calibri" charset="0"/>
              </a:rPr>
              <a:t>  “Think about the inference(s) you </a:t>
            </a:r>
            <a:br>
              <a:rPr lang="en-US" sz="2800" dirty="0">
                <a:solidFill>
                  <a:srgbClr val="CA2128"/>
                </a:solidFill>
                <a:latin typeface="Calibri" charset="0"/>
              </a:rPr>
            </a:br>
            <a:r>
              <a:rPr lang="en-US" sz="2800" dirty="0">
                <a:solidFill>
                  <a:srgbClr val="CA2128"/>
                </a:solidFill>
                <a:latin typeface="Calibri" charset="0"/>
              </a:rPr>
              <a:t>    need to make to answer this question:</a:t>
            </a:r>
          </a:p>
          <a:p>
            <a:pPr marL="519113" lvl="2">
              <a:spcBef>
                <a:spcPts val="800"/>
              </a:spcBef>
            </a:pPr>
            <a:r>
              <a:rPr lang="en-US" sz="2800" dirty="0">
                <a:solidFill>
                  <a:srgbClr val="CA2128"/>
                </a:solidFill>
                <a:latin typeface="Calibri" charset="0"/>
              </a:rPr>
              <a:t>    –  Why did Shade</a:t>
            </a:r>
            <a:r>
              <a:rPr lang="en-US" sz="2800" dirty="0" smtClean="0">
                <a:solidFill>
                  <a:srgbClr val="CA2128"/>
                </a:solidFill>
                <a:latin typeface="Calibri" charset="0"/>
              </a:rPr>
              <a:t>…?”</a:t>
            </a:r>
            <a:endParaRPr lang="en-US" sz="2800" dirty="0">
              <a:solidFill>
                <a:srgbClr val="CA2128"/>
              </a:solidFill>
              <a:latin typeface="Calibri" charset="0"/>
            </a:endParaRPr>
          </a:p>
          <a:p>
            <a:pPr marL="519113" lvl="2">
              <a:spcBef>
                <a:spcPts val="800"/>
              </a:spcBef>
            </a:pPr>
            <a:r>
              <a:rPr lang="en-US" sz="2800" dirty="0">
                <a:solidFill>
                  <a:srgbClr val="CA2128"/>
                </a:solidFill>
                <a:latin typeface="Calibri" charset="0"/>
              </a:rPr>
              <a:t>    –  How did Shade feel</a:t>
            </a:r>
            <a:r>
              <a:rPr lang="en-US" sz="2800" dirty="0" smtClean="0">
                <a:solidFill>
                  <a:srgbClr val="CA2128"/>
                </a:solidFill>
                <a:latin typeface="Calibri" charset="0"/>
              </a:rPr>
              <a:t>…?”</a:t>
            </a:r>
            <a:endParaRPr lang="en-US" sz="2800" dirty="0">
              <a:solidFill>
                <a:srgbClr val="CA2128"/>
              </a:solidFill>
              <a:latin typeface="Calibri" charset="0"/>
            </a:endParaRPr>
          </a:p>
          <a:p>
            <a:pPr marL="519113" lvl="2">
              <a:spcBef>
                <a:spcPts val="800"/>
              </a:spcBef>
            </a:pPr>
            <a:r>
              <a:rPr lang="en-US" sz="2800" dirty="0">
                <a:solidFill>
                  <a:srgbClr val="CA2128"/>
                </a:solidFill>
                <a:latin typeface="Calibri" charset="0"/>
              </a:rPr>
              <a:t>    –  Why does his mom</a:t>
            </a:r>
            <a:r>
              <a:rPr lang="en-US" sz="2800" dirty="0" smtClean="0">
                <a:solidFill>
                  <a:srgbClr val="CA2128"/>
                </a:solidFill>
                <a:latin typeface="Calibri" charset="0"/>
              </a:rPr>
              <a:t>…?”</a:t>
            </a:r>
            <a:endParaRPr lang="en-US" sz="2800" dirty="0">
              <a:solidFill>
                <a:srgbClr val="CA2128"/>
              </a:solidFill>
              <a:latin typeface="Calibri" charset="0"/>
            </a:endParaRPr>
          </a:p>
          <a:p>
            <a:pPr marL="519113" lvl="2">
              <a:spcBef>
                <a:spcPts val="800"/>
              </a:spcBef>
            </a:pPr>
            <a:r>
              <a:rPr lang="en-US" sz="2800" dirty="0">
                <a:solidFill>
                  <a:srgbClr val="CA2128"/>
                </a:solidFill>
                <a:latin typeface="Calibri" charset="0"/>
              </a:rPr>
              <a:t>    –  What are the owls</a:t>
            </a:r>
            <a:r>
              <a:rPr lang="en-US" sz="2800" dirty="0" smtClean="0">
                <a:solidFill>
                  <a:srgbClr val="CA2128"/>
                </a:solidFill>
                <a:latin typeface="Calibri" charset="0"/>
              </a:rPr>
              <a:t>…?”</a:t>
            </a:r>
            <a:endParaRPr lang="en-US" sz="2400" dirty="0">
              <a:latin typeface="Calibri" charset="0"/>
            </a:endParaRPr>
          </a:p>
          <a:p>
            <a:endParaRPr lang="en-US" dirty="0">
              <a:latin typeface="Calibri" charset="0"/>
            </a:endParaRPr>
          </a:p>
        </p:txBody>
      </p:sp>
      <p:pic>
        <p:nvPicPr>
          <p:cNvPr id="6" name="Picture 5" descr="j0323763"/>
          <p:cNvPicPr>
            <a:picLocks noChangeAspect="1" noChangeArrowheads="1" noCrop="1"/>
          </p:cNvPicPr>
          <p:nvPr/>
        </p:nvPicPr>
        <p:blipFill>
          <a:blip r:embed="rId3"/>
          <a:srcRect/>
          <a:stretch>
            <a:fillRect/>
          </a:stretch>
        </p:blipFill>
        <p:spPr bwMode="auto">
          <a:xfrm>
            <a:off x="7008813" y="2667000"/>
            <a:ext cx="915987" cy="990600"/>
          </a:xfrm>
          <a:prstGeom prst="rect">
            <a:avLst/>
          </a:prstGeom>
          <a:noFill/>
          <a:ln w="9525">
            <a:noFill/>
            <a:miter lim="800000"/>
            <a:headEnd/>
            <a:tailEnd/>
          </a:ln>
        </p:spPr>
      </p:pic>
      <p:sp>
        <p:nvSpPr>
          <p:cNvPr id="7" name="UTurnArrow"/>
          <p:cNvSpPr>
            <a:spLocks noEditPoints="1" noChangeArrowheads="1"/>
          </p:cNvSpPr>
          <p:nvPr/>
        </p:nvSpPr>
        <p:spPr bwMode="auto">
          <a:xfrm>
            <a:off x="7308850" y="4014788"/>
            <a:ext cx="571500" cy="709612"/>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dirty="0">
              <a:solidFill>
                <a:prstClr val="black"/>
              </a:solidFill>
              <a:latin typeface="+mn-lt"/>
              <a:ea typeface="+mn-ea"/>
              <a:cs typeface="+mn-cs"/>
            </a:endParaRPr>
          </a:p>
        </p:txBody>
      </p:sp>
      <p:pic>
        <p:nvPicPr>
          <p:cNvPr id="8" name="Picture 7" descr="j0304299"/>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6870700" y="5103813"/>
            <a:ext cx="1447800" cy="687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769938"/>
          </a:xfrm>
        </p:spPr>
        <p:txBody>
          <a:bodyPr rtlCol="0">
            <a:normAutofit fontScale="90000"/>
          </a:bodyPr>
          <a:lstStyle/>
          <a:p>
            <a:pPr fontAlgn="auto">
              <a:spcAft>
                <a:spcPts val="0"/>
              </a:spcAft>
              <a:defRPr/>
            </a:pPr>
            <a:r>
              <a:rPr lang="en-US" sz="4400" dirty="0" smtClean="0">
                <a:ea typeface="+mj-ea"/>
              </a:rPr>
              <a:t>Scaffold </a:t>
            </a:r>
            <a:r>
              <a:rPr lang="en-US" sz="4400" dirty="0">
                <a:ea typeface="+mj-ea"/>
              </a:rPr>
              <a:t>Practice </a:t>
            </a:r>
            <a:r>
              <a:rPr lang="en-US" sz="3100" dirty="0" smtClean="0">
                <a:ea typeface="+mj-ea"/>
              </a:rPr>
              <a:t>(Step 7)</a:t>
            </a:r>
            <a:r>
              <a:rPr lang="en-US" sz="3100" dirty="0">
                <a:ea typeface="+mj-ea"/>
              </a:rPr>
              <a:t/>
            </a:r>
            <a:br>
              <a:rPr lang="en-US" sz="3100" dirty="0">
                <a:ea typeface="+mj-ea"/>
              </a:rPr>
            </a:br>
            <a:endParaRPr lang="en-US" sz="3100" dirty="0">
              <a:ea typeface="+mj-ea"/>
            </a:endParaRPr>
          </a:p>
        </p:txBody>
      </p:sp>
      <p:sp>
        <p:nvSpPr>
          <p:cNvPr id="2" name="Slide Number Placeholder 1"/>
          <p:cNvSpPr>
            <a:spLocks noGrp="1"/>
          </p:cNvSpPr>
          <p:nvPr>
            <p:ph type="sldNum" sz="quarter" idx="10"/>
          </p:nvPr>
        </p:nvSpPr>
        <p:spPr/>
        <p:txBody>
          <a:bodyPr/>
          <a:lstStyle/>
          <a:p>
            <a:pPr>
              <a:defRPr/>
            </a:pPr>
            <a:fld id="{4C48A37B-E937-43B4-82DD-8C89E5F98A4F}" type="slidenum">
              <a:rPr/>
              <a:pPr>
                <a:defRPr/>
              </a:pPr>
              <a:t>41</a:t>
            </a:fld>
            <a:endParaRPr/>
          </a:p>
        </p:txBody>
      </p:sp>
      <p:cxnSp>
        <p:nvCxnSpPr>
          <p:cNvPr id="7" name="Straight Connector 6"/>
          <p:cNvCxnSpPr/>
          <p:nvPr/>
        </p:nvCxnSpPr>
        <p:spPr>
          <a:xfrm>
            <a:off x="914400" y="2438400"/>
            <a:ext cx="7239000" cy="0"/>
          </a:xfrm>
          <a:prstGeom prst="line">
            <a:avLst/>
          </a:prstGeom>
          <a:ln w="12700">
            <a:solidFill>
              <a:srgbClr val="5EAD1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912938"/>
            <a:ext cx="76200" cy="4411662"/>
          </a:xfrm>
          <a:prstGeom prst="line">
            <a:avLst/>
          </a:prstGeom>
          <a:ln w="12700">
            <a:solidFill>
              <a:srgbClr val="5EAD16"/>
            </a:solidFill>
          </a:ln>
        </p:spPr>
        <p:style>
          <a:lnRef idx="1">
            <a:schemeClr val="accent1"/>
          </a:lnRef>
          <a:fillRef idx="0">
            <a:schemeClr val="accent1"/>
          </a:fillRef>
          <a:effectRef idx="0">
            <a:schemeClr val="accent1"/>
          </a:effectRef>
          <a:fontRef idx="minor">
            <a:schemeClr val="tx1"/>
          </a:fontRef>
        </p:style>
      </p:cxnSp>
      <p:sp>
        <p:nvSpPr>
          <p:cNvPr id="122885" name="TextBox 9"/>
          <p:cNvSpPr txBox="1">
            <a:spLocks noChangeArrowheads="1"/>
          </p:cNvSpPr>
          <p:nvPr/>
        </p:nvSpPr>
        <p:spPr bwMode="auto">
          <a:xfrm>
            <a:off x="1371600" y="1868488"/>
            <a:ext cx="2895600" cy="641350"/>
          </a:xfrm>
          <a:prstGeom prst="rect">
            <a:avLst/>
          </a:prstGeom>
          <a:noFill/>
          <a:ln w="9525">
            <a:noFill/>
            <a:miter lim="800000"/>
            <a:headEnd/>
            <a:tailEnd/>
          </a:ln>
        </p:spPr>
        <p:txBody>
          <a:bodyPr>
            <a:prstTxWarp prst="textNoShape">
              <a:avLst/>
            </a:prstTxWarp>
            <a:spAutoFit/>
          </a:bodyPr>
          <a:lstStyle/>
          <a:p>
            <a:pPr algn="ctr"/>
            <a:r>
              <a:rPr lang="en-US">
                <a:latin typeface="Calibri" charset="0"/>
              </a:rPr>
              <a:t>In the </a:t>
            </a:r>
            <a:r>
              <a:rPr lang="en-US" b="1">
                <a:solidFill>
                  <a:srgbClr val="C00000"/>
                </a:solidFill>
                <a:latin typeface="Calibri" charset="0"/>
              </a:rPr>
              <a:t>text</a:t>
            </a:r>
            <a:r>
              <a:rPr lang="en-US">
                <a:latin typeface="Calibri" charset="0"/>
              </a:rPr>
              <a:t>. </a:t>
            </a:r>
          </a:p>
          <a:p>
            <a:pPr algn="ctr"/>
            <a:r>
              <a:rPr lang="en-US">
                <a:latin typeface="Calibri" charset="0"/>
              </a:rPr>
              <a:t>The </a:t>
            </a:r>
            <a:r>
              <a:rPr lang="en-US" b="1">
                <a:solidFill>
                  <a:srgbClr val="C00000"/>
                </a:solidFill>
                <a:latin typeface="Calibri" charset="0"/>
              </a:rPr>
              <a:t>author</a:t>
            </a:r>
            <a:r>
              <a:rPr lang="en-US">
                <a:latin typeface="Calibri" charset="0"/>
              </a:rPr>
              <a:t> says it </a:t>
            </a:r>
            <a:r>
              <a:rPr lang="en-US" b="1">
                <a:solidFill>
                  <a:srgbClr val="C00000"/>
                </a:solidFill>
                <a:latin typeface="Calibri" charset="0"/>
              </a:rPr>
              <a:t>directly</a:t>
            </a:r>
            <a:r>
              <a:rPr lang="en-US">
                <a:latin typeface="Calibri" charset="0"/>
              </a:rPr>
              <a:t>. </a:t>
            </a:r>
          </a:p>
        </p:txBody>
      </p:sp>
      <p:pic>
        <p:nvPicPr>
          <p:cNvPr id="11" name="Picture 8"/>
          <p:cNvPicPr>
            <a:picLocks noChangeAspect="1" noChangeArrowheads="1"/>
          </p:cNvPicPr>
          <p:nvPr/>
        </p:nvPicPr>
        <p:blipFill rotWithShape="1">
          <a:blip r:embed="rId3"/>
          <a:srcRect l="1968" t="20078" r="50000" b="23605"/>
          <a:stretch/>
        </p:blipFill>
        <p:spPr bwMode="auto">
          <a:xfrm rot="20615285">
            <a:off x="177800" y="949325"/>
            <a:ext cx="1395413" cy="1266825"/>
          </a:xfrm>
          <a:prstGeom prst="rect">
            <a:avLst/>
          </a:prstGeom>
          <a:ln>
            <a:noFill/>
          </a:ln>
          <a:effectLst>
            <a:outerShdw blurRad="292100" dist="139700" dir="2700000" algn="tl" rotWithShape="0">
              <a:srgbClr val="333333">
                <a:alpha val="65000"/>
              </a:srgbClr>
            </a:outerShdw>
          </a:effectLst>
          <a:extLst/>
        </p:spPr>
      </p:pic>
      <p:sp>
        <p:nvSpPr>
          <p:cNvPr id="122887" name="TextBox 11"/>
          <p:cNvSpPr txBox="1">
            <a:spLocks noChangeArrowheads="1"/>
          </p:cNvSpPr>
          <p:nvPr/>
        </p:nvSpPr>
        <p:spPr bwMode="auto">
          <a:xfrm>
            <a:off x="4648200" y="1866900"/>
            <a:ext cx="2895600" cy="641350"/>
          </a:xfrm>
          <a:prstGeom prst="rect">
            <a:avLst/>
          </a:prstGeom>
          <a:noFill/>
          <a:ln w="9525">
            <a:noFill/>
            <a:miter lim="800000"/>
            <a:headEnd/>
            <a:tailEnd/>
          </a:ln>
        </p:spPr>
        <p:txBody>
          <a:bodyPr>
            <a:prstTxWarp prst="textNoShape">
              <a:avLst/>
            </a:prstTxWarp>
            <a:spAutoFit/>
          </a:bodyPr>
          <a:lstStyle/>
          <a:p>
            <a:pPr algn="ctr"/>
            <a:r>
              <a:rPr lang="en-US">
                <a:latin typeface="Calibri" charset="0"/>
              </a:rPr>
              <a:t>In my </a:t>
            </a:r>
            <a:r>
              <a:rPr lang="en-US" b="1">
                <a:solidFill>
                  <a:srgbClr val="C00000"/>
                </a:solidFill>
                <a:latin typeface="Calibri" charset="0"/>
              </a:rPr>
              <a:t>head</a:t>
            </a:r>
            <a:r>
              <a:rPr lang="en-US">
                <a:latin typeface="Calibri" charset="0"/>
              </a:rPr>
              <a:t>. </a:t>
            </a:r>
          </a:p>
          <a:p>
            <a:pPr algn="ctr"/>
            <a:r>
              <a:rPr lang="en-US">
                <a:latin typeface="Calibri" charset="0"/>
              </a:rPr>
              <a:t>I have to make an </a:t>
            </a:r>
            <a:r>
              <a:rPr lang="en-US" b="1">
                <a:solidFill>
                  <a:srgbClr val="C00000"/>
                </a:solidFill>
                <a:latin typeface="Calibri" charset="0"/>
              </a:rPr>
              <a:t>inference</a:t>
            </a:r>
            <a:r>
              <a:rPr lang="en-US">
                <a:latin typeface="Calibri" charset="0"/>
              </a:rPr>
              <a:t>. </a:t>
            </a:r>
          </a:p>
        </p:txBody>
      </p:sp>
      <p:pic>
        <p:nvPicPr>
          <p:cNvPr id="13" name="Picture 8"/>
          <p:cNvPicPr>
            <a:picLocks noChangeAspect="1" noChangeArrowheads="1"/>
          </p:cNvPicPr>
          <p:nvPr/>
        </p:nvPicPr>
        <p:blipFill rotWithShape="1">
          <a:blip r:embed="rId3"/>
          <a:srcRect l="53543" t="16532" b="21427"/>
          <a:stretch/>
        </p:blipFill>
        <p:spPr bwMode="auto">
          <a:xfrm rot="896445">
            <a:off x="7664450" y="1000125"/>
            <a:ext cx="1271588" cy="1314450"/>
          </a:xfrm>
          <a:prstGeom prst="rect">
            <a:avLst/>
          </a:prstGeom>
          <a:ln>
            <a:noFill/>
          </a:ln>
          <a:effectLst>
            <a:outerShdw blurRad="292100" dist="139700" dir="2700000" algn="tl" rotWithShape="0">
              <a:srgbClr val="333333">
                <a:alpha val="65000"/>
              </a:srgbClr>
            </a:outerShdw>
          </a:effectLst>
          <a:extLst/>
        </p:spPr>
      </p:pic>
      <p:sp>
        <p:nvSpPr>
          <p:cNvPr id="122889" name="TextBox 13"/>
          <p:cNvSpPr txBox="1">
            <a:spLocks noChangeArrowheads="1"/>
          </p:cNvSpPr>
          <p:nvPr/>
        </p:nvSpPr>
        <p:spPr bwMode="auto">
          <a:xfrm>
            <a:off x="914400" y="2819400"/>
            <a:ext cx="2743200" cy="915988"/>
          </a:xfrm>
          <a:prstGeom prst="rect">
            <a:avLst/>
          </a:prstGeom>
          <a:noFill/>
          <a:ln w="9525">
            <a:noFill/>
            <a:miter lim="800000"/>
            <a:headEnd/>
            <a:tailEnd/>
          </a:ln>
        </p:spPr>
        <p:txBody>
          <a:bodyPr>
            <a:prstTxWarp prst="textNoShape">
              <a:avLst/>
            </a:prstTxWarp>
            <a:spAutoFit/>
          </a:bodyPr>
          <a:lstStyle/>
          <a:p>
            <a:pPr marL="285750" indent="-285750">
              <a:buFont typeface="Arial" charset="0"/>
              <a:buChar char="•"/>
            </a:pPr>
            <a:r>
              <a:rPr lang="en-US">
                <a:latin typeface="Calibri" charset="0"/>
              </a:rPr>
              <a:t>Answer to the CPQ</a:t>
            </a:r>
          </a:p>
          <a:p>
            <a:pPr marL="285750" indent="-285750">
              <a:buFont typeface="Arial" charset="0"/>
              <a:buChar char="•"/>
            </a:pPr>
            <a:r>
              <a:rPr lang="en-US">
                <a:latin typeface="Calibri" charset="0"/>
              </a:rPr>
              <a:t>Answer to the CPQ</a:t>
            </a:r>
          </a:p>
          <a:p>
            <a:pPr marL="285750" indent="-285750">
              <a:buFont typeface="Arial" charset="0"/>
              <a:buChar char="•"/>
            </a:pPr>
            <a:endParaRPr lang="en-US">
              <a:latin typeface="Calibri" charset="0"/>
            </a:endParaRPr>
          </a:p>
        </p:txBody>
      </p:sp>
      <p:sp>
        <p:nvSpPr>
          <p:cNvPr id="122890" name="TextBox 14"/>
          <p:cNvSpPr txBox="1">
            <a:spLocks noChangeArrowheads="1"/>
          </p:cNvSpPr>
          <p:nvPr/>
        </p:nvSpPr>
        <p:spPr bwMode="auto">
          <a:xfrm>
            <a:off x="4724400" y="2789238"/>
            <a:ext cx="2743200" cy="1465262"/>
          </a:xfrm>
          <a:prstGeom prst="rect">
            <a:avLst/>
          </a:prstGeom>
          <a:noFill/>
          <a:ln w="9525">
            <a:noFill/>
            <a:miter lim="800000"/>
            <a:headEnd/>
            <a:tailEnd/>
          </a:ln>
        </p:spPr>
        <p:txBody>
          <a:bodyPr>
            <a:prstTxWarp prst="textNoShape">
              <a:avLst/>
            </a:prstTxWarp>
            <a:spAutoFit/>
          </a:bodyPr>
          <a:lstStyle/>
          <a:p>
            <a:pPr marL="285750" indent="-285750">
              <a:buFont typeface="Arial" charset="0"/>
              <a:buChar char="•"/>
            </a:pPr>
            <a:r>
              <a:rPr lang="en-US">
                <a:latin typeface="Calibri" charset="0"/>
              </a:rPr>
              <a:t>Answer to the CPQ</a:t>
            </a:r>
          </a:p>
          <a:p>
            <a:pPr marL="285750" indent="-285750">
              <a:buFont typeface="Arial" charset="0"/>
              <a:buChar char="•"/>
            </a:pPr>
            <a:r>
              <a:rPr lang="en-US">
                <a:latin typeface="Calibri" charset="0"/>
              </a:rPr>
              <a:t>Answer to the CPQ</a:t>
            </a:r>
          </a:p>
          <a:p>
            <a:pPr marL="285750" indent="-285750">
              <a:buFont typeface="Arial" charset="0"/>
              <a:buChar char="•"/>
            </a:pPr>
            <a:r>
              <a:rPr lang="en-US">
                <a:latin typeface="Calibri" charset="0"/>
              </a:rPr>
              <a:t>Answer to the CPQ</a:t>
            </a:r>
          </a:p>
          <a:p>
            <a:pPr marL="285750" indent="-285750">
              <a:buFont typeface="Arial" charset="0"/>
              <a:buChar char="•"/>
            </a:pPr>
            <a:r>
              <a:rPr lang="en-US">
                <a:latin typeface="Calibri" charset="0"/>
              </a:rPr>
              <a:t>Answer to the CPQ</a:t>
            </a:r>
          </a:p>
          <a:p>
            <a:pPr marL="285750" indent="-285750">
              <a:buFont typeface="Arial" charset="0"/>
              <a:buChar char="•"/>
            </a:pPr>
            <a:endParaRPr lang="en-US">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984250"/>
            <a:ext cx="8229600" cy="768350"/>
          </a:xfrm>
        </p:spPr>
        <p:txBody>
          <a:bodyPr/>
          <a:lstStyle/>
          <a:p>
            <a:r>
              <a:rPr lang="en-US" smtClean="0">
                <a:cs typeface="ＭＳ Ｐゴシック" charset="-128"/>
              </a:rPr>
              <a:t>Provide Accountability Measures</a:t>
            </a:r>
            <a:r>
              <a:rPr lang="en-US" sz="3400" smtClean="0">
                <a:cs typeface="ＭＳ Ｐゴシック" charset="-128"/>
              </a:rPr>
              <a:t> </a:t>
            </a:r>
            <a:r>
              <a:rPr lang="en-US" sz="2800" smtClean="0">
                <a:cs typeface="ＭＳ Ｐゴシック" charset="-128"/>
              </a:rPr>
              <a:t>(Step 8)</a:t>
            </a:r>
          </a:p>
        </p:txBody>
      </p:sp>
      <p:sp>
        <p:nvSpPr>
          <p:cNvPr id="126978" name="Content Placeholder 2"/>
          <p:cNvSpPr>
            <a:spLocks noGrp="1"/>
          </p:cNvSpPr>
          <p:nvPr>
            <p:ph idx="1"/>
          </p:nvPr>
        </p:nvSpPr>
        <p:spPr>
          <a:xfrm>
            <a:off x="1219200" y="1951038"/>
            <a:ext cx="6934200" cy="4221162"/>
          </a:xfrm>
        </p:spPr>
        <p:txBody>
          <a:bodyPr/>
          <a:lstStyle/>
          <a:p>
            <a:pPr>
              <a:spcBef>
                <a:spcPts val="800"/>
              </a:spcBef>
            </a:pPr>
            <a:r>
              <a:rPr lang="en-US" sz="3600" dirty="0" smtClean="0">
                <a:cs typeface="ＭＳ Ｐゴシック" charset="-128"/>
              </a:rPr>
              <a:t>Complete a T-chart with your answers to the CPQ.</a:t>
            </a:r>
          </a:p>
          <a:p>
            <a:pPr>
              <a:spcBef>
                <a:spcPts val="800"/>
              </a:spcBef>
            </a:pPr>
            <a:r>
              <a:rPr lang="en-US" sz="3600" dirty="0" smtClean="0">
                <a:cs typeface="ＭＳ Ｐゴシック" charset="-128"/>
              </a:rPr>
              <a:t>In your Reading Reflection Journal, record an entry explaining the inferences you made while reading today.</a:t>
            </a:r>
          </a:p>
          <a:p>
            <a:endParaRPr lang="en-US" dirty="0" smtClean="0">
              <a:cs typeface="ＭＳ Ｐゴシック"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343400"/>
            <a:ext cx="7772400" cy="1362075"/>
          </a:xfrm>
        </p:spPr>
        <p:txBody>
          <a:bodyPr>
            <a:normAutofit/>
          </a:bodyPr>
          <a:lstStyle/>
          <a:p>
            <a:r>
              <a:rPr lang="en-US" sz="4000" cap="none" smtClean="0"/>
              <a:t>ACROSS CONTENT AREAS</a:t>
            </a:r>
            <a:endParaRPr lang="en-US" cap="none" smtClean="0"/>
          </a:p>
        </p:txBody>
      </p:sp>
      <p:sp>
        <p:nvSpPr>
          <p:cNvPr id="34819" name="Text Placeholder 4"/>
          <p:cNvSpPr>
            <a:spLocks noGrp="1"/>
          </p:cNvSpPr>
          <p:nvPr>
            <p:ph type="body" idx="1"/>
          </p:nvPr>
        </p:nvSpPr>
        <p:spPr>
          <a:xfrm>
            <a:off x="685800" y="2895600"/>
            <a:ext cx="7772400" cy="1500188"/>
          </a:xfrm>
        </p:spPr>
        <p:txBody>
          <a:bodyPr/>
          <a:lstStyle/>
          <a:p>
            <a:pPr>
              <a:spcBef>
                <a:spcPts val="600"/>
              </a:spcBef>
            </a:pPr>
            <a:r>
              <a:rPr lang="en-US" sz="3200" smtClean="0">
                <a:solidFill>
                  <a:srgbClr val="7F7F7F"/>
                </a:solidFill>
              </a:rPr>
              <a:t>Making Inferences and Predictions</a:t>
            </a:r>
            <a:endParaRPr lang="en-US" sz="3600" smtClean="0">
              <a:solidFill>
                <a:srgbClr val="7F7F7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cs typeface="ＭＳ Ｐゴシック" charset="-128"/>
              </a:rPr>
              <a:t>Making Inferences and Predictions in Science</a:t>
            </a:r>
          </a:p>
        </p:txBody>
      </p:sp>
      <p:sp>
        <p:nvSpPr>
          <p:cNvPr id="133122" name="Content Placeholder 2"/>
          <p:cNvSpPr>
            <a:spLocks noGrp="1"/>
          </p:cNvSpPr>
          <p:nvPr>
            <p:ph idx="1"/>
          </p:nvPr>
        </p:nvSpPr>
        <p:spPr>
          <a:xfrm>
            <a:off x="914400" y="1905000"/>
            <a:ext cx="7391400" cy="4221163"/>
          </a:xfrm>
        </p:spPr>
        <p:txBody>
          <a:bodyPr/>
          <a:lstStyle/>
          <a:p>
            <a:pPr>
              <a:spcBef>
                <a:spcPts val="800"/>
              </a:spcBef>
            </a:pPr>
            <a:r>
              <a:rPr lang="en-US" sz="2800" smtClean="0">
                <a:cs typeface="ＭＳ Ｐゴシック" charset="-128"/>
              </a:rPr>
              <a:t>Model language during simple observations:</a:t>
            </a:r>
          </a:p>
          <a:p>
            <a:pPr marL="457200" lvl="1" indent="0">
              <a:spcBef>
                <a:spcPts val="800"/>
              </a:spcBef>
              <a:spcAft>
                <a:spcPct val="50000"/>
              </a:spcAft>
              <a:buFont typeface="Arial" charset="0"/>
              <a:buNone/>
            </a:pPr>
            <a:r>
              <a:rPr lang="en-US" smtClean="0">
                <a:solidFill>
                  <a:srgbClr val="FF0000"/>
                </a:solidFill>
                <a:cs typeface="ＭＳ Ｐゴシック" charset="-128"/>
              </a:rPr>
              <a:t>“The little girl is yawning and rubbing her eyes. I can infer she is sleepy. I predict she will go to bed soon.”</a:t>
            </a:r>
          </a:p>
          <a:p>
            <a:pPr>
              <a:spcBef>
                <a:spcPts val="800"/>
              </a:spcBef>
            </a:pPr>
            <a:r>
              <a:rPr lang="en-US" sz="2800" smtClean="0">
                <a:cs typeface="ＭＳ Ｐゴシック" charset="-128"/>
              </a:rPr>
              <a:t>Model language during scientific observations:</a:t>
            </a:r>
          </a:p>
          <a:p>
            <a:pPr marL="457200" lvl="1" indent="0">
              <a:spcBef>
                <a:spcPts val="800"/>
              </a:spcBef>
              <a:buFont typeface="Arial" charset="0"/>
              <a:buNone/>
            </a:pPr>
            <a:r>
              <a:rPr lang="en-US" smtClean="0">
                <a:solidFill>
                  <a:srgbClr val="FF0000"/>
                </a:solidFill>
                <a:cs typeface="ＭＳ Ｐゴシック" charset="-128"/>
              </a:rPr>
              <a:t>“The hen’s eggs are beginning to shake. I can infer the chicks are ready to hatch. I predict the shells will begin to crack next.”</a:t>
            </a:r>
          </a:p>
        </p:txBody>
      </p:sp>
      <p:sp>
        <p:nvSpPr>
          <p:cNvPr id="4" name="Slide Number Placeholder 3"/>
          <p:cNvSpPr>
            <a:spLocks noGrp="1"/>
          </p:cNvSpPr>
          <p:nvPr>
            <p:ph type="sldNum" sz="quarter" idx="10"/>
          </p:nvPr>
        </p:nvSpPr>
        <p:spPr/>
        <p:txBody>
          <a:bodyPr/>
          <a:lstStyle/>
          <a:p>
            <a:pPr>
              <a:defRPr/>
            </a:pPr>
            <a:fld id="{4D1DDC78-2635-4582-AA88-4BC052917E8D}" type="slidenum">
              <a:rPr/>
              <a:pPr>
                <a:defRPr/>
              </a:pPr>
              <a:t>44</a:t>
            </a:fld>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57200" y="1060450"/>
            <a:ext cx="8229600" cy="768350"/>
          </a:xfrm>
        </p:spPr>
        <p:txBody>
          <a:bodyPr/>
          <a:lstStyle/>
          <a:p>
            <a:r>
              <a:rPr lang="en-US" smtClean="0">
                <a:cs typeface="ＭＳ Ｐゴシック" charset="-128"/>
              </a:rPr>
              <a:t>Big Ideas</a:t>
            </a:r>
          </a:p>
        </p:txBody>
      </p:sp>
      <p:sp>
        <p:nvSpPr>
          <p:cNvPr id="4" name="Slide Number Placeholder 3"/>
          <p:cNvSpPr>
            <a:spLocks noGrp="1"/>
          </p:cNvSpPr>
          <p:nvPr>
            <p:ph type="sldNum" sz="quarter" idx="10"/>
          </p:nvPr>
        </p:nvSpPr>
        <p:spPr/>
        <p:txBody>
          <a:bodyPr/>
          <a:lstStyle/>
          <a:p>
            <a:pPr>
              <a:defRPr/>
            </a:pPr>
            <a:fld id="{39A2CB76-043D-4B22-B1F2-019755A299B5}" type="slidenum">
              <a:rPr/>
              <a:pPr>
                <a:defRPr/>
              </a:pPr>
              <a:t>45</a:t>
            </a:fld>
            <a:endParaRPr/>
          </a:p>
        </p:txBody>
      </p:sp>
      <p:pic>
        <p:nvPicPr>
          <p:cNvPr id="141315" name="Picture 5" descr="C:\Documents and Settings\ddycha\Local Settings\Temporary Internet Files\Content.IE5\PFNV9CB2\MMj02365310000[1].gif"/>
          <p:cNvPicPr>
            <a:picLocks noChangeAspect="1" noChangeArrowheads="1"/>
          </p:cNvPicPr>
          <p:nvPr/>
        </p:nvPicPr>
        <p:blipFill>
          <a:blip r:embed="rId3"/>
          <a:srcRect/>
          <a:stretch>
            <a:fillRect/>
          </a:stretch>
        </p:blipFill>
        <p:spPr bwMode="auto">
          <a:xfrm>
            <a:off x="5410200" y="2133600"/>
            <a:ext cx="2551113" cy="3429000"/>
          </a:xfrm>
          <a:prstGeom prst="rect">
            <a:avLst/>
          </a:prstGeom>
          <a:noFill/>
          <a:ln w="9525">
            <a:noFill/>
            <a:miter lim="800000"/>
            <a:headEnd/>
            <a:tailEnd/>
          </a:ln>
        </p:spPr>
      </p:pic>
      <p:sp>
        <p:nvSpPr>
          <p:cNvPr id="7" name="Content Placeholder 2"/>
          <p:cNvSpPr txBox="1">
            <a:spLocks/>
          </p:cNvSpPr>
          <p:nvPr/>
        </p:nvSpPr>
        <p:spPr bwMode="auto">
          <a:xfrm>
            <a:off x="1043608" y="2574776"/>
            <a:ext cx="4752528" cy="3374504"/>
          </a:xfrm>
          <a:prstGeom prst="rect">
            <a:avLst/>
          </a:prstGeom>
          <a:noFill/>
          <a:ln w="9525">
            <a:noFill/>
            <a:miter lim="800000"/>
            <a:headEnd/>
            <a:tailEnd/>
          </a:ln>
        </p:spPr>
        <p:txBody>
          <a:bodyPr>
            <a:prstTxWarp prst="textNoShape">
              <a:avLst/>
            </a:prstTxWarp>
          </a:bodyPr>
          <a:lstStyle/>
          <a:p>
            <a:pPr marL="514350" indent="-514350">
              <a:spcBef>
                <a:spcPct val="20000"/>
              </a:spcBef>
              <a:buFont typeface="Calibri" charset="0"/>
              <a:buChar char="•"/>
            </a:pPr>
            <a:r>
              <a:rPr lang="en-US" sz="3200" dirty="0">
                <a:latin typeface="Calibri" charset="0"/>
              </a:rPr>
              <a:t>Importance of explicit instruction.</a:t>
            </a:r>
          </a:p>
          <a:p>
            <a:pPr marL="514350" indent="-514350">
              <a:lnSpc>
                <a:spcPct val="150000"/>
              </a:lnSpc>
              <a:spcBef>
                <a:spcPct val="20000"/>
              </a:spcBef>
              <a:buFont typeface="Calibri" charset="0"/>
              <a:buChar char="•"/>
            </a:pPr>
            <a:r>
              <a:rPr lang="en-US" sz="3200" dirty="0">
                <a:latin typeface="Calibri" charset="0"/>
              </a:rPr>
              <a:t>Scaffold for success.</a:t>
            </a:r>
          </a:p>
          <a:p>
            <a:pPr marL="514350" indent="-514350">
              <a:lnSpc>
                <a:spcPct val="150000"/>
              </a:lnSpc>
              <a:spcBef>
                <a:spcPct val="20000"/>
              </a:spcBef>
              <a:buFont typeface="Calibri" charset="0"/>
              <a:buChar char="•"/>
            </a:pPr>
            <a:r>
              <a:rPr lang="en-US" sz="3200" dirty="0">
                <a:latin typeface="Calibri" charset="0"/>
              </a:rPr>
              <a:t>Across content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sz="4000" cap="none" smtClean="0"/>
              <a:t>MAKING INFERENCES </a:t>
            </a:r>
            <a:br>
              <a:rPr lang="en-US" sz="4000" cap="none" smtClean="0"/>
            </a:br>
            <a:r>
              <a:rPr lang="en-US" sz="4000" cap="none" smtClean="0"/>
              <a:t>and PREDICTIONS?</a:t>
            </a:r>
          </a:p>
        </p:txBody>
      </p:sp>
      <p:sp>
        <p:nvSpPr>
          <p:cNvPr id="28675" name="Text Placeholder 4"/>
          <p:cNvSpPr>
            <a:spLocks noGrp="1"/>
          </p:cNvSpPr>
          <p:nvPr>
            <p:ph type="body" idx="1"/>
          </p:nvPr>
        </p:nvSpPr>
        <p:spPr>
          <a:xfrm>
            <a:off x="762000" y="2895600"/>
            <a:ext cx="7772400" cy="1500188"/>
          </a:xfrm>
        </p:spPr>
        <p:txBody>
          <a:bodyPr/>
          <a:lstStyle/>
          <a:p>
            <a:r>
              <a:rPr lang="en-US" sz="3200" smtClean="0">
                <a:solidFill>
                  <a:srgbClr val="7F7F7F"/>
                </a:solidFill>
              </a:rPr>
              <a:t>What Is</a:t>
            </a:r>
            <a:endParaRPr lang="en-US" sz="3600" smtClean="0">
              <a:solidFill>
                <a:srgbClr val="7F7F7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cs typeface="ＭＳ Ｐゴシック" charset="-128"/>
              </a:rPr>
              <a:t>Making Inferences and Predictions</a:t>
            </a:r>
          </a:p>
        </p:txBody>
      </p:sp>
      <p:sp>
        <p:nvSpPr>
          <p:cNvPr id="32770" name="Content Placeholder 2"/>
          <p:cNvSpPr>
            <a:spLocks noGrp="1"/>
          </p:cNvSpPr>
          <p:nvPr>
            <p:ph idx="1"/>
          </p:nvPr>
        </p:nvSpPr>
        <p:spPr/>
        <p:txBody>
          <a:bodyPr>
            <a:normAutofit/>
          </a:bodyPr>
          <a:lstStyle/>
          <a:p>
            <a:pPr>
              <a:spcBef>
                <a:spcPts val="800"/>
              </a:spcBef>
            </a:pPr>
            <a:r>
              <a:rPr lang="en-US" sz="2800" smtClean="0">
                <a:cs typeface="ＭＳ Ｐゴシック" charset="-128"/>
              </a:rPr>
              <a:t>Inference: “A logical conclusion based on background knowledge and clues in the text. Inferences are not explicitly confirmed in the text.”</a:t>
            </a:r>
          </a:p>
          <a:p>
            <a:pPr>
              <a:spcBef>
                <a:spcPts val="800"/>
              </a:spcBef>
            </a:pPr>
            <a:r>
              <a:rPr lang="en-US" sz="2800" smtClean="0">
                <a:cs typeface="ＭＳ Ｐゴシック" charset="-128"/>
              </a:rPr>
              <a:t>Prediction: “A logical guess based on the facts. It is either confirmed or disproved by the text.”</a:t>
            </a:r>
            <a:r>
              <a:rPr lang="en-US" smtClean="0">
                <a:cs typeface="ＭＳ Ｐゴシック" charset="-128"/>
              </a:rPr>
              <a:t/>
            </a:r>
            <a:br>
              <a:rPr lang="en-US" smtClean="0">
                <a:cs typeface="ＭＳ Ｐゴシック" charset="-128"/>
              </a:rPr>
            </a:br>
            <a:r>
              <a:rPr lang="en-US" smtClean="0">
                <a:cs typeface="ＭＳ Ｐゴシック" charset="-128"/>
              </a:rPr>
              <a:t>                                            </a:t>
            </a:r>
            <a:r>
              <a:rPr lang="en-US" sz="2000" smtClean="0">
                <a:cs typeface="ＭＳ Ｐゴシック" charset="-128"/>
              </a:rPr>
              <a:t>(Tovani, 2000, p. 105)</a:t>
            </a:r>
          </a:p>
          <a:p>
            <a:pPr>
              <a:lnSpc>
                <a:spcPct val="90000"/>
              </a:lnSpc>
              <a:buFont typeface="Arial" charset="0"/>
              <a:buNone/>
            </a:pPr>
            <a:endParaRPr lang="en-US" sz="1600" smtClean="0">
              <a:cs typeface="ＭＳ Ｐゴシック" charset="-128"/>
            </a:endParaRPr>
          </a:p>
          <a:p>
            <a:pPr>
              <a:lnSpc>
                <a:spcPct val="90000"/>
              </a:lnSpc>
              <a:buFont typeface="Arial" charset="0"/>
              <a:buNone/>
            </a:pPr>
            <a:endParaRPr lang="en-US" smtClean="0">
              <a:cs typeface="ＭＳ Ｐゴシック" charset="-128"/>
            </a:endParaRPr>
          </a:p>
          <a:p>
            <a:pPr>
              <a:lnSpc>
                <a:spcPct val="90000"/>
              </a:lnSpc>
            </a:pPr>
            <a:endParaRPr lang="en-US" smtClean="0">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930871"/>
            <a:ext cx="9144000" cy="769937"/>
          </a:xfrm>
        </p:spPr>
        <p:txBody>
          <a:bodyPr/>
          <a:lstStyle/>
          <a:p>
            <a:r>
              <a:rPr lang="en-US" sz="3600" dirty="0">
                <a:cs typeface="ＭＳ Ｐゴシック" charset="-128"/>
              </a:rPr>
              <a:t>Building Reading </a:t>
            </a:r>
            <a:r>
              <a:rPr lang="en-US" sz="3600" dirty="0" smtClean="0">
                <a:cs typeface="ＭＳ Ｐゴシック" charset="-128"/>
              </a:rPr>
              <a:t>Comprehension Habits</a:t>
            </a:r>
            <a:endParaRPr lang="en-US" dirty="0">
              <a:cs typeface="ＭＳ Ｐゴシック" charset="-128"/>
            </a:endParaRPr>
          </a:p>
        </p:txBody>
      </p:sp>
      <p:sp>
        <p:nvSpPr>
          <p:cNvPr id="4" name="Slide Number Placeholder 3"/>
          <p:cNvSpPr>
            <a:spLocks noGrp="1"/>
          </p:cNvSpPr>
          <p:nvPr>
            <p:ph type="sldNum" sz="quarter" idx="10"/>
          </p:nvPr>
        </p:nvSpPr>
        <p:spPr/>
        <p:txBody>
          <a:bodyPr/>
          <a:lstStyle/>
          <a:p>
            <a:pPr>
              <a:defRPr/>
            </a:pPr>
            <a:fld id="{A2CE71B2-0BE9-4A27-BF13-442C624ACAA7}" type="slidenum">
              <a:rPr/>
              <a:pPr>
                <a:defRPr/>
              </a:pPr>
              <a:t>7</a:t>
            </a:fld>
            <a:endParaRPr/>
          </a:p>
        </p:txBody>
      </p:sp>
      <p:pic>
        <p:nvPicPr>
          <p:cNvPr id="1028" name="Picture 4" descr="Building Reading Comprehension Habits in Grades 6-12: A Toolkit of Classroom Activities (second Ediiton)"/>
          <p:cNvPicPr>
            <a:picLocks noChangeAspect="1" noChangeArrowheads="1"/>
          </p:cNvPicPr>
          <p:nvPr/>
        </p:nvPicPr>
        <p:blipFill>
          <a:blip r:embed="rId3"/>
          <a:srcRect/>
          <a:stretch>
            <a:fillRect/>
          </a:stretch>
        </p:blipFill>
        <p:spPr bwMode="auto">
          <a:xfrm rot="770841">
            <a:off x="4495800" y="2406650"/>
            <a:ext cx="3065463" cy="3962400"/>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34821" name="TextBox 6"/>
          <p:cNvSpPr txBox="1">
            <a:spLocks noChangeArrowheads="1"/>
          </p:cNvSpPr>
          <p:nvPr/>
        </p:nvSpPr>
        <p:spPr bwMode="auto">
          <a:xfrm>
            <a:off x="990600" y="2667000"/>
            <a:ext cx="3200400" cy="1800225"/>
          </a:xfrm>
          <a:prstGeom prst="rect">
            <a:avLst/>
          </a:prstGeom>
          <a:noFill/>
          <a:ln w="9525">
            <a:noFill/>
            <a:miter lim="800000"/>
            <a:headEnd/>
            <a:tailEnd/>
          </a:ln>
        </p:spPr>
        <p:txBody>
          <a:bodyPr>
            <a:prstTxWarp prst="textNoShape">
              <a:avLst/>
            </a:prstTxWarp>
            <a:spAutoFit/>
          </a:bodyPr>
          <a:lstStyle/>
          <a:p>
            <a:r>
              <a:rPr lang="en-US" sz="2800" dirty="0">
                <a:latin typeface="Calibri" charset="0"/>
              </a:rPr>
              <a:t>CPQ: What do you learn about inferring and predicting from reading the excerpt?</a:t>
            </a:r>
            <a:endParaRPr lang="en-US" sz="3200" dirty="0">
              <a:latin typeface="Calibri" charset="0"/>
            </a:endParaRPr>
          </a:p>
        </p:txBody>
      </p:sp>
      <p:grpSp>
        <p:nvGrpSpPr>
          <p:cNvPr id="34822" name="Group 5"/>
          <p:cNvGrpSpPr>
            <a:grpSpLocks/>
          </p:cNvGrpSpPr>
          <p:nvPr/>
        </p:nvGrpSpPr>
        <p:grpSpPr bwMode="auto">
          <a:xfrm>
            <a:off x="7524328" y="1466354"/>
            <a:ext cx="1482725" cy="1098550"/>
            <a:chOff x="7832725" y="4648200"/>
            <a:chExt cx="1482725" cy="1098550"/>
          </a:xfrm>
        </p:grpSpPr>
        <p:pic>
          <p:nvPicPr>
            <p:cNvPr id="34823"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8162925" y="4648200"/>
              <a:ext cx="1152525" cy="1098550"/>
            </a:xfrm>
            <a:prstGeom prst="rect">
              <a:avLst/>
            </a:prstGeom>
            <a:noFill/>
            <a:ln w="9525">
              <a:noFill/>
              <a:miter lim="800000"/>
              <a:headEnd/>
              <a:tailEnd/>
            </a:ln>
          </p:spPr>
        </p:pic>
        <p:sp>
          <p:nvSpPr>
            <p:cNvPr id="34824" name="TextBox 5"/>
            <p:cNvSpPr txBox="1">
              <a:spLocks noChangeArrowheads="1"/>
            </p:cNvSpPr>
            <p:nvPr/>
          </p:nvSpPr>
          <p:spPr bwMode="auto">
            <a:xfrm>
              <a:off x="7832725" y="4976813"/>
              <a:ext cx="1482725" cy="73025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sz="1400" b="1">
                  <a:solidFill>
                    <a:srgbClr val="000000"/>
                  </a:solidFill>
                  <a:latin typeface="Bradley Hand ITC" pitchFamily="66" charset="0"/>
                </a:rPr>
                <a:t>     </a:t>
              </a:r>
              <a:r>
                <a:rPr lang="en-US" sz="1400">
                  <a:solidFill>
                    <a:srgbClr val="000000"/>
                  </a:solidFill>
                  <a:latin typeface="Comic Sans MS" charset="0"/>
                </a:rPr>
                <a:t>Handout </a:t>
              </a:r>
            </a:p>
            <a:p>
              <a:pPr algn="ctr"/>
              <a:r>
                <a:rPr lang="en-US" sz="1400">
                  <a:solidFill>
                    <a:srgbClr val="000000"/>
                  </a:solidFill>
                  <a:latin typeface="Comic Sans MS" charset="0"/>
                </a:rPr>
                <a:t>     1</a:t>
              </a:r>
            </a:p>
            <a:p>
              <a:endParaRPr lang="en-US" sz="1400">
                <a:solidFill>
                  <a:srgbClr val="000000"/>
                </a:solidFill>
              </a:endParaRPr>
            </a:p>
          </p:txBody>
        </p:sp>
      </p:grpSp>
    </p:spTree>
    <p:extLst>
      <p:ext uri="{BB962C8B-B14F-4D97-AF65-F5344CB8AC3E}">
        <p14:creationId xmlns="" xmlns:p14="http://schemas.microsoft.com/office/powerpoint/2010/main" val="2379551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cs typeface="ＭＳ Ｐゴシック" charset="-128"/>
              </a:rPr>
              <a:t>Making Inferences</a:t>
            </a:r>
          </a:p>
        </p:txBody>
      </p:sp>
      <p:sp>
        <p:nvSpPr>
          <p:cNvPr id="30722" name="Content Placeholder 2"/>
          <p:cNvSpPr>
            <a:spLocks noGrp="1"/>
          </p:cNvSpPr>
          <p:nvPr>
            <p:ph idx="1"/>
          </p:nvPr>
        </p:nvSpPr>
        <p:spPr>
          <a:xfrm>
            <a:off x="914400" y="1905000"/>
            <a:ext cx="7696200" cy="4221163"/>
          </a:xfrm>
        </p:spPr>
        <p:txBody>
          <a:bodyPr/>
          <a:lstStyle/>
          <a:p>
            <a:pPr>
              <a:spcBef>
                <a:spcPts val="800"/>
              </a:spcBef>
              <a:buFont typeface="Arial" charset="0"/>
              <a:buNone/>
            </a:pPr>
            <a:r>
              <a:rPr lang="en-US" sz="2800" dirty="0" smtClean="0">
                <a:cs typeface="ＭＳ Ｐゴシック" charset="-128"/>
              </a:rPr>
              <a:t>Inferring includes:</a:t>
            </a:r>
          </a:p>
          <a:p>
            <a:pPr lvl="1">
              <a:spcBef>
                <a:spcPts val="800"/>
              </a:spcBef>
              <a:buFont typeface="Arial" charset="0"/>
              <a:buChar char="•"/>
            </a:pPr>
            <a:r>
              <a:rPr lang="en-US" dirty="0" smtClean="0">
                <a:cs typeface="ＭＳ Ｐゴシック" charset="-128"/>
              </a:rPr>
              <a:t>Determining meanings of unknown words.</a:t>
            </a:r>
          </a:p>
          <a:p>
            <a:pPr lvl="1">
              <a:spcBef>
                <a:spcPts val="800"/>
              </a:spcBef>
              <a:buFont typeface="Arial" charset="0"/>
              <a:buChar char="•"/>
            </a:pPr>
            <a:r>
              <a:rPr lang="en-US" dirty="0" smtClean="0">
                <a:cs typeface="ＭＳ Ｐゴシック" charset="-128"/>
              </a:rPr>
              <a:t>Making predictions.</a:t>
            </a:r>
          </a:p>
          <a:p>
            <a:pPr lvl="1">
              <a:spcBef>
                <a:spcPts val="800"/>
              </a:spcBef>
              <a:buFont typeface="Arial" charset="0"/>
              <a:buChar char="•"/>
            </a:pPr>
            <a:r>
              <a:rPr lang="en-US" dirty="0" smtClean="0">
                <a:cs typeface="ＭＳ Ｐゴシック" charset="-128"/>
              </a:rPr>
              <a:t>Answering our questions when the answers are not in the text.</a:t>
            </a:r>
          </a:p>
          <a:p>
            <a:pPr lvl="1">
              <a:spcBef>
                <a:spcPts val="800"/>
              </a:spcBef>
              <a:buFont typeface="Arial" charset="0"/>
              <a:buChar char="•"/>
            </a:pPr>
            <a:r>
              <a:rPr lang="en-US" dirty="0" smtClean="0">
                <a:cs typeface="ＭＳ Ｐゴシック" charset="-128"/>
              </a:rPr>
              <a:t>Creating interpretations and synthesizing information.</a:t>
            </a:r>
            <a:endParaRPr lang="en-US" sz="3200" dirty="0" smtClean="0">
              <a:cs typeface="ＭＳ Ｐゴシック" charset="-128"/>
            </a:endParaRPr>
          </a:p>
          <a:p>
            <a:endParaRPr lang="en-US" dirty="0" smtClean="0">
              <a:cs typeface="ＭＳ Ｐゴシック" charset="-128"/>
            </a:endParaRPr>
          </a:p>
        </p:txBody>
      </p:sp>
      <p:sp>
        <p:nvSpPr>
          <p:cNvPr id="30723" name="TextBox 5"/>
          <p:cNvSpPr txBox="1">
            <a:spLocks noChangeArrowheads="1"/>
          </p:cNvSpPr>
          <p:nvPr/>
        </p:nvSpPr>
        <p:spPr bwMode="auto">
          <a:xfrm>
            <a:off x="1676400" y="5334000"/>
            <a:ext cx="6553200" cy="671513"/>
          </a:xfrm>
          <a:prstGeom prst="rect">
            <a:avLst/>
          </a:prstGeom>
          <a:noFill/>
          <a:ln w="9525">
            <a:noFill/>
            <a:miter lim="800000"/>
            <a:headEnd/>
            <a:tailEnd/>
          </a:ln>
        </p:spPr>
        <p:txBody>
          <a:bodyPr>
            <a:prstTxWarp prst="textNoShape">
              <a:avLst/>
            </a:prstTxWarp>
            <a:spAutoFit/>
          </a:bodyPr>
          <a:lstStyle/>
          <a:p>
            <a:pPr algn="r"/>
            <a:r>
              <a:rPr lang="en-US" sz="2000">
                <a:latin typeface="Calibri" charset="0"/>
              </a:rPr>
              <a:t>(Miller, 2002)  </a:t>
            </a:r>
          </a:p>
          <a:p>
            <a:endParaRPr lang="en-US">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sz="4000" cap="none" smtClean="0"/>
              <a:t>MAKING INFERENCES and PREDICTIONS?</a:t>
            </a:r>
          </a:p>
        </p:txBody>
      </p:sp>
      <p:sp>
        <p:nvSpPr>
          <p:cNvPr id="28675" name="Text Placeholder 4"/>
          <p:cNvSpPr>
            <a:spLocks noGrp="1"/>
          </p:cNvSpPr>
          <p:nvPr>
            <p:ph type="body" idx="1"/>
          </p:nvPr>
        </p:nvSpPr>
        <p:spPr>
          <a:xfrm>
            <a:off x="762000" y="2895600"/>
            <a:ext cx="7772400" cy="1500188"/>
          </a:xfrm>
        </p:spPr>
        <p:txBody>
          <a:bodyPr/>
          <a:lstStyle/>
          <a:p>
            <a:r>
              <a:rPr lang="en-US" sz="3200" smtClean="0">
                <a:solidFill>
                  <a:srgbClr val="7F7F7F"/>
                </a:solidFill>
              </a:rPr>
              <a:t>Why Should We Teach</a:t>
            </a:r>
            <a:endParaRPr lang="en-US" sz="3600" smtClean="0">
              <a:solidFill>
                <a:srgbClr val="7F7F7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6428</TotalTime>
  <Words>6954</Words>
  <Application>Microsoft Office PowerPoint</Application>
  <PresentationFormat>On-screen Show (4:3)</PresentationFormat>
  <Paragraphs>477</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ＭＳ Ｐゴシック</vt:lpstr>
      <vt:lpstr>Adobe Arabic</vt:lpstr>
      <vt:lpstr>Bradley Hand ITC</vt:lpstr>
      <vt:lpstr>Comic Sans MS</vt:lpstr>
      <vt:lpstr>Tempus Sans ITC</vt:lpstr>
      <vt:lpstr>Kristen ITC</vt:lpstr>
      <vt:lpstr>Office Theme</vt:lpstr>
      <vt:lpstr>Making Inferences and Predictions</vt:lpstr>
      <vt:lpstr>Slide 2</vt:lpstr>
      <vt:lpstr>Big Ideas</vt:lpstr>
      <vt:lpstr>Goals for This Training</vt:lpstr>
      <vt:lpstr>MAKING INFERENCES  and PREDICTIONS?</vt:lpstr>
      <vt:lpstr>Making Inferences and Predictions</vt:lpstr>
      <vt:lpstr>Building Reading Comprehension Habits</vt:lpstr>
      <vt:lpstr>Making Inferences</vt:lpstr>
      <vt:lpstr>MAKING INFERENCES and PREDICTIONS?</vt:lpstr>
      <vt:lpstr>Why Should We Teach  Making Inferences?</vt:lpstr>
      <vt:lpstr>Why Should We Teach  Making Predictions?</vt:lpstr>
      <vt:lpstr>Why Should We Teach Making Inferences and Predictions?</vt:lpstr>
      <vt:lpstr>Why Should We Teach Making Inferences and Predictions?</vt:lpstr>
      <vt:lpstr>MAKING INFERENCES and PREDICTIONS?</vt:lpstr>
      <vt:lpstr>Slide 15</vt:lpstr>
      <vt:lpstr>The Teacher Is Key</vt:lpstr>
      <vt:lpstr>How Should We Teach Making Inferences and Predictions?</vt:lpstr>
      <vt:lpstr>Cognitive Strategy Routine</vt:lpstr>
      <vt:lpstr>Use a Real-World Example (Step 1)</vt:lpstr>
      <vt:lpstr>Anchor Lesson for  Making Inferences &amp; Predictions</vt:lpstr>
      <vt:lpstr>Use a Real-World Example (Step 1)</vt:lpstr>
      <vt:lpstr>Teaching the Strategy (Steps 2-4)</vt:lpstr>
      <vt:lpstr>Give the Strategy a Name (Step 2)</vt:lpstr>
      <vt:lpstr>Define the Strategy (Step 3)</vt:lpstr>
      <vt:lpstr>Teaching the Strategy (Step 3) </vt:lpstr>
      <vt:lpstr>Define the Strategy (Step 3)</vt:lpstr>
      <vt:lpstr>Give Students Touchstones (Step 4)</vt:lpstr>
      <vt:lpstr>Give Students Touchstones (Step 4)</vt:lpstr>
      <vt:lpstr>Give Students Touchstones (Step 4)</vt:lpstr>
      <vt:lpstr>Steps 2-4</vt:lpstr>
      <vt:lpstr>Slide 31</vt:lpstr>
      <vt:lpstr>Cognitive Strategy Lesson Planning Card (Side 2) </vt:lpstr>
      <vt:lpstr>Slide 33</vt:lpstr>
      <vt:lpstr>Slide 34</vt:lpstr>
      <vt:lpstr>Slide 35</vt:lpstr>
      <vt:lpstr>Slide 36</vt:lpstr>
      <vt:lpstr>Slide 37</vt:lpstr>
      <vt:lpstr>Think-Aloud Practice</vt:lpstr>
      <vt:lpstr>Engage Students (Step 6)</vt:lpstr>
      <vt:lpstr>Engage Students (Step 6)</vt:lpstr>
      <vt:lpstr>Scaffold Practice (Step 7) </vt:lpstr>
      <vt:lpstr>Provide Accountability Measures (Step 8)</vt:lpstr>
      <vt:lpstr>ACROSS CONTENT AREAS</vt:lpstr>
      <vt:lpstr>Making Inferences and Predictions in Science</vt:lpstr>
      <vt:lpstr>Big Ideas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ngchavez</cp:lastModifiedBy>
  <cp:revision>337</cp:revision>
  <dcterms:created xsi:type="dcterms:W3CDTF">2012-10-26T14:48:42Z</dcterms:created>
  <dcterms:modified xsi:type="dcterms:W3CDTF">2013-08-16T13:28:18Z</dcterms:modified>
</cp:coreProperties>
</file>