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9"/>
  </p:notesMasterIdLst>
  <p:handoutMasterIdLst>
    <p:handoutMasterId r:id="rId30"/>
  </p:handoutMasterIdLst>
  <p:sldIdLst>
    <p:sldId id="256" r:id="rId2"/>
    <p:sldId id="258" r:id="rId3"/>
    <p:sldId id="260" r:id="rId4"/>
    <p:sldId id="281" r:id="rId5"/>
    <p:sldId id="261" r:id="rId6"/>
    <p:sldId id="262" r:id="rId7"/>
    <p:sldId id="279" r:id="rId8"/>
    <p:sldId id="265" r:id="rId9"/>
    <p:sldId id="293" r:id="rId10"/>
    <p:sldId id="282" r:id="rId11"/>
    <p:sldId id="271" r:id="rId12"/>
    <p:sldId id="286" r:id="rId13"/>
    <p:sldId id="272" r:id="rId14"/>
    <p:sldId id="287" r:id="rId15"/>
    <p:sldId id="273" r:id="rId16"/>
    <p:sldId id="290" r:id="rId17"/>
    <p:sldId id="288" r:id="rId18"/>
    <p:sldId id="292" r:id="rId19"/>
    <p:sldId id="275" r:id="rId20"/>
    <p:sldId id="276" r:id="rId21"/>
    <p:sldId id="289" r:id="rId22"/>
    <p:sldId id="277" r:id="rId23"/>
    <p:sldId id="284" r:id="rId24"/>
    <p:sldId id="291" r:id="rId25"/>
    <p:sldId id="266" r:id="rId26"/>
    <p:sldId id="283" r:id="rId27"/>
    <p:sldId id="267" r:id="rId28"/>
  </p:sldIdLst>
  <p:sldSz cx="9144000" cy="6858000" type="screen4x3"/>
  <p:notesSz cx="7019925" cy="9305925"/>
  <p:embeddedFontLst>
    <p:embeddedFont>
      <p:font typeface="Calibri" pitchFamily="34" charset="0"/>
      <p:regular r:id="rId31"/>
      <p:bold r:id="rId32"/>
      <p:italic r:id="rId33"/>
      <p:boldItalic r:id="rId34"/>
    </p:embeddedFont>
    <p:embeddedFont>
      <p:font typeface="ＭＳ Ｐゴシック" charset="-128"/>
      <p:regular r:id="rId35"/>
    </p:embeddedFont>
  </p:embeddedFont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A2128"/>
    <a:srgbClr val="176D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12" autoAdjust="0"/>
  </p:normalViewPr>
  <p:slideViewPr>
    <p:cSldViewPr>
      <p:cViewPr varScale="1">
        <p:scale>
          <a:sx n="49" d="100"/>
          <a:sy n="49" d="100"/>
        </p:scale>
        <p:origin x="-21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437" y="1094"/>
      </p:cViewPr>
      <p:guideLst>
        <p:guide orient="horz" pos="2931"/>
        <p:guide pos="221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6333" y="0"/>
            <a:ext cx="3041967" cy="465296"/>
          </a:xfrm>
          <a:prstGeom prst="rect">
            <a:avLst/>
          </a:prstGeom>
        </p:spPr>
        <p:txBody>
          <a:bodyPr vert="horz" lIns="93281" tIns="46641" rIns="93281" bIns="46641" rtlCol="0"/>
          <a:lstStyle>
            <a:lvl1pPr algn="r">
              <a:defRPr sz="1200"/>
            </a:lvl1pPr>
          </a:lstStyle>
          <a:p>
            <a:r>
              <a:rPr lang="en-US" b="1" dirty="0" smtClean="0"/>
              <a:t>Letter Wall</a:t>
            </a:r>
          </a:p>
          <a:p>
            <a:r>
              <a:rPr lang="en-US" dirty="0" smtClean="0"/>
              <a:t>Prekindergarten</a:t>
            </a:r>
            <a:endParaRPr lang="en-US" dirty="0"/>
          </a:p>
        </p:txBody>
      </p:sp>
      <p:sp>
        <p:nvSpPr>
          <p:cNvPr id="5" name="Slide Number Placeholder 4"/>
          <p:cNvSpPr>
            <a:spLocks noGrp="1"/>
          </p:cNvSpPr>
          <p:nvPr>
            <p:ph type="sldNum" sz="quarter" idx="3"/>
          </p:nvPr>
        </p:nvSpPr>
        <p:spPr>
          <a:xfrm>
            <a:off x="3976333" y="8839015"/>
            <a:ext cx="3041967" cy="465296"/>
          </a:xfrm>
          <a:prstGeom prst="rect">
            <a:avLst/>
          </a:prstGeom>
        </p:spPr>
        <p:txBody>
          <a:bodyPr vert="horz" lIns="93281" tIns="46641" rIns="93281" bIns="46641" rtlCol="0" anchor="b"/>
          <a:lstStyle>
            <a:lvl1pPr algn="r">
              <a:defRPr sz="1200"/>
            </a:lvl1pPr>
          </a:lstStyle>
          <a:p>
            <a:fld id="{33940CC1-4465-4A29-9E6A-F42CEAC1A021}" type="slidenum">
              <a:rPr lang="en-US" smtClean="0"/>
              <a:pPr/>
              <a:t>‹#›</a:t>
            </a:fld>
            <a:endParaRPr lang="en-US"/>
          </a:p>
        </p:txBody>
      </p:sp>
    </p:spTree>
    <p:extLst>
      <p:ext uri="{BB962C8B-B14F-4D97-AF65-F5344CB8AC3E}">
        <p14:creationId xmlns="" xmlns:p14="http://schemas.microsoft.com/office/powerpoint/2010/main" val="134288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5296"/>
          </a:xfrm>
          <a:prstGeom prst="rect">
            <a:avLst/>
          </a:prstGeom>
        </p:spPr>
        <p:txBody>
          <a:bodyPr vert="horz" lIns="93281" tIns="46641" rIns="93281" bIns="46641"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1" tIns="46641" rIns="93281" bIns="46641"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1" tIns="46641" rIns="93281" bIns="4664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9015"/>
            <a:ext cx="3041967" cy="465296"/>
          </a:xfrm>
          <a:prstGeom prst="rect">
            <a:avLst/>
          </a:prstGeom>
        </p:spPr>
        <p:txBody>
          <a:bodyPr vert="horz" lIns="93281" tIns="46641" rIns="93281" bIns="46641"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6333" y="8839015"/>
            <a:ext cx="3041967" cy="465296"/>
          </a:xfrm>
          <a:prstGeom prst="rect">
            <a:avLst/>
          </a:prstGeom>
        </p:spPr>
        <p:txBody>
          <a:bodyPr vert="horz" lIns="93281" tIns="46641" rIns="93281" bIns="46641" rtlCol="0" anchor="b"/>
          <a:lstStyle>
            <a:lvl1pPr algn="r" fontAlgn="auto">
              <a:spcBef>
                <a:spcPts val="0"/>
              </a:spcBef>
              <a:spcAft>
                <a:spcPts val="0"/>
              </a:spcAft>
              <a:defRPr sz="1200">
                <a:latin typeface="+mn-lt"/>
                <a:ea typeface="+mn-ea"/>
                <a:cs typeface="+mn-cs"/>
              </a:defRPr>
            </a:lvl1pPr>
          </a:lstStyle>
          <a:p>
            <a:pPr>
              <a:defRPr/>
            </a:pPr>
            <a:fld id="{540CFEE3-B2E4-4748-A53B-25197D5B9560}" type="slidenum">
              <a:rPr lang="en-US"/>
              <a:pPr>
                <a:defRPr/>
              </a:pPr>
              <a:t>‹#›</a:t>
            </a:fld>
            <a:endParaRPr lang="en-US"/>
          </a:p>
        </p:txBody>
      </p:sp>
    </p:spTree>
    <p:extLst>
      <p:ext uri="{BB962C8B-B14F-4D97-AF65-F5344CB8AC3E}">
        <p14:creationId xmlns="" xmlns:p14="http://schemas.microsoft.com/office/powerpoint/2010/main" val="1901302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Set up notes:</a:t>
            </a:r>
          </a:p>
          <a:p>
            <a:pPr marL="174902" indent="-174902" eaLnBrk="1" fontAlgn="auto" hangingPunct="1">
              <a:spcBef>
                <a:spcPts val="0"/>
              </a:spcBef>
              <a:spcAft>
                <a:spcPts val="0"/>
              </a:spcAft>
              <a:buFont typeface="Arial" pitchFamily="34" charset="0"/>
              <a:buChar char="•"/>
              <a:defRPr/>
            </a:pPr>
            <a:r>
              <a:rPr lang="en-US" dirty="0" smtClean="0">
                <a:ea typeface="+mn-ea"/>
                <a:cs typeface="+mn-cs"/>
              </a:rPr>
              <a:t>Check room for best location for the letter wall.</a:t>
            </a:r>
          </a:p>
          <a:p>
            <a:pPr marL="174902" indent="-174902" eaLnBrk="1" fontAlgn="auto" hangingPunct="1">
              <a:spcBef>
                <a:spcPts val="0"/>
              </a:spcBef>
              <a:spcAft>
                <a:spcPts val="0"/>
              </a:spcAft>
              <a:buFont typeface="Arial" pitchFamily="34" charset="0"/>
              <a:buChar char="•"/>
              <a:defRPr/>
            </a:pPr>
            <a:r>
              <a:rPr lang="en-US" dirty="0" smtClean="0">
                <a:ea typeface="+mn-ea"/>
                <a:cs typeface="+mn-cs"/>
              </a:rPr>
              <a:t>Attach letter wall background and letters.</a:t>
            </a:r>
          </a:p>
          <a:p>
            <a:pPr marL="174902" indent="-174902" eaLnBrk="1" fontAlgn="auto" hangingPunct="1">
              <a:spcBef>
                <a:spcPts val="0"/>
              </a:spcBef>
              <a:spcAft>
                <a:spcPts val="0"/>
              </a:spcAft>
              <a:buFont typeface="Arial" pitchFamily="34" charset="0"/>
              <a:buChar char="•"/>
              <a:defRPr/>
            </a:pPr>
            <a:r>
              <a:rPr lang="en-US" dirty="0" smtClean="0">
                <a:ea typeface="+mn-ea"/>
                <a:cs typeface="+mn-cs"/>
              </a:rPr>
              <a:t>Make sure all participants have signed in and received agenda/handouts and letter cards.</a:t>
            </a:r>
          </a:p>
          <a:p>
            <a:pPr marL="174902" indent="-174902" eaLnBrk="1" fontAlgn="auto" hangingPunct="1">
              <a:spcBef>
                <a:spcPts val="0"/>
              </a:spcBef>
              <a:spcAft>
                <a:spcPts val="0"/>
              </a:spcAft>
              <a:buFont typeface="Arial" pitchFamily="34" charset="0"/>
              <a:buChar char="•"/>
              <a:defRPr/>
            </a:pPr>
            <a:r>
              <a:rPr lang="en-US" dirty="0" smtClean="0">
                <a:ea typeface="+mn-ea"/>
                <a:cs typeface="+mn-cs"/>
              </a:rPr>
              <a:t>Determine if any materials need to be distributed to tables</a:t>
            </a:r>
            <a:r>
              <a:rPr lang="en-US" baseline="0" dirty="0" smtClean="0">
                <a:ea typeface="+mn-ea"/>
                <a:cs typeface="+mn-cs"/>
              </a:rPr>
              <a:t>.  For example, supply boxes and sentence strips</a:t>
            </a:r>
            <a:endParaRPr lang="en-US" dirty="0" smtClean="0">
              <a:ea typeface="+mn-ea"/>
              <a:cs typeface="+mn-cs"/>
            </a:endParaRPr>
          </a:p>
          <a:p>
            <a:pPr marL="174902" indent="-174902" eaLnBrk="1" fontAlgn="auto" hangingPunct="1">
              <a:spcBef>
                <a:spcPts val="0"/>
              </a:spcBef>
              <a:spcAft>
                <a:spcPts val="0"/>
              </a:spcAft>
              <a:buFont typeface="Arial" pitchFamily="34" charset="0"/>
              <a:buChar char="•"/>
              <a:defRPr/>
            </a:pPr>
            <a:r>
              <a:rPr lang="en-US" dirty="0" smtClean="0">
                <a:ea typeface="+mn-ea"/>
                <a:cs typeface="+mn-cs"/>
              </a:rPr>
              <a:t>Equity sticks (slide</a:t>
            </a:r>
            <a:r>
              <a:rPr lang="en-US" baseline="0" dirty="0" smtClean="0">
                <a:ea typeface="+mn-ea"/>
                <a:cs typeface="+mn-cs"/>
              </a:rPr>
              <a:t> #13)</a:t>
            </a:r>
            <a:endParaRPr lang="en-US" dirty="0" smtClean="0">
              <a:ea typeface="+mn-ea"/>
              <a:cs typeface="+mn-cs"/>
            </a:endParaRPr>
          </a:p>
          <a:p>
            <a:pPr marL="174902" indent="-174902" eaLnBrk="1" fontAlgn="auto" hangingPunct="1">
              <a:spcBef>
                <a:spcPts val="0"/>
              </a:spcBef>
              <a:spcAft>
                <a:spcPts val="0"/>
              </a:spcAft>
              <a:buFont typeface="Arial" pitchFamily="34" charset="0"/>
              <a:buChar char="•"/>
              <a:defRPr/>
            </a:pPr>
            <a:r>
              <a:rPr lang="en-US" dirty="0" smtClean="0">
                <a:ea typeface="+mn-ea"/>
                <a:cs typeface="+mn-cs"/>
              </a:rPr>
              <a:t>Put out one pink and one blue</a:t>
            </a:r>
            <a:r>
              <a:rPr lang="en-US" baseline="0" dirty="0" smtClean="0">
                <a:ea typeface="+mn-ea"/>
                <a:cs typeface="+mn-cs"/>
              </a:rPr>
              <a:t> direction card on each table (slide #18)</a:t>
            </a:r>
          </a:p>
          <a:p>
            <a:pPr marL="174902" indent="-174902" eaLnBrk="1" fontAlgn="auto" hangingPunct="1">
              <a:spcBef>
                <a:spcPts val="0"/>
              </a:spcBef>
              <a:spcAft>
                <a:spcPts val="0"/>
              </a:spcAft>
              <a:buFont typeface="Arial" pitchFamily="34" charset="0"/>
              <a:buChar char="•"/>
              <a:defRPr/>
            </a:pPr>
            <a:r>
              <a:rPr lang="en-US" baseline="0" dirty="0" smtClean="0">
                <a:ea typeface="+mn-ea"/>
                <a:cs typeface="+mn-cs"/>
              </a:rPr>
              <a:t>Set up presenter’s table with letter wall materials</a:t>
            </a:r>
          </a:p>
          <a:p>
            <a:pPr marL="174902" indent="-174902" eaLnBrk="1" fontAlgn="auto" hangingPunct="1">
              <a:spcBef>
                <a:spcPts val="0"/>
              </a:spcBef>
              <a:spcAft>
                <a:spcPts val="0"/>
              </a:spcAft>
              <a:buFont typeface="Arial" pitchFamily="34" charset="0"/>
              <a:buChar char="•"/>
              <a:defRPr/>
            </a:pPr>
            <a:r>
              <a:rPr lang="en-US" baseline="0" dirty="0" smtClean="0">
                <a:ea typeface="+mn-ea"/>
                <a:cs typeface="+mn-cs"/>
              </a:rPr>
              <a:t>Set up a supply table with materials for letter wall activities (slide #26)</a:t>
            </a: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a:ea typeface="+mn-ea"/>
              <a:cs typeface="+mn-cs"/>
            </a:endParaRP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0E9F6B-FDFC-4FFD-B303-816A76629E3D}" type="slidenum">
              <a:rPr lang="en-US">
                <a:ea typeface="ＭＳ Ｐゴシック" charset="-128"/>
                <a:cs typeface="ＭＳ Ｐゴシック" charset="-128"/>
              </a:rPr>
              <a:pPr fontAlgn="base">
                <a:spcBef>
                  <a:spcPct val="0"/>
                </a:spcBef>
                <a:spcAft>
                  <a:spcPct val="0"/>
                </a:spcAft>
                <a:defRPr/>
              </a:pPr>
              <a:t>1</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235959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ABD097-33EE-45C6-A746-A471EAD875B8}" type="slidenum">
              <a:rPr lang="en-US">
                <a:ea typeface="ＭＳ Ｐゴシック" charset="-128"/>
                <a:cs typeface="ＭＳ Ｐゴシック" charset="-128"/>
              </a:rPr>
              <a:pPr fontAlgn="base">
                <a:spcBef>
                  <a:spcPct val="0"/>
                </a:spcBef>
                <a:spcAft>
                  <a:spcPct val="0"/>
                </a:spcAft>
                <a:defRPr/>
              </a:pPr>
              <a:t>10</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14923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dirty="0" smtClean="0">
                <a:ea typeface="+mn-ea"/>
                <a:cs typeface="+mn-cs"/>
              </a:rPr>
              <a:t>Say: </a:t>
            </a:r>
            <a:r>
              <a:rPr lang="en-US" dirty="0" smtClean="0">
                <a:ea typeface="+mn-ea"/>
                <a:cs typeface="+mn-cs"/>
              </a:rPr>
              <a:t>As you get started with your letter wall, here are some steps to follow.</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Read Slide. </a:t>
            </a:r>
            <a:endParaRPr lang="en-US" b="1" dirty="0">
              <a:ea typeface="+mn-ea"/>
              <a:cs typeface="+mn-cs"/>
            </a:endParaRP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CDE6EA-1CDE-46E4-B860-2BB44CE989BE}" type="slidenum">
              <a:rPr lang="en-US">
                <a:ea typeface="ＭＳ Ｐゴシック" charset="-128"/>
                <a:cs typeface="ＭＳ Ｐゴシック" charset="-128"/>
              </a:rPr>
              <a:pPr fontAlgn="base">
                <a:spcBef>
                  <a:spcPct val="0"/>
                </a:spcBef>
                <a:spcAft>
                  <a:spcPct val="0"/>
                </a:spcAft>
                <a:defRPr/>
              </a:pPr>
              <a:t>11</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19677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b="1" dirty="0" smtClean="0">
                <a:ea typeface="+mn-ea"/>
                <a:cs typeface="+mn-cs"/>
              </a:rPr>
              <a:t>Say: </a:t>
            </a:r>
            <a:r>
              <a:rPr lang="en-US" dirty="0" smtClean="0">
                <a:ea typeface="+mn-ea"/>
                <a:cs typeface="+mn-cs"/>
              </a:rPr>
              <a:t>As we work together in this session, you will be helping me build our letter wall. We will have several opportunities to add various words to our letter wall to make it a great teaching tool.  Each time you will use the white sentence strips and black sharpies to write the words then illustrate them with any colors you would like. </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Read Slide.</a:t>
            </a:r>
          </a:p>
          <a:p>
            <a:pPr eaLnBrk="1" fontAlgn="auto" hangingPunct="1">
              <a:spcBef>
                <a:spcPts val="0"/>
              </a:spcBef>
              <a:spcAft>
                <a:spcPts val="0"/>
              </a:spcAft>
              <a:defRPr/>
            </a:pPr>
            <a:endParaRPr lang="en-US" b="1" dirty="0" smtClean="0">
              <a:ea typeface="+mn-ea"/>
              <a:cs typeface="+mn-cs"/>
            </a:endParaRPr>
          </a:p>
          <a:p>
            <a:pPr eaLnBrk="1" fontAlgn="auto" hangingPunct="1">
              <a:spcBef>
                <a:spcPts val="0"/>
              </a:spcBef>
              <a:spcAft>
                <a:spcPts val="0"/>
              </a:spcAft>
              <a:defRPr/>
            </a:pPr>
            <a:r>
              <a:rPr lang="en-US" b="1" dirty="0" smtClean="0">
                <a:ea typeface="+mn-ea"/>
                <a:cs typeface="+mn-cs"/>
              </a:rPr>
              <a:t>Model your completed name card. Place your name card on the letter wall under “your letter” (</a:t>
            </a:r>
            <a:r>
              <a:rPr lang="en-US" b="1" dirty="0" err="1" smtClean="0">
                <a:ea typeface="+mn-ea"/>
                <a:cs typeface="+mn-cs"/>
              </a:rPr>
              <a:t>eg</a:t>
            </a:r>
            <a:r>
              <a:rPr lang="en-US" b="1" dirty="0" smtClean="0">
                <a:ea typeface="+mn-ea"/>
                <a:cs typeface="+mn-cs"/>
              </a:rPr>
              <a:t>. Mine will go under the letter J for Josie).  Emphasize that the first letter of each name should be directly under the matching letter. Trim excess paper if necessary, and explain that this can save space for more words over the course of the year.</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Activity: </a:t>
            </a:r>
            <a:r>
              <a:rPr lang="en-US" dirty="0" smtClean="0">
                <a:ea typeface="+mn-ea"/>
                <a:cs typeface="+mn-cs"/>
              </a:rPr>
              <a:t>Participants Make Name Cards</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Say: </a:t>
            </a:r>
            <a:r>
              <a:rPr lang="en-US" dirty="0" smtClean="0">
                <a:ea typeface="+mn-ea"/>
                <a:cs typeface="+mn-cs"/>
              </a:rPr>
              <a:t> You will have five minutes to complete this activity.  In your classroom, when you do this with children, you may have photos to attach to the name cards.  You might</a:t>
            </a:r>
            <a:r>
              <a:rPr lang="en-US" baseline="0" dirty="0" smtClean="0">
                <a:ea typeface="+mn-ea"/>
                <a:cs typeface="+mn-cs"/>
              </a:rPr>
              <a:t> also use equity sticks to help the children learn to take turns.</a:t>
            </a:r>
            <a:endParaRPr lang="en-US" dirty="0" smtClean="0">
              <a:ea typeface="+mn-ea"/>
              <a:cs typeface="+mn-cs"/>
            </a:endParaRPr>
          </a:p>
          <a:p>
            <a:pPr eaLnBrk="1" fontAlgn="auto" hangingPunct="1">
              <a:spcBef>
                <a:spcPts val="0"/>
              </a:spcBef>
              <a:spcAft>
                <a:spcPts val="0"/>
              </a:spcAft>
              <a:defRPr/>
            </a:pPr>
            <a:endParaRPr lang="en-US" b="1" dirty="0" smtClean="0">
              <a:ea typeface="+mn-ea"/>
              <a:cs typeface="+mn-cs"/>
            </a:endParaRPr>
          </a:p>
          <a:p>
            <a:pPr eaLnBrk="1" fontAlgn="auto" hangingPunct="1">
              <a:spcBef>
                <a:spcPts val="0"/>
              </a:spcBef>
              <a:spcAft>
                <a:spcPts val="0"/>
              </a:spcAft>
              <a:defRPr/>
            </a:pPr>
            <a:r>
              <a:rPr lang="en-US" b="1" dirty="0" smtClean="0">
                <a:ea typeface="+mn-ea"/>
                <a:cs typeface="+mn-cs"/>
              </a:rPr>
              <a:t>Allow five minutes for participants to complete their tag. As they are working, you can share the following information.</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Say: </a:t>
            </a:r>
            <a:r>
              <a:rPr lang="en-US" dirty="0" smtClean="0">
                <a:ea typeface="+mn-ea"/>
                <a:cs typeface="+mn-cs"/>
              </a:rPr>
              <a:t>You will need to decide on a system for placing the names on the letter wall.  You may staple, use magnets, or use Velcro.  Whichever system for attaching you use, make sure you have the materials you will need to get the job done.  You will also need to decide if you are going to print the words on sentence strips or print them on your computer.  Whatever you decide, it is vital that you use the same size font or print for all the word cards all year. One of the activities you will be doing entails looking at the length of the words, so the size of the font needs to remain the same whether it is a long word or a short one.  Also, decide on the color paper and ink you will use and be consistent.  When you change colors your letter wall starts to look like a patchwork quilt!</a:t>
            </a:r>
          </a:p>
          <a:p>
            <a:pPr eaLnBrk="1" fontAlgn="auto" hangingPunct="1">
              <a:spcBef>
                <a:spcPts val="0"/>
              </a:spcBef>
              <a:spcAft>
                <a:spcPts val="0"/>
              </a:spcAft>
              <a:defRPr/>
            </a:pPr>
            <a:r>
              <a:rPr lang="en-US" dirty="0" smtClean="0">
                <a:ea typeface="+mn-ea"/>
                <a:cs typeface="+mn-cs"/>
              </a:rPr>
              <a:t>Another system you will need to explain to your children is who will help put the words up on the letter wall. You may follow a sequential order by going through the alphabet, such as starting with the children whose names begin with the letter A  or B.  Or you may use equity sticks such as these </a:t>
            </a:r>
            <a:r>
              <a:rPr lang="en-US" b="1" dirty="0" smtClean="0">
                <a:ea typeface="+mn-ea"/>
                <a:cs typeface="+mn-cs"/>
              </a:rPr>
              <a:t>(show example from trainers table).  </a:t>
            </a:r>
            <a:r>
              <a:rPr lang="en-US" dirty="0" smtClean="0">
                <a:ea typeface="+mn-ea"/>
                <a:cs typeface="+mn-cs"/>
              </a:rPr>
              <a:t>Children need to know right from the beginning that everyone will have a turn to help with the letter wall.</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a:ea typeface="+mn-ea"/>
              <a:cs typeface="+mn-cs"/>
            </a:endParaRP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396DD7-7297-4DE9-AEBA-FFC393906836}" type="slidenum">
              <a:rPr lang="en-US">
                <a:ea typeface="ＭＳ Ｐゴシック" charset="-128"/>
                <a:cs typeface="ＭＳ Ｐゴシック" charset="-128"/>
              </a:rPr>
              <a:pPr fontAlgn="base">
                <a:spcBef>
                  <a:spcPct val="0"/>
                </a:spcBef>
                <a:spcAft>
                  <a:spcPct val="0"/>
                </a:spcAft>
                <a:defRPr/>
              </a:pPr>
              <a:t>12</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78504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dirty="0" smtClean="0"/>
          </a:p>
          <a:p>
            <a:pPr eaLnBrk="1" hangingPunct="1">
              <a:spcBef>
                <a:spcPct val="0"/>
              </a:spcBef>
            </a:pPr>
            <a:r>
              <a:rPr lang="en-US" b="1" dirty="0" smtClean="0"/>
              <a:t>Say: </a:t>
            </a:r>
            <a:r>
              <a:rPr lang="en-US" dirty="0" smtClean="0"/>
              <a:t>You have had a month to get the children used to using the letter wall every day.  They know your system, expectations, and procedures.  You are referring to the letter wall daily and have started to play games with the letter wall.  Perhaps the children are using the letter wall as they “write the room” or make entries in their journals.  </a:t>
            </a:r>
          </a:p>
          <a:p>
            <a:pPr eaLnBrk="1" hangingPunct="1">
              <a:spcBef>
                <a:spcPct val="0"/>
              </a:spcBef>
            </a:pP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8F37EC-F39D-482D-90F8-5C14EC54B037}" type="slidenum">
              <a:rPr lang="en-US">
                <a:ea typeface="ＭＳ Ｐゴシック" charset="-128"/>
                <a:cs typeface="ＭＳ Ｐゴシック" charset="-128"/>
              </a:rPr>
              <a:pPr fontAlgn="base">
                <a:spcBef>
                  <a:spcPct val="0"/>
                </a:spcBef>
                <a:spcAft>
                  <a:spcPct val="0"/>
                </a:spcAft>
                <a:defRPr/>
              </a:pPr>
              <a:t>13</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284725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We are ready to add some more words to our letter wall.</a:t>
            </a:r>
          </a:p>
          <a:p>
            <a:pPr eaLnBrk="1" hangingPunct="1">
              <a:spcBef>
                <a:spcPct val="0"/>
              </a:spcBef>
            </a:pPr>
            <a:r>
              <a:rPr lang="en-US" dirty="0" smtClean="0"/>
              <a:t>Please read the slide and follow the directions. </a:t>
            </a:r>
          </a:p>
          <a:p>
            <a:pPr eaLnBrk="1" hangingPunct="1">
              <a:spcBef>
                <a:spcPct val="0"/>
              </a:spcBef>
            </a:pPr>
            <a:endParaRPr lang="en-US" dirty="0" smtClean="0"/>
          </a:p>
          <a:p>
            <a:pPr eaLnBrk="1" hangingPunct="1">
              <a:spcBef>
                <a:spcPct val="0"/>
              </a:spcBef>
            </a:pPr>
            <a:r>
              <a:rPr lang="en-US" b="1" dirty="0" smtClean="0"/>
              <a:t>Remind participants to trim card and place carefully under the matching letter.  Support participants as they add words to the letter wall.</a:t>
            </a:r>
          </a:p>
          <a:p>
            <a:pPr eaLnBrk="1" hangingPunct="1">
              <a:spcBef>
                <a:spcPct val="0"/>
              </a:spcBef>
            </a:pPr>
            <a:endParaRPr lang="en-US" dirty="0" smtClean="0"/>
          </a:p>
          <a:p>
            <a:pPr eaLnBrk="1" hangingPunct="1">
              <a:spcBef>
                <a:spcPct val="0"/>
              </a:spcBef>
            </a:pPr>
            <a:r>
              <a:rPr lang="en-US" b="1" dirty="0" smtClean="0"/>
              <a:t>Say</a:t>
            </a:r>
            <a:r>
              <a:rPr lang="en-US" dirty="0" smtClean="0"/>
              <a:t>: Wow! Look at how we are growing our letter wall!  We now have our names, and some of the important items that might be in our classrooms.</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8D85D-EF86-419A-8516-DE39AB254CC9}" type="slidenum">
              <a:rPr lang="en-US">
                <a:ea typeface="ＭＳ Ｐゴシック" charset="-128"/>
                <a:cs typeface="ＭＳ Ｐゴシック" charset="-128"/>
              </a:rPr>
              <a:pPr fontAlgn="base">
                <a:spcBef>
                  <a:spcPct val="0"/>
                </a:spcBef>
                <a:spcAft>
                  <a:spcPct val="0"/>
                </a:spcAft>
                <a:defRPr/>
              </a:pPr>
              <a:t>14</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47551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eaLnBrk="1" hangingPunct="1">
              <a:spcBef>
                <a:spcPct val="0"/>
              </a:spcBef>
            </a:pPr>
            <a:r>
              <a:rPr lang="en-US" b="1" dirty="0" smtClean="0"/>
              <a:t>Say: </a:t>
            </a:r>
            <a:r>
              <a:rPr lang="en-US" dirty="0" smtClean="0"/>
              <a:t>As you add words, please remember to include interesting and rare words as well as the more standard vocabulary words.  Children need a nice array of words, from the nickel and dime words such as cat, to the fifty cent words such as panther, to the silver dollar words such as saber tooth tiger. </a:t>
            </a:r>
          </a:p>
          <a:p>
            <a:pPr eaLnBrk="1" hangingPunct="1">
              <a:spcBef>
                <a:spcPct val="0"/>
              </a:spcBef>
            </a:pPr>
            <a:endParaRPr lang="en-US" dirty="0" smtClean="0"/>
          </a:p>
          <a:p>
            <a:pPr eaLnBrk="1" hangingPunct="1">
              <a:spcBef>
                <a:spcPct val="0"/>
              </a:spcBef>
            </a:pPr>
            <a:endParaRPr lang="en-US"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81366-F681-44E3-8172-A6F4EAB35FDD}" type="slidenum">
              <a:rPr lang="en-US">
                <a:ea typeface="ＭＳ Ｐゴシック" charset="-128"/>
                <a:cs typeface="ＭＳ Ｐゴシック" charset="-128"/>
              </a:rPr>
              <a:pPr fontAlgn="base">
                <a:spcBef>
                  <a:spcPct val="0"/>
                </a:spcBef>
                <a:spcAft>
                  <a:spcPct val="0"/>
                </a:spcAft>
                <a:defRPr/>
              </a:pPr>
              <a:t>15</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95656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Say:</a:t>
            </a:r>
            <a:r>
              <a:rPr lang="en-US" b="1" baseline="0" dirty="0" smtClean="0"/>
              <a:t>  </a:t>
            </a:r>
            <a:r>
              <a:rPr lang="en-US" b="0" baseline="0" dirty="0" smtClean="0"/>
              <a:t>This is a sample of a robust letter wall that follows the guidelines we discussed.</a:t>
            </a:r>
          </a:p>
          <a:p>
            <a:pPr eaLnBrk="1" hangingPunct="1">
              <a:spcBef>
                <a:spcPct val="0"/>
              </a:spcBef>
            </a:pPr>
            <a:endParaRPr lang="en-US" b="0" baseline="0" dirty="0" smtClean="0"/>
          </a:p>
          <a:p>
            <a:pPr eaLnBrk="1" hangingPunct="1">
              <a:spcBef>
                <a:spcPct val="0"/>
              </a:spcBef>
            </a:pPr>
            <a:endParaRPr lang="en-US" b="0" dirty="0" smtClean="0"/>
          </a:p>
          <a:p>
            <a:pPr eaLnBrk="1" hangingPunct="1">
              <a:spcBef>
                <a:spcPct val="0"/>
              </a:spcBef>
            </a:pPr>
            <a:endParaRPr lang="en-US" b="1"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428FB-A98A-4169-83B9-4CECD90480EC}" type="slidenum">
              <a:rPr lang="en-US">
                <a:ea typeface="ＭＳ Ｐゴシック" charset="-128"/>
                <a:cs typeface="ＭＳ Ｐゴシック" charset="-128"/>
              </a:rPr>
              <a:pPr fontAlgn="base">
                <a:spcBef>
                  <a:spcPct val="0"/>
                </a:spcBef>
                <a:spcAft>
                  <a:spcPct val="0"/>
                </a:spcAft>
                <a:defRPr/>
              </a:pPr>
              <a:t>16</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56144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eaLnBrk="1" hangingPunct="1">
              <a:spcBef>
                <a:spcPct val="0"/>
              </a:spcBef>
            </a:pPr>
            <a:r>
              <a:rPr lang="en-US" b="1" dirty="0" smtClean="0"/>
              <a:t>Note: This activity requires the participants to write either a thematic word or a word associated with a children’s book. The direction cards have the needed information.  Emphasize careful placement of the words under the matching letter.</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C6E160-7D96-4133-B8EA-87086EC3F000}" type="slidenum">
              <a:rPr lang="en-US">
                <a:ea typeface="ＭＳ Ｐゴシック" charset="-128"/>
                <a:cs typeface="ＭＳ Ｐゴシック" charset="-128"/>
              </a:rPr>
              <a:pPr fontAlgn="base">
                <a:spcBef>
                  <a:spcPct val="0"/>
                </a:spcBef>
                <a:spcAft>
                  <a:spcPct val="0"/>
                </a:spcAft>
                <a:defRPr/>
              </a:pPr>
              <a:t>17</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931769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pPr>
              <a:defRPr/>
            </a:pPr>
            <a:fld id="{540CFEE3-B2E4-4748-A53B-25197D5B9560}" type="slidenum">
              <a:rPr lang="en-US" smtClean="0"/>
              <a:pPr>
                <a:defRPr/>
              </a:pPr>
              <a:t>18</a:t>
            </a:fld>
            <a:endParaRPr lang="en-US"/>
          </a:p>
        </p:txBody>
      </p:sp>
    </p:spTree>
    <p:extLst>
      <p:ext uri="{BB962C8B-B14F-4D97-AF65-F5344CB8AC3E}">
        <p14:creationId xmlns="" xmlns:p14="http://schemas.microsoft.com/office/powerpoint/2010/main" val="78473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dirty="0" smtClean="0"/>
          </a:p>
          <a:p>
            <a:pPr eaLnBrk="1" hangingPunct="1">
              <a:spcBef>
                <a:spcPct val="0"/>
              </a:spcBef>
            </a:pPr>
            <a:endParaRPr lang="en-US" dirty="0"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D6A662-134F-4F8A-93C3-DA89291CF7EB}" type="slidenum">
              <a:rPr lang="en-US">
                <a:ea typeface="ＭＳ Ｐゴシック" charset="-128"/>
                <a:cs typeface="ＭＳ Ｐゴシック" charset="-128"/>
              </a:rPr>
              <a:pPr fontAlgn="base">
                <a:spcBef>
                  <a:spcPct val="0"/>
                </a:spcBef>
                <a:spcAft>
                  <a:spcPct val="0"/>
                </a:spcAft>
                <a:defRPr/>
              </a:pPr>
              <a:t>19</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74039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b="1" dirty="0" smtClean="0">
                <a:ea typeface="+mn-ea"/>
                <a:cs typeface="+mn-cs"/>
              </a:rPr>
              <a:t>Say: </a:t>
            </a:r>
            <a:r>
              <a:rPr lang="en-US" dirty="0" smtClean="0">
                <a:ea typeface="+mn-ea"/>
                <a:cs typeface="+mn-cs"/>
              </a:rPr>
              <a:t>Welcome to this session – Developing Vocabulary Using a Letter Wall.</a:t>
            </a:r>
          </a:p>
          <a:p>
            <a:pPr eaLnBrk="1" fontAlgn="auto" hangingPunct="1">
              <a:spcBef>
                <a:spcPts val="0"/>
              </a:spcBef>
              <a:spcAft>
                <a:spcPts val="0"/>
              </a:spcAft>
              <a:defRPr/>
            </a:pPr>
            <a:r>
              <a:rPr lang="en-US" b="1" dirty="0" smtClean="0">
                <a:ea typeface="+mn-ea"/>
                <a:cs typeface="+mn-cs"/>
              </a:rPr>
              <a:t>Follow by introducing trainer(s), including a short bit of information about each trainer.  Give a very short overview or synopsis of the training.</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t>Say: </a:t>
            </a:r>
            <a:r>
              <a:rPr lang="en-US" dirty="0" smtClean="0">
                <a:ea typeface="+mn-ea"/>
                <a:cs typeface="+mn-cs"/>
              </a:rPr>
              <a:t>Let’s see who is here today. As I call off the name of a group, if it refers to you, please raise your hand. Are there any Pre</a:t>
            </a:r>
            <a:r>
              <a:rPr lang="en-US" baseline="0" dirty="0" smtClean="0">
                <a:ea typeface="+mn-ea"/>
                <a:cs typeface="+mn-cs"/>
              </a:rPr>
              <a:t> </a:t>
            </a:r>
            <a:r>
              <a:rPr lang="en-US" dirty="0" smtClean="0">
                <a:ea typeface="+mn-ea"/>
                <a:cs typeface="+mn-cs"/>
              </a:rPr>
              <a:t>K four teachers? Any teachers who work with three year olds? Any coaches or site leaders?  Is there anyone I left out?  I am so glad you are here today with us and looking forward to a great conversation about Pre K children and the use of a letter wall. </a:t>
            </a:r>
          </a:p>
          <a:p>
            <a:pPr eaLnBrk="1" fontAlgn="auto" hangingPunct="1">
              <a:spcBef>
                <a:spcPts val="0"/>
              </a:spcBef>
              <a:spcAft>
                <a:spcPts val="0"/>
              </a:spcAft>
              <a:defRPr/>
            </a:pPr>
            <a:r>
              <a:rPr lang="en-US" dirty="0" smtClean="0">
                <a:ea typeface="+mn-ea"/>
                <a:cs typeface="+mn-cs"/>
              </a:rPr>
              <a:t>Let’s consider our ground rules for today:</a:t>
            </a:r>
            <a:br>
              <a:rPr lang="en-US" dirty="0" smtClean="0">
                <a:ea typeface="+mn-ea"/>
                <a:cs typeface="+mn-cs"/>
              </a:rPr>
            </a:br>
            <a:r>
              <a:rPr lang="en-US" dirty="0" smtClean="0">
                <a:ea typeface="+mn-ea"/>
                <a:cs typeface="+mn-cs"/>
              </a:rPr>
              <a:t>	Take care of your needs when necessary</a:t>
            </a:r>
          </a:p>
          <a:p>
            <a:pPr eaLnBrk="1" fontAlgn="auto" hangingPunct="1">
              <a:spcBef>
                <a:spcPts val="0"/>
              </a:spcBef>
              <a:spcAft>
                <a:spcPts val="0"/>
              </a:spcAft>
              <a:defRPr/>
            </a:pPr>
            <a:r>
              <a:rPr lang="en-US" dirty="0" smtClean="0">
                <a:ea typeface="+mn-ea"/>
                <a:cs typeface="+mn-cs"/>
              </a:rPr>
              <a:t>	Silence electronic “distractors”</a:t>
            </a:r>
          </a:p>
          <a:p>
            <a:pPr eaLnBrk="1" fontAlgn="auto" hangingPunct="1">
              <a:spcBef>
                <a:spcPts val="0"/>
              </a:spcBef>
              <a:spcAft>
                <a:spcPts val="0"/>
              </a:spcAft>
              <a:defRPr/>
            </a:pPr>
            <a:r>
              <a:rPr lang="en-US" dirty="0" smtClean="0">
                <a:ea typeface="+mn-ea"/>
                <a:cs typeface="+mn-cs"/>
              </a:rPr>
              <a:t>	Be respectful to each other and the presenters</a:t>
            </a:r>
          </a:p>
          <a:p>
            <a:pPr eaLnBrk="1" fontAlgn="auto" hangingPunct="1">
              <a:spcBef>
                <a:spcPts val="0"/>
              </a:spcBef>
              <a:spcAft>
                <a:spcPts val="0"/>
              </a:spcAft>
              <a:defRPr/>
            </a:pPr>
            <a:r>
              <a:rPr lang="en-US" dirty="0" smtClean="0">
                <a:ea typeface="+mn-ea"/>
                <a:cs typeface="+mn-cs"/>
              </a:rPr>
              <a:t>	Participate and make a new friend</a:t>
            </a:r>
          </a:p>
          <a:p>
            <a:pPr eaLnBrk="1" fontAlgn="auto" hangingPunct="1">
              <a:spcBef>
                <a:spcPts val="0"/>
              </a:spcBef>
              <a:spcAft>
                <a:spcPts val="0"/>
              </a:spcAft>
              <a:defRPr/>
            </a:pPr>
            <a:r>
              <a:rPr lang="en-US" dirty="0" smtClean="0">
                <a:ea typeface="+mn-ea"/>
                <a:cs typeface="+mn-cs"/>
              </a:rPr>
              <a:t>	Have fun!</a:t>
            </a:r>
          </a:p>
          <a:p>
            <a:pPr eaLnBrk="1" fontAlgn="auto" hangingPunct="1">
              <a:spcBef>
                <a:spcPts val="0"/>
              </a:spcBef>
              <a:spcAft>
                <a:spcPts val="0"/>
              </a:spcAft>
              <a:defRPr/>
            </a:pPr>
            <a:endParaRPr lang="en-US" b="1" dirty="0" smtClean="0">
              <a:ea typeface="+mn-ea"/>
              <a:cs typeface="+mn-cs"/>
            </a:endParaRPr>
          </a:p>
          <a:p>
            <a:pPr eaLnBrk="1" fontAlgn="auto" hangingPunct="1">
              <a:spcBef>
                <a:spcPts val="0"/>
              </a:spcBef>
              <a:spcAft>
                <a:spcPts val="0"/>
              </a:spcAft>
              <a:defRPr/>
            </a:pPr>
            <a:r>
              <a:rPr lang="en-US" b="1" dirty="0" smtClean="0">
                <a:ea typeface="+mn-ea"/>
                <a:cs typeface="+mn-cs"/>
              </a:rPr>
              <a:t>Activity:</a:t>
            </a:r>
            <a:r>
              <a:rPr lang="en-US" dirty="0" smtClean="0">
                <a:ea typeface="+mn-ea"/>
                <a:cs typeface="+mn-cs"/>
              </a:rPr>
              <a:t> Making Name Tents </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Say</a:t>
            </a:r>
            <a:r>
              <a:rPr lang="en-US" dirty="0" smtClean="0">
                <a:ea typeface="+mn-ea"/>
                <a:cs typeface="+mn-cs"/>
              </a:rPr>
              <a:t>: Everyone will make a name tent with first names written boldly </a:t>
            </a:r>
            <a:r>
              <a:rPr lang="en-US" b="1" dirty="0" smtClean="0">
                <a:ea typeface="+mn-ea"/>
                <a:cs typeface="+mn-cs"/>
              </a:rPr>
              <a:t>(as per model that you show).</a:t>
            </a:r>
            <a:r>
              <a:rPr lang="en-US" dirty="0" smtClean="0">
                <a:ea typeface="+mn-ea"/>
                <a:cs typeface="+mn-cs"/>
              </a:rPr>
              <a:t> Choose a colored paper from the table and fold it in half. </a:t>
            </a:r>
            <a:r>
              <a:rPr lang="en-US" b="1" dirty="0" smtClean="0">
                <a:ea typeface="+mn-ea"/>
                <a:cs typeface="+mn-cs"/>
              </a:rPr>
              <a:t>(model) </a:t>
            </a:r>
            <a:r>
              <a:rPr lang="en-US" dirty="0" smtClean="0">
                <a:ea typeface="+mn-ea"/>
                <a:cs typeface="+mn-cs"/>
              </a:rPr>
              <a:t>After it is folded, write your first name so that the presenter can easily read it.</a:t>
            </a:r>
            <a:r>
              <a:rPr lang="en-US" baseline="0" dirty="0" smtClean="0">
                <a:ea typeface="+mn-ea"/>
                <a:cs typeface="+mn-cs"/>
              </a:rPr>
              <a:t> </a:t>
            </a:r>
            <a:r>
              <a:rPr lang="en-US" b="1" dirty="0" smtClean="0"/>
              <a:t>(model)</a:t>
            </a:r>
            <a:r>
              <a:rPr lang="en-US" dirty="0" smtClean="0">
                <a:ea typeface="+mn-ea"/>
                <a:cs typeface="+mn-cs"/>
              </a:rPr>
              <a:t> </a:t>
            </a:r>
          </a:p>
          <a:p>
            <a:pPr eaLnBrk="1" fontAlgn="auto" hangingPunct="1">
              <a:spcBef>
                <a:spcPts val="0"/>
              </a:spcBef>
              <a:spcAft>
                <a:spcPts val="0"/>
              </a:spcAft>
              <a:defRPr/>
            </a:pPr>
            <a:r>
              <a:rPr lang="en-US" dirty="0" smtClean="0">
                <a:ea typeface="+mn-ea"/>
                <a:cs typeface="+mn-cs"/>
              </a:rPr>
              <a:t>On the lower right corner write a scientific word that relates to space exploration and that is not a noun.</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	</a:t>
            </a:r>
          </a:p>
          <a:p>
            <a:pPr eaLnBrk="1" fontAlgn="auto" hangingPunct="1">
              <a:spcBef>
                <a:spcPts val="0"/>
              </a:spcBef>
              <a:spcAft>
                <a:spcPts val="0"/>
              </a:spcAft>
              <a:defRPr/>
            </a:pPr>
            <a:endParaRPr lang="en-US" dirty="0">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C533F2-6834-4A80-B756-6CFC8856AFD0}" type="slidenum">
              <a:rPr lang="en-US">
                <a:ea typeface="ＭＳ Ｐゴシック" charset="-128"/>
                <a:cs typeface="ＭＳ Ｐゴシック" charset="-128"/>
              </a:rPr>
              <a:pPr fontAlgn="base">
                <a:spcBef>
                  <a:spcPct val="0"/>
                </a:spcBef>
                <a:spcAft>
                  <a:spcPct val="0"/>
                </a:spcAft>
                <a:defRPr/>
              </a:pPr>
              <a:t>2</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451464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dirty="0" smtClean="0"/>
          </a:p>
          <a:p>
            <a:pPr defTabSz="906262" eaLnBrk="1" hangingPunct="1">
              <a:spcBef>
                <a:spcPct val="0"/>
              </a:spcBef>
              <a:defRPr/>
            </a:pPr>
            <a:r>
              <a:rPr lang="en-US" b="1" dirty="0" smtClean="0"/>
              <a:t>Say:  </a:t>
            </a:r>
            <a:r>
              <a:rPr lang="en-US" b="0" dirty="0" smtClean="0"/>
              <a:t>It is important for children to be able to identify their feelings</a:t>
            </a:r>
            <a:r>
              <a:rPr lang="en-US" b="0" baseline="0" dirty="0" smtClean="0"/>
              <a:t> with words such as “disappointed” or “frustrated.”  We need to be intentional in helping children understand their feelings and use the accurate words associated with that feeling.  </a:t>
            </a:r>
          </a:p>
          <a:p>
            <a:pPr defTabSz="906262" eaLnBrk="1" hangingPunct="1">
              <a:spcBef>
                <a:spcPct val="0"/>
              </a:spcBef>
              <a:defRPr/>
            </a:pPr>
            <a:endParaRPr lang="en-US" b="0" baseline="0" dirty="0" smtClean="0"/>
          </a:p>
          <a:p>
            <a:pPr defTabSz="906262" eaLnBrk="1" hangingPunct="1">
              <a:spcBef>
                <a:spcPct val="0"/>
              </a:spcBef>
              <a:defRPr/>
            </a:pPr>
            <a:r>
              <a:rPr lang="en-US" b="0" baseline="0" dirty="0" smtClean="0"/>
              <a:t>For example, a child may say they are “mad” when they are actually “frustrated.”  Identifying these words and adding them to the letter wall will help children build stronger vocabularies.</a:t>
            </a:r>
            <a:endParaRPr lang="en-US" b="0" dirty="0" smtClean="0"/>
          </a:p>
          <a:p>
            <a:pPr eaLnBrk="1" hangingPunct="1">
              <a:spcBef>
                <a:spcPct val="0"/>
              </a:spcBef>
            </a:pP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B406B9-2FBD-4871-91BF-23CCF80C1042}" type="slidenum">
              <a:rPr lang="en-US">
                <a:ea typeface="ＭＳ Ｐゴシック" charset="-128"/>
                <a:cs typeface="ＭＳ Ｐゴシック" charset="-128"/>
              </a:rPr>
              <a:pPr fontAlgn="base">
                <a:spcBef>
                  <a:spcPct val="0"/>
                </a:spcBef>
                <a:spcAft>
                  <a:spcPct val="0"/>
                </a:spcAft>
                <a:defRPr/>
              </a:pPr>
              <a:t>20</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02475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eaLnBrk="1" hangingPunct="1">
              <a:spcBef>
                <a:spcPct val="0"/>
              </a:spcBef>
            </a:pPr>
            <a:r>
              <a:rPr lang="en-US" b="1" dirty="0" smtClean="0"/>
              <a:t>Visit the tables as they are working and validate and support as needed.</a:t>
            </a:r>
          </a:p>
          <a:p>
            <a:pPr eaLnBrk="1" hangingPunct="1">
              <a:spcBef>
                <a:spcPct val="0"/>
              </a:spcBef>
            </a:pPr>
            <a:endParaRPr lang="en-US" dirty="0" smtClean="0"/>
          </a:p>
          <a:p>
            <a:pPr defTabSz="906262" eaLnBrk="1" hangingPunct="1">
              <a:spcBef>
                <a:spcPct val="0"/>
              </a:spcBef>
              <a:defRPr/>
            </a:pPr>
            <a:r>
              <a:rPr lang="en-US" b="1" dirty="0" smtClean="0"/>
              <a:t>After all the words have been added to the letter wall</a:t>
            </a:r>
            <a:r>
              <a:rPr lang="en-US" b="1" baseline="0" dirty="0" smtClean="0"/>
              <a:t> s</a:t>
            </a:r>
            <a:r>
              <a:rPr lang="en-US" b="1" dirty="0" smtClean="0"/>
              <a:t>ay: </a:t>
            </a:r>
            <a:r>
              <a:rPr lang="en-US" dirty="0" smtClean="0"/>
              <a:t>Look at our work!  Can you imagine this letter wall in your classroom? </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1F835-0DE2-4268-9BB2-1A325E89EEE7}" type="slidenum">
              <a:rPr lang="en-US">
                <a:ea typeface="ＭＳ Ｐゴシック" charset="-128"/>
                <a:cs typeface="ＭＳ Ｐゴシック" charset="-128"/>
              </a:rPr>
              <a:pPr fontAlgn="base">
                <a:spcBef>
                  <a:spcPct val="0"/>
                </a:spcBef>
                <a:spcAft>
                  <a:spcPct val="0"/>
                </a:spcAft>
                <a:defRPr/>
              </a:pPr>
              <a:t>21</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682092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defTabSz="906262" eaLnBrk="1" hangingPunct="1">
              <a:spcBef>
                <a:spcPct val="0"/>
              </a:spcBef>
              <a:defRPr/>
            </a:pPr>
            <a:r>
              <a:rPr lang="en-US" b="1" dirty="0" smtClean="0"/>
              <a:t>Activity: </a:t>
            </a:r>
            <a:r>
              <a:rPr lang="en-US" dirty="0" smtClean="0"/>
              <a:t>Add last words to letter wall!</a:t>
            </a:r>
          </a:p>
          <a:p>
            <a:pPr eaLnBrk="1" hangingPunct="1">
              <a:spcBef>
                <a:spcPct val="0"/>
              </a:spcBef>
            </a:pPr>
            <a:endParaRPr lang="en-US" b="1" dirty="0" smtClean="0"/>
          </a:p>
          <a:p>
            <a:pPr eaLnBrk="1" hangingPunct="1">
              <a:spcBef>
                <a:spcPct val="0"/>
              </a:spcBef>
            </a:pPr>
            <a:r>
              <a:rPr lang="en-US" b="1" dirty="0" smtClean="0"/>
              <a:t>Say</a:t>
            </a:r>
            <a:r>
              <a:rPr lang="en-US" dirty="0" smtClean="0"/>
              <a:t>: Now we will add our last words to the letter wall.  At your table, decide as a team on two words that are not nouns that would be great additions to the letter wall.  A team member who has not yet had a turn can write, illustrate and post the words on the letter wall. We will take five minutes for this activity.</a:t>
            </a:r>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DD583-101A-4C20-968D-F7600BC38895}" type="slidenum">
              <a:rPr lang="en-US">
                <a:ea typeface="ＭＳ Ｐゴシック" charset="-128"/>
                <a:cs typeface="ＭＳ Ｐゴシック" charset="-128"/>
              </a:rPr>
              <a:pPr fontAlgn="base">
                <a:spcBef>
                  <a:spcPct val="0"/>
                </a:spcBef>
                <a:spcAft>
                  <a:spcPct val="0"/>
                </a:spcAft>
                <a:defRPr/>
              </a:pPr>
              <a:t>22</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94274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eaLnBrk="1" hangingPunct="1">
              <a:spcBef>
                <a:spcPct val="0"/>
              </a:spcBef>
            </a:pPr>
            <a:r>
              <a:rPr lang="en-US" b="1" dirty="0" smtClean="0"/>
              <a:t>Say: </a:t>
            </a:r>
            <a:r>
              <a:rPr lang="en-US" dirty="0" smtClean="0"/>
              <a:t>The next couple of slides contain some ideas that might help your children enjoy and use the letter wall frequently.</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602544-752B-418D-816E-67544383A4E2}" type="slidenum">
              <a:rPr lang="en-US">
                <a:ea typeface="ＭＳ Ｐゴシック" charset="-128"/>
                <a:cs typeface="ＭＳ Ｐゴシック" charset="-128"/>
              </a:rPr>
              <a:pPr fontAlgn="base">
                <a:spcBef>
                  <a:spcPct val="0"/>
                </a:spcBef>
                <a:spcAft>
                  <a:spcPct val="0"/>
                </a:spcAft>
                <a:defRPr/>
              </a:pPr>
              <a:t>23</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2104995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defTabSz="906262" eaLnBrk="1" hangingPunct="1">
              <a:spcBef>
                <a:spcPct val="0"/>
              </a:spcBef>
              <a:defRPr/>
            </a:pPr>
            <a:r>
              <a:rPr lang="en-US" b="1" dirty="0" smtClean="0"/>
              <a:t>Say</a:t>
            </a:r>
            <a:r>
              <a:rPr lang="en-US" dirty="0" smtClean="0"/>
              <a:t>: Children love to interact with the letter wall in activities like “write the room.” </a:t>
            </a:r>
          </a:p>
          <a:p>
            <a:pPr defTabSz="906262" eaLnBrk="1" hangingPunct="1">
              <a:spcBef>
                <a:spcPct val="0"/>
              </a:spcBef>
              <a:defRPr/>
            </a:pPr>
            <a:endParaRPr lang="en-US" dirty="0" smtClean="0"/>
          </a:p>
          <a:p>
            <a:pPr defTabSz="906262" eaLnBrk="1" hangingPunct="1">
              <a:spcBef>
                <a:spcPct val="0"/>
              </a:spcBef>
              <a:defRPr/>
            </a:pPr>
            <a:r>
              <a:rPr lang="en-US" dirty="0" smtClean="0"/>
              <a:t>Using a clipboard and some paper, ask</a:t>
            </a:r>
            <a:r>
              <a:rPr lang="en-US" baseline="0" dirty="0" smtClean="0"/>
              <a:t> the child to visit the letter wall and write some of their favorite words.  This activity can be done during center time or any other free choice time during the day.</a:t>
            </a:r>
            <a:endParaRPr lang="en-US" dirty="0" smtClean="0"/>
          </a:p>
          <a:p>
            <a:pPr eaLnBrk="1" hangingPunct="1">
              <a:spcBef>
                <a:spcPct val="0"/>
              </a:spcBef>
            </a:pPr>
            <a:endParaRPr lang="en-US" dirty="0"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C3589E-1434-498E-94BD-197BD92BD7FE}" type="slidenum">
              <a:rPr lang="en-US">
                <a:ea typeface="ＭＳ Ｐゴシック" charset="-128"/>
                <a:cs typeface="ＭＳ Ｐゴシック" charset="-128"/>
              </a:rPr>
              <a:pPr fontAlgn="base">
                <a:spcBef>
                  <a:spcPct val="0"/>
                </a:spcBef>
                <a:spcAft>
                  <a:spcPct val="0"/>
                </a:spcAft>
                <a:defRPr/>
              </a:pPr>
              <a:t>24</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2297307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r>
              <a:rPr lang="en-US" b="1" dirty="0" smtClean="0">
                <a:solidFill>
                  <a:srgbClr val="92D050"/>
                </a:solidFill>
              </a:rPr>
              <a:t> and show materials that are listed in the activities that will be on the trainer’s table.</a:t>
            </a:r>
          </a:p>
          <a:p>
            <a:pPr eaLnBrk="1" hangingPunct="1">
              <a:spcBef>
                <a:spcPct val="0"/>
              </a:spcBef>
            </a:pPr>
            <a:endParaRPr lang="en-US" dirty="0" smtClean="0">
              <a:solidFill>
                <a:srgbClr val="92D050"/>
              </a:solidFill>
            </a:endParaRPr>
          </a:p>
          <a:p>
            <a:pPr eaLnBrk="1" hangingPunct="1">
              <a:spcBef>
                <a:spcPct val="0"/>
              </a:spcBef>
            </a:pPr>
            <a:endParaRPr lang="en-US" dirty="0" smtClean="0">
              <a:solidFill>
                <a:srgbClr val="92D050"/>
              </a:solidFill>
            </a:endParaRP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3D4F71-5A9A-4786-ADAF-C16A5AC8164F}" type="slidenum">
              <a:rPr lang="en-US">
                <a:ea typeface="ＭＳ Ｐゴシック" charset="-128"/>
                <a:cs typeface="ＭＳ Ｐゴシック" charset="-128"/>
              </a:rPr>
              <a:pPr fontAlgn="base">
                <a:spcBef>
                  <a:spcPct val="0"/>
                </a:spcBef>
                <a:spcAft>
                  <a:spcPct val="0"/>
                </a:spcAft>
                <a:defRPr/>
              </a:pPr>
              <a:t>25</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041624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 and show materials that are listed in the bullets that are found on a supply or trainer’s table.</a:t>
            </a:r>
          </a:p>
          <a:p>
            <a:pPr eaLnBrk="1" hangingPunct="1">
              <a:spcBef>
                <a:spcPct val="0"/>
              </a:spcBef>
            </a:pPr>
            <a:endParaRPr lang="en-US" b="1" dirty="0" smtClean="0"/>
          </a:p>
          <a:p>
            <a:pPr eaLnBrk="1" hangingPunct="1">
              <a:spcBef>
                <a:spcPct val="0"/>
              </a:spcBef>
            </a:pPr>
            <a:r>
              <a:rPr lang="en-US" b="1" dirty="0" smtClean="0"/>
              <a:t>Say: </a:t>
            </a:r>
            <a:r>
              <a:rPr lang="en-US" dirty="0" smtClean="0"/>
              <a:t>Now it is your turn to have some fun planning activities for the letter wall.  Use handout #1,</a:t>
            </a:r>
            <a:r>
              <a:rPr lang="en-US" baseline="0" dirty="0" smtClean="0"/>
              <a:t> Letter wall games.</a:t>
            </a:r>
            <a:endParaRPr lang="en-US" dirty="0" smtClean="0"/>
          </a:p>
          <a:p>
            <a:pPr eaLnBrk="1" hangingPunct="1">
              <a:spcBef>
                <a:spcPct val="0"/>
              </a:spcBef>
            </a:pPr>
            <a:endParaRPr lang="en-US" b="1" dirty="0"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0F4AA-1844-4918-8EE4-30DA6706D440}" type="slidenum">
              <a:rPr lang="en-US">
                <a:ea typeface="ＭＳ Ｐゴシック" charset="-128"/>
                <a:cs typeface="ＭＳ Ｐゴシック" charset="-128"/>
              </a:rPr>
              <a:pPr fontAlgn="base">
                <a:spcBef>
                  <a:spcPct val="0"/>
                </a:spcBef>
                <a:spcAft>
                  <a:spcPct val="0"/>
                </a:spcAft>
                <a:defRPr/>
              </a:pPr>
              <a:t>26</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876314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 </a:t>
            </a:r>
          </a:p>
          <a:p>
            <a:pPr eaLnBrk="1" hangingPunct="1">
              <a:spcBef>
                <a:spcPct val="0"/>
              </a:spcBef>
            </a:pPr>
            <a:endParaRPr lang="en-US" b="1" dirty="0" smtClean="0"/>
          </a:p>
          <a:p>
            <a:pPr eaLnBrk="1" hangingPunct="1">
              <a:spcBef>
                <a:spcPct val="0"/>
              </a:spcBef>
            </a:pPr>
            <a:r>
              <a:rPr lang="en-US" b="1" dirty="0" smtClean="0"/>
              <a:t>Say: </a:t>
            </a:r>
            <a:r>
              <a:rPr lang="en-US" dirty="0" smtClean="0"/>
              <a:t>Let’s look at Handout #3, which is Ideas for Implementation.</a:t>
            </a:r>
          </a:p>
          <a:p>
            <a:pPr eaLnBrk="1" hangingPunct="1">
              <a:spcBef>
                <a:spcPct val="0"/>
              </a:spcBef>
            </a:pPr>
            <a:endParaRPr lang="en-US" dirty="0" smtClean="0"/>
          </a:p>
          <a:p>
            <a:pPr eaLnBrk="1" hangingPunct="1">
              <a:spcBef>
                <a:spcPct val="0"/>
              </a:spcBef>
            </a:pPr>
            <a:r>
              <a:rPr lang="en-US" b="1" dirty="0" smtClean="0"/>
              <a:t>Say: </a:t>
            </a:r>
            <a:r>
              <a:rPr lang="en-US" dirty="0" smtClean="0"/>
              <a:t>Now let’s take a few minutes and comple</a:t>
            </a:r>
            <a:r>
              <a:rPr lang="en-US" baseline="0" dirty="0" smtClean="0"/>
              <a:t>te Handout #4,</a:t>
            </a:r>
            <a:r>
              <a:rPr lang="en-US" dirty="0" smtClean="0"/>
              <a:t> Bright Ideas form. What were highlights of this session?  What are some things you learned?</a:t>
            </a:r>
          </a:p>
          <a:p>
            <a:pPr eaLnBrk="1" hangingPunct="1">
              <a:spcBef>
                <a:spcPct val="0"/>
              </a:spcBef>
            </a:pPr>
            <a:endParaRPr lang="en-US" dirty="0" smtClean="0"/>
          </a:p>
          <a:p>
            <a:pPr eaLnBrk="1" hangingPunct="1">
              <a:spcBef>
                <a:spcPct val="0"/>
              </a:spcBef>
            </a:pPr>
            <a:r>
              <a:rPr lang="en-US" b="1" dirty="0" smtClean="0"/>
              <a:t>If participants seem “stuck”, you can give them a few ideas of what they may want to try and how to use the form to plan.</a:t>
            </a:r>
          </a:p>
          <a:p>
            <a:pPr eaLnBrk="1" hangingPunct="1">
              <a:spcBef>
                <a:spcPct val="0"/>
              </a:spcBef>
            </a:pPr>
            <a:endParaRPr lang="en-US" dirty="0" smtClean="0"/>
          </a:p>
          <a:p>
            <a:pPr eaLnBrk="1" hangingPunct="1">
              <a:spcBef>
                <a:spcPct val="0"/>
              </a:spcBef>
            </a:pPr>
            <a:r>
              <a:rPr lang="en-US" b="1" dirty="0" smtClean="0"/>
              <a:t>Say:  </a:t>
            </a:r>
            <a:r>
              <a:rPr lang="en-US" dirty="0" smtClean="0"/>
              <a:t>Thank you so much for your participation today!  I hope you will be able to use some of these ideas as you go back to work with your children.</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05912-AD4C-417F-BADD-8ADBCC68E04F}" type="slidenum">
              <a:rPr lang="en-US">
                <a:ea typeface="ＭＳ Ｐゴシック" charset="-128"/>
                <a:cs typeface="ＭＳ Ｐゴシック" charset="-128"/>
              </a:rPr>
              <a:pPr fontAlgn="base">
                <a:spcBef>
                  <a:spcPct val="0"/>
                </a:spcBef>
                <a:spcAft>
                  <a:spcPct val="0"/>
                </a:spcAft>
                <a:defRPr/>
              </a:pPr>
              <a:t>27</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400299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b="1" dirty="0" smtClean="0"/>
              <a:t>Say: </a:t>
            </a:r>
            <a:r>
              <a:rPr lang="en-US" dirty="0" smtClean="0"/>
              <a:t>During this session we will focus on the construction and use of the letter wall.  Let’s review the goals.</a:t>
            </a:r>
          </a:p>
          <a:p>
            <a:pPr eaLnBrk="1" hangingPunct="1">
              <a:spcBef>
                <a:spcPct val="0"/>
              </a:spcBef>
            </a:pPr>
            <a:r>
              <a:rPr lang="en-US" dirty="0" smtClean="0"/>
              <a:t> </a:t>
            </a:r>
          </a:p>
          <a:p>
            <a:pPr eaLnBrk="1" hangingPunct="1">
              <a:spcBef>
                <a:spcPct val="0"/>
              </a:spcBef>
            </a:pPr>
            <a:r>
              <a:rPr lang="en-US" b="1" dirty="0" smtClean="0"/>
              <a:t>Read slide.</a:t>
            </a:r>
          </a:p>
          <a:p>
            <a:pPr eaLnBrk="1" hangingPunct="1">
              <a:spcBef>
                <a:spcPct val="0"/>
              </a:spcBef>
            </a:pPr>
            <a:endParaRPr lang="en-US" dirty="0" smtClean="0"/>
          </a:p>
          <a:p>
            <a:pPr eaLnBrk="1" hangingPunct="1">
              <a:spcBef>
                <a:spcPct val="0"/>
              </a:spcBef>
            </a:pPr>
            <a:r>
              <a:rPr lang="en-US" b="1" dirty="0" smtClean="0"/>
              <a:t>Say</a:t>
            </a:r>
            <a:r>
              <a:rPr lang="en-US" b="0" dirty="0" smtClean="0"/>
              <a:t>:  You can find additional</a:t>
            </a:r>
            <a:r>
              <a:rPr lang="en-US" b="0" baseline="0" dirty="0" smtClean="0"/>
              <a:t> information about the letter wall in the </a:t>
            </a:r>
            <a:r>
              <a:rPr lang="en-US" b="0" u="sng" baseline="0" dirty="0" smtClean="0"/>
              <a:t>Texas Prekindergarten Guidelines </a:t>
            </a:r>
            <a:r>
              <a:rPr lang="en-US" b="0" baseline="0" dirty="0" smtClean="0"/>
              <a:t>on pages 74 and 75.</a:t>
            </a:r>
            <a:endParaRPr lang="en-US" b="0" dirty="0" smtClean="0"/>
          </a:p>
          <a:p>
            <a:pPr eaLnBrk="1" hangingPunct="1">
              <a:spcBef>
                <a:spcPct val="0"/>
              </a:spcBef>
            </a:pPr>
            <a:endParaRPr lang="en-US" dirty="0" smtClean="0"/>
          </a:p>
          <a:p>
            <a:pPr eaLnBrk="1" hangingPunct="1">
              <a:lnSpc>
                <a:spcPct val="90000"/>
              </a:lnSpc>
              <a:buFont typeface="Arial" charset="0"/>
              <a:buNone/>
            </a:pPr>
            <a:r>
              <a:rPr lang="en-US" sz="3200" dirty="0" smtClean="0"/>
              <a:t>Discuss background information, including:</a:t>
            </a:r>
          </a:p>
          <a:p>
            <a:pPr lvl="2" eaLnBrk="1" hangingPunct="1">
              <a:lnSpc>
                <a:spcPct val="90000"/>
              </a:lnSpc>
              <a:buFont typeface="Arial" charset="0"/>
              <a:buNone/>
            </a:pPr>
            <a:r>
              <a:rPr lang="en-US" sz="2200" dirty="0" smtClean="0"/>
              <a:t>– Define and discuss a letter wall.</a:t>
            </a:r>
          </a:p>
          <a:p>
            <a:pPr lvl="2" eaLnBrk="1" hangingPunct="1">
              <a:lnSpc>
                <a:spcPct val="90000"/>
              </a:lnSpc>
              <a:buFont typeface="Arial" charset="0"/>
              <a:buNone/>
            </a:pPr>
            <a:r>
              <a:rPr lang="en-US" sz="2200" dirty="0" smtClean="0"/>
              <a:t>– Consider the benefits and challenges.</a:t>
            </a:r>
          </a:p>
          <a:p>
            <a:pPr lvl="2" eaLnBrk="1" hangingPunct="1">
              <a:lnSpc>
                <a:spcPct val="90000"/>
              </a:lnSpc>
              <a:buFont typeface="Arial" charset="0"/>
              <a:buNone/>
            </a:pPr>
            <a:r>
              <a:rPr lang="en-US" sz="2200" dirty="0" smtClean="0"/>
              <a:t>– Talk about the placement of the letter wall.</a:t>
            </a:r>
          </a:p>
          <a:p>
            <a:pPr lvl="1" eaLnBrk="1" hangingPunct="1">
              <a:lnSpc>
                <a:spcPct val="90000"/>
              </a:lnSpc>
              <a:buFontTx/>
              <a:buChar char="•"/>
            </a:pPr>
            <a:r>
              <a:rPr lang="en-US" sz="3200" dirty="0" smtClean="0"/>
              <a:t>Consider a plan for implementation, including:</a:t>
            </a:r>
          </a:p>
          <a:p>
            <a:pPr lvl="2" eaLnBrk="1" hangingPunct="1">
              <a:lnSpc>
                <a:spcPct val="90000"/>
              </a:lnSpc>
              <a:buFont typeface="Arial" charset="0"/>
              <a:buNone/>
            </a:pPr>
            <a:r>
              <a:rPr lang="en-US" sz="2200" dirty="0" smtClean="0"/>
              <a:t>– Plan for the beginning of the school year.</a:t>
            </a:r>
          </a:p>
          <a:p>
            <a:pPr lvl="2" eaLnBrk="1" hangingPunct="1">
              <a:lnSpc>
                <a:spcPct val="90000"/>
              </a:lnSpc>
              <a:buFont typeface="Arial" charset="0"/>
              <a:buNone/>
            </a:pPr>
            <a:r>
              <a:rPr lang="en-US" sz="2200" dirty="0" smtClean="0"/>
              <a:t>– Plan for the following months.</a:t>
            </a:r>
          </a:p>
          <a:p>
            <a:pPr lvl="1" eaLnBrk="1" hangingPunct="1">
              <a:lnSpc>
                <a:spcPct val="90000"/>
              </a:lnSpc>
              <a:buFontTx/>
              <a:buChar char="•"/>
            </a:pPr>
            <a:r>
              <a:rPr lang="en-US" sz="3200" dirty="0" smtClean="0"/>
              <a:t>Work together to create a robust letter wall.</a:t>
            </a:r>
          </a:p>
          <a:p>
            <a:pPr lvl="1" eaLnBrk="1" hangingPunct="1">
              <a:lnSpc>
                <a:spcPct val="90000"/>
              </a:lnSpc>
              <a:buFontTx/>
              <a:buChar char="•"/>
            </a:pPr>
            <a:r>
              <a:rPr lang="en-US" sz="3200" dirty="0" smtClean="0"/>
              <a:t>Engage in letter wall activities.</a:t>
            </a:r>
          </a:p>
          <a:p>
            <a:pPr eaLnBrk="1" hangingPunct="1">
              <a:spcBef>
                <a:spcPct val="0"/>
              </a:spcBef>
            </a:pPr>
            <a:endParaRPr lang="en-US" dirty="0" smtClean="0"/>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4E727E-ADDC-41AC-921A-4FC5A9500EE5}" type="slidenum">
              <a:rPr lang="en-US">
                <a:ea typeface="ＭＳ Ｐゴシック" charset="-128"/>
                <a:cs typeface="ＭＳ Ｐゴシック" charset="-128"/>
              </a:rPr>
              <a:pPr fontAlgn="base">
                <a:spcBef>
                  <a:spcPct val="0"/>
                </a:spcBef>
                <a:spcAft>
                  <a:spcPct val="0"/>
                </a:spcAft>
                <a:defRPr/>
              </a:pPr>
              <a:t>3</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52739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During the next few slides, we will consider these questions. </a:t>
            </a:r>
          </a:p>
          <a:p>
            <a:pPr eaLnBrk="1" hangingPunct="1">
              <a:spcBef>
                <a:spcPct val="0"/>
              </a:spcBef>
            </a:pPr>
            <a:endParaRPr lang="en-US" dirty="0" smtClean="0"/>
          </a:p>
          <a:p>
            <a:pPr eaLnBrk="1" hangingPunct="1">
              <a:spcBef>
                <a:spcPct val="0"/>
              </a:spcBef>
            </a:pPr>
            <a:r>
              <a:rPr lang="en-US" b="1" dirty="0" smtClean="0"/>
              <a:t>Read slide.</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34853-D143-4FB0-B225-53F1CB87380E}" type="slidenum">
              <a:rPr lang="en-US">
                <a:ea typeface="ＭＳ Ｐゴシック" charset="-128"/>
                <a:cs typeface="ＭＳ Ｐゴシック" charset="-128"/>
              </a:rPr>
              <a:pPr fontAlgn="base">
                <a:spcBef>
                  <a:spcPct val="0"/>
                </a:spcBef>
                <a:spcAft>
                  <a:spcPct val="0"/>
                </a:spcAft>
                <a:defRPr/>
              </a:pPr>
              <a:t>4</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415790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defTabSz="906262" eaLnBrk="1" hangingPunct="1">
              <a:spcBef>
                <a:spcPct val="0"/>
              </a:spcBef>
              <a:defRPr/>
            </a:pPr>
            <a:r>
              <a:rPr lang="en-US" b="1" dirty="0" smtClean="0"/>
              <a:t>Say: </a:t>
            </a:r>
            <a:r>
              <a:rPr lang="en-US" dirty="0" smtClean="0"/>
              <a:t>Using a letter wall helps support the Pre K guidelines and is an appropriate and fun way to teach letters and words.</a:t>
            </a:r>
            <a:r>
              <a:rPr lang="en-US" baseline="0" dirty="0" smtClean="0"/>
              <a:t> </a:t>
            </a:r>
            <a:r>
              <a:rPr lang="en-US" dirty="0" smtClean="0"/>
              <a:t> In the</a:t>
            </a:r>
            <a:r>
              <a:rPr lang="en-US" baseline="0" dirty="0" smtClean="0"/>
              <a:t> upper grades, you might see a similarly looking visual aid called a word wall.  On a word wall,  the emphasis is on the vocabulary words rather than the letters that form the words. </a:t>
            </a:r>
            <a:endParaRPr lang="en-US" dirty="0" smtClean="0"/>
          </a:p>
          <a:p>
            <a:pPr eaLnBrk="1" hangingPunct="1">
              <a:spcBef>
                <a:spcPct val="0"/>
              </a:spcBef>
            </a:pPr>
            <a:endParaRPr lang="en-US" dirty="0" smtClean="0"/>
          </a:p>
          <a:p>
            <a:pPr eaLnBrk="1" hangingPunct="1">
              <a:spcBef>
                <a:spcPct val="0"/>
              </a:spcBef>
            </a:pPr>
            <a:r>
              <a:rPr lang="en-US" b="1" dirty="0" smtClean="0"/>
              <a:t>Activity: </a:t>
            </a:r>
            <a:r>
              <a:rPr lang="en-US" dirty="0" smtClean="0"/>
              <a:t>Sharing Letter Wall Experiences</a:t>
            </a:r>
          </a:p>
          <a:p>
            <a:pPr eaLnBrk="1" hangingPunct="1">
              <a:spcBef>
                <a:spcPct val="0"/>
              </a:spcBef>
            </a:pPr>
            <a:endParaRPr lang="en-US" dirty="0" smtClean="0"/>
          </a:p>
          <a:p>
            <a:pPr eaLnBrk="1" hangingPunct="1">
              <a:spcBef>
                <a:spcPct val="0"/>
              </a:spcBef>
            </a:pPr>
            <a:r>
              <a:rPr lang="en-US" b="1" dirty="0" smtClean="0"/>
              <a:t>Say</a:t>
            </a:r>
            <a:r>
              <a:rPr lang="en-US" dirty="0" smtClean="0"/>
              <a:t>:  Talk at your tables about your experiences with letter walls including the challenges and benefits of using a letter wall in your Pre K classrooms.</a:t>
            </a:r>
          </a:p>
          <a:p>
            <a:pPr eaLnBrk="1" hangingPunct="1">
              <a:spcBef>
                <a:spcPct val="0"/>
              </a:spcBef>
            </a:pPr>
            <a:endParaRPr lang="en-US" dirty="0" smtClean="0"/>
          </a:p>
          <a:p>
            <a:pPr eaLnBrk="1" hangingPunct="1">
              <a:spcBef>
                <a:spcPct val="0"/>
              </a:spcBef>
            </a:pPr>
            <a:r>
              <a:rPr lang="en-US" b="1" dirty="0" smtClean="0"/>
              <a:t>Allow two minutes for table teams to discuss.  Do not share out as we will discuss during next two slides.</a:t>
            </a:r>
          </a:p>
          <a:p>
            <a:pPr eaLnBrk="1" hangingPunct="1">
              <a:spcBef>
                <a:spcPct val="0"/>
              </a:spcBef>
            </a:pPr>
            <a:endParaRPr lang="en-US" dirty="0" smtClean="0"/>
          </a:p>
          <a:p>
            <a:pPr eaLnBrk="1" hangingPunct="1">
              <a:spcBef>
                <a:spcPct val="0"/>
              </a:spcBef>
            </a:pPr>
            <a:r>
              <a:rPr lang="en-US" b="1" dirty="0" smtClean="0"/>
              <a:t>Say: </a:t>
            </a:r>
            <a:r>
              <a:rPr lang="en-US" dirty="0" smtClean="0"/>
              <a:t>Let’s look at a few slides as we consider the benefits and challenges of using a letter wall.</a:t>
            </a:r>
          </a:p>
          <a:p>
            <a:pPr eaLnBrk="1" hangingPunct="1">
              <a:spcBef>
                <a:spcPct val="0"/>
              </a:spcBef>
            </a:pPr>
            <a:endParaRPr lang="en-US" dirty="0" smtClean="0"/>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82E8EF-8E5D-4830-9575-4D939FF11885}" type="slidenum">
              <a:rPr lang="en-US">
                <a:ea typeface="ＭＳ Ｐゴシック" charset="-128"/>
                <a:cs typeface="ＭＳ Ｐゴシック" charset="-128"/>
              </a:rPr>
              <a:pPr fontAlgn="base">
                <a:spcBef>
                  <a:spcPct val="0"/>
                </a:spcBef>
                <a:spcAft>
                  <a:spcPct val="0"/>
                </a:spcAft>
                <a:defRPr/>
              </a:pPr>
              <a:t>5</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208615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eaLnBrk="1" hangingPunct="1">
              <a:spcBef>
                <a:spcPct val="0"/>
              </a:spcBef>
            </a:pPr>
            <a:r>
              <a:rPr lang="en-US" b="1" dirty="0" smtClean="0"/>
              <a:t>Say: </a:t>
            </a:r>
            <a:r>
              <a:rPr lang="en-US" dirty="0" smtClean="0"/>
              <a:t>Did your teams consider any of these benefits?  </a:t>
            </a:r>
          </a:p>
          <a:p>
            <a:pPr eaLnBrk="1" hangingPunct="1">
              <a:spcBef>
                <a:spcPct val="0"/>
              </a:spcBef>
            </a:pPr>
            <a:endParaRPr lang="en-US" dirty="0" smtClean="0"/>
          </a:p>
          <a:p>
            <a:pPr eaLnBrk="1" hangingPunct="1">
              <a:spcBef>
                <a:spcPct val="0"/>
              </a:spcBef>
            </a:pPr>
            <a:r>
              <a:rPr lang="en-US" b="1" dirty="0" smtClean="0"/>
              <a:t>Allow a minute of sharing.</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858403-EBBC-45AB-8BB2-F27F349CFB42}" type="slidenum">
              <a:rPr lang="en-US">
                <a:ea typeface="ＭＳ Ｐゴシック" charset="-128"/>
                <a:cs typeface="ＭＳ Ｐゴシック" charset="-128"/>
              </a:rPr>
              <a:pPr fontAlgn="base">
                <a:spcBef>
                  <a:spcPct val="0"/>
                </a:spcBef>
                <a:spcAft>
                  <a:spcPct val="0"/>
                </a:spcAft>
                <a:defRPr/>
              </a:pPr>
              <a:t>6</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61461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a:p>
            <a:pPr eaLnBrk="1" hangingPunct="1">
              <a:spcBef>
                <a:spcPct val="0"/>
              </a:spcBef>
            </a:pPr>
            <a:r>
              <a:rPr lang="en-US" b="1" dirty="0" smtClean="0"/>
              <a:t>Say: </a:t>
            </a:r>
            <a:r>
              <a:rPr lang="en-US" dirty="0" smtClean="0"/>
              <a:t>Did any of you share these challenges when you were talking at your table?  What were some of them?</a:t>
            </a:r>
          </a:p>
          <a:p>
            <a:pPr eaLnBrk="1" hangingPunct="1">
              <a:spcBef>
                <a:spcPct val="0"/>
              </a:spcBef>
            </a:pPr>
            <a:r>
              <a:rPr lang="en-US" dirty="0" smtClean="0"/>
              <a:t>As I have worked with teachers and leaders, these questions have come up for discussion.  During this session, we will problem solve and answer these questions.</a:t>
            </a:r>
          </a:p>
          <a:p>
            <a:pPr eaLnBrk="1" hangingPunct="1">
              <a:spcBef>
                <a:spcPct val="0"/>
              </a:spcBef>
            </a:pPr>
            <a:endParaRPr lang="en-US" dirty="0" smtClean="0"/>
          </a:p>
          <a:p>
            <a:pPr eaLnBrk="1" hangingPunct="1">
              <a:spcBef>
                <a:spcPct val="0"/>
              </a:spcBef>
            </a:pPr>
            <a:r>
              <a:rPr lang="en-US" b="1" dirty="0" smtClean="0"/>
              <a:t>Allow a minute or two to share challenges that the participants have experienced.</a:t>
            </a:r>
          </a:p>
          <a:p>
            <a:pPr eaLnBrk="1" hangingPunct="1">
              <a:spcBef>
                <a:spcPct val="0"/>
              </a:spcBef>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E014A8-E876-47BD-A73F-E9F42954C941}" type="slidenum">
              <a:rPr lang="en-US">
                <a:ea typeface="ＭＳ Ｐゴシック" charset="-128"/>
                <a:cs typeface="ＭＳ Ｐゴシック" charset="-128"/>
              </a:rPr>
              <a:pPr fontAlgn="base">
                <a:spcBef>
                  <a:spcPct val="0"/>
                </a:spcBef>
                <a:spcAft>
                  <a:spcPct val="0"/>
                </a:spcAft>
                <a:defRPr/>
              </a:pPr>
              <a:t>7</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39928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Read each bullet and add detail below.</a:t>
            </a:r>
          </a:p>
          <a:p>
            <a:pPr eaLnBrk="1" hangingPunct="1">
              <a:spcBef>
                <a:spcPct val="0"/>
              </a:spcBef>
            </a:pPr>
            <a:endParaRPr lang="en-US" dirty="0" smtClean="0"/>
          </a:p>
          <a:p>
            <a:pPr eaLnBrk="1" hangingPunct="1">
              <a:spcBef>
                <a:spcPct val="0"/>
              </a:spcBef>
            </a:pPr>
            <a:r>
              <a:rPr lang="en-US" b="1" dirty="0" smtClean="0"/>
              <a:t>Bullet one:  </a:t>
            </a:r>
            <a:r>
              <a:rPr lang="en-US" dirty="0" smtClean="0"/>
              <a:t>A letter wall is supposed to be interactive. Where you place it matters.  If you want children to be able to touch the letters and words and play “games” with the letter wall, it has to be available to them.</a:t>
            </a:r>
          </a:p>
          <a:p>
            <a:pPr eaLnBrk="1" hangingPunct="1">
              <a:spcBef>
                <a:spcPct val="0"/>
              </a:spcBef>
            </a:pPr>
            <a:endParaRPr lang="en-US" dirty="0" smtClean="0"/>
          </a:p>
          <a:p>
            <a:pPr eaLnBrk="1" hangingPunct="1">
              <a:spcBef>
                <a:spcPct val="0"/>
              </a:spcBef>
            </a:pPr>
            <a:r>
              <a:rPr lang="en-US" b="1" dirty="0" smtClean="0"/>
              <a:t>Bullet two: </a:t>
            </a:r>
            <a:r>
              <a:rPr lang="en-US" dirty="0" smtClean="0"/>
              <a:t>Having your letter wall in your large group circle area is a great idea.  That way you will be more likely to use it every day.</a:t>
            </a:r>
          </a:p>
          <a:p>
            <a:pPr eaLnBrk="1" hangingPunct="1">
              <a:spcBef>
                <a:spcPct val="0"/>
              </a:spcBef>
            </a:pPr>
            <a:endParaRPr lang="en-US" dirty="0" smtClean="0"/>
          </a:p>
          <a:p>
            <a:pPr eaLnBrk="1" hangingPunct="1">
              <a:spcBef>
                <a:spcPct val="0"/>
              </a:spcBef>
            </a:pPr>
            <a:r>
              <a:rPr lang="en-US" b="1" dirty="0" smtClean="0"/>
              <a:t>Bullet three: </a:t>
            </a:r>
            <a:r>
              <a:rPr lang="en-US" dirty="0" smtClean="0"/>
              <a:t>When a letter wall has several rows, it starts to look like a patchwork quilt.  Having one or two rows is a better plan.</a:t>
            </a:r>
          </a:p>
          <a:p>
            <a:pPr eaLnBrk="1" hangingPunct="1">
              <a:spcBef>
                <a:spcPct val="0"/>
              </a:spcBef>
            </a:pPr>
            <a:endParaRPr lang="en-US" dirty="0" smtClean="0"/>
          </a:p>
          <a:p>
            <a:pPr eaLnBrk="1" hangingPunct="1">
              <a:spcBef>
                <a:spcPct val="0"/>
              </a:spcBef>
            </a:pPr>
            <a:r>
              <a:rPr lang="en-US" b="1" dirty="0" smtClean="0"/>
              <a:t>Bullet four: </a:t>
            </a:r>
            <a:r>
              <a:rPr lang="en-US" dirty="0" smtClean="0"/>
              <a:t>As you use the letter wall over the year, you will want to have plenty of space to add words.  By planning ahead of time, you will be prepared to place five to seven words under many of the letters.</a:t>
            </a:r>
          </a:p>
          <a:p>
            <a:pPr eaLnBrk="1" hangingPunct="1">
              <a:spcBef>
                <a:spcPct val="0"/>
              </a:spcBef>
            </a:pPr>
            <a:endParaRPr lang="en-US" dirty="0" smtClean="0"/>
          </a:p>
          <a:p>
            <a:pPr eaLnBrk="1" hangingPunct="1">
              <a:spcBef>
                <a:spcPct val="0"/>
              </a:spcBef>
            </a:pPr>
            <a:r>
              <a:rPr lang="en-US" b="1" dirty="0" smtClean="0"/>
              <a:t>Bullet five: </a:t>
            </a:r>
            <a:r>
              <a:rPr lang="en-US" dirty="0" smtClean="0"/>
              <a:t>When you build your letter wall, you will use the letter cards followed by a picture to define the space.  There is no need for a border.</a:t>
            </a:r>
          </a:p>
          <a:p>
            <a:pPr eaLnBrk="1" hangingPunct="1">
              <a:spcBef>
                <a:spcPct val="0"/>
              </a:spcBef>
            </a:pPr>
            <a:endParaRPr lang="en-US" dirty="0" smtClean="0"/>
          </a:p>
          <a:p>
            <a:pPr eaLnBrk="1" hangingPunct="1">
              <a:spcBef>
                <a:spcPct val="0"/>
              </a:spcBef>
            </a:pPr>
            <a:r>
              <a:rPr lang="en-US" b="1" dirty="0" smtClean="0"/>
              <a:t>Bullet six: </a:t>
            </a:r>
            <a:r>
              <a:rPr lang="en-US" dirty="0" smtClean="0"/>
              <a:t>When you place each letter, consider how much space you need to allow for longer words.  Nine inches is a great size to use if you have the space.</a:t>
            </a:r>
          </a:p>
          <a:p>
            <a:pPr eaLnBrk="1" hangingPunct="1">
              <a:spcBef>
                <a:spcPct val="0"/>
              </a:spcBef>
            </a:pPr>
            <a:r>
              <a:rPr lang="en-US" dirty="0" smtClean="0"/>
              <a:t> </a:t>
            </a:r>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D2CC21-3C49-42B9-B486-012314CF9093}" type="slidenum">
              <a:rPr lang="en-US">
                <a:ea typeface="ＭＳ Ｐゴシック" charset="-128"/>
                <a:cs typeface="ＭＳ Ｐゴシック" charset="-128"/>
              </a:rPr>
              <a:pPr fontAlgn="base">
                <a:spcBef>
                  <a:spcPct val="0"/>
                </a:spcBef>
                <a:spcAft>
                  <a:spcPct val="0"/>
                </a:spcAft>
                <a:defRPr/>
              </a:pPr>
              <a:t>8</a:t>
            </a:fld>
            <a:endParaRPr lang="en-US">
              <a:ea typeface="ＭＳ Ｐゴシック" charset="-128"/>
              <a:cs typeface="ＭＳ Ｐゴシック" charset="-128"/>
            </a:endParaRPr>
          </a:p>
        </p:txBody>
      </p:sp>
      <p:sp>
        <p:nvSpPr>
          <p:cNvPr id="5" name="Date Placeholder 2"/>
          <p:cNvSpPr>
            <a:spLocks noGrp="1"/>
          </p:cNvSpPr>
          <p:nvPr>
            <p:ph type="dt" idx="1"/>
          </p:nvPr>
        </p:nvSpPr>
        <p:spPr>
          <a:xfrm>
            <a:off x="3976333" y="0"/>
            <a:ext cx="3041967" cy="465296"/>
          </a:xfrm>
          <a:prstGeom prst="rect">
            <a:avLst/>
          </a:prstGeom>
        </p:spPr>
        <p:txBody>
          <a:bodyPr vert="horz" lIns="93281" tIns="46641" rIns="93281" bIns="46641" rtlCol="0"/>
          <a:lstStyle>
            <a:lvl1pPr algn="r" fontAlgn="auto">
              <a:spcBef>
                <a:spcPts val="0"/>
              </a:spcBef>
              <a:spcAft>
                <a:spcPts val="0"/>
              </a:spcAft>
              <a:defRPr sz="1200">
                <a:latin typeface="+mn-lt"/>
                <a:ea typeface="+mn-ea"/>
                <a:cs typeface="+mn-cs"/>
              </a:defRPr>
            </a:lvl1pPr>
          </a:lstStyle>
          <a:p>
            <a:pPr>
              <a:defRPr/>
            </a:pPr>
            <a:r>
              <a:rPr lang="en-US" b="1" dirty="0" smtClean="0"/>
              <a:t>Letter Wall</a:t>
            </a:r>
          </a:p>
          <a:p>
            <a:pPr>
              <a:defRPr/>
            </a:pPr>
            <a:r>
              <a:rPr lang="en-US" dirty="0" smtClean="0"/>
              <a:t>Prekindergarten</a:t>
            </a:r>
            <a:endParaRPr lang="en-US" dirty="0"/>
          </a:p>
        </p:txBody>
      </p:sp>
    </p:spTree>
    <p:extLst>
      <p:ext uri="{BB962C8B-B14F-4D97-AF65-F5344CB8AC3E}">
        <p14:creationId xmlns="" xmlns:p14="http://schemas.microsoft.com/office/powerpoint/2010/main" val="121347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Say:  </a:t>
            </a:r>
            <a:r>
              <a:rPr lang="en-US" dirty="0" smtClean="0"/>
              <a:t>Let’s look at the basic frame of this letter wall</a:t>
            </a:r>
            <a:r>
              <a:rPr lang="en-US" baseline="0" dirty="0" smtClean="0"/>
              <a:t> </a:t>
            </a:r>
            <a:r>
              <a:rPr lang="en-US" b="1" baseline="0" dirty="0" smtClean="0"/>
              <a:t>(indicate posted letter wall) </a:t>
            </a:r>
            <a:r>
              <a:rPr lang="en-US" dirty="0" smtClean="0"/>
              <a:t>What do you notice? </a:t>
            </a:r>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r>
              <a:rPr lang="en-US" b="1" dirty="0" smtClean="0"/>
              <a:t>Some responses might</a:t>
            </a:r>
            <a:r>
              <a:rPr lang="en-US" b="1" baseline="0" dirty="0" smtClean="0"/>
              <a:t> be:</a:t>
            </a:r>
            <a:endParaRPr lang="en-US" b="1" dirty="0" smtClean="0"/>
          </a:p>
          <a:p>
            <a:pPr marL="169924" indent="-169924" eaLnBrk="1" hangingPunct="1">
              <a:spcBef>
                <a:spcPct val="0"/>
              </a:spcBef>
              <a:buFont typeface="Arial" panose="020B0604020202020204" pitchFamily="34" charset="0"/>
              <a:buChar char="•"/>
            </a:pPr>
            <a:r>
              <a:rPr lang="en-US" b="1" dirty="0" smtClean="0"/>
              <a:t>It has a dark background</a:t>
            </a:r>
          </a:p>
          <a:p>
            <a:pPr marL="169924" indent="-169924" eaLnBrk="1" hangingPunct="1">
              <a:spcBef>
                <a:spcPct val="0"/>
              </a:spcBef>
              <a:buFont typeface="Arial" panose="020B0604020202020204" pitchFamily="34" charset="0"/>
              <a:buChar char="•"/>
            </a:pPr>
            <a:r>
              <a:rPr lang="en-US" b="1" dirty="0" smtClean="0"/>
              <a:t>It</a:t>
            </a:r>
            <a:r>
              <a:rPr lang="en-US" b="1" baseline="0" dirty="0" smtClean="0"/>
              <a:t> has </a:t>
            </a:r>
            <a:r>
              <a:rPr lang="en-US" b="1" dirty="0" smtClean="0"/>
              <a:t>clear, easy to read toppers</a:t>
            </a:r>
          </a:p>
          <a:p>
            <a:pPr marL="169924" indent="-169924" eaLnBrk="1" hangingPunct="1">
              <a:spcBef>
                <a:spcPct val="0"/>
              </a:spcBef>
              <a:buFont typeface="Arial" panose="020B0604020202020204" pitchFamily="34" charset="0"/>
              <a:buChar char="•"/>
            </a:pPr>
            <a:r>
              <a:rPr lang="en-US" b="1" dirty="0" smtClean="0"/>
              <a:t>It has no border</a:t>
            </a:r>
          </a:p>
          <a:p>
            <a:pPr marL="169924" indent="-169924" eaLnBrk="1" hangingPunct="1">
              <a:spcBef>
                <a:spcPct val="0"/>
              </a:spcBef>
              <a:buFont typeface="Arial" panose="020B0604020202020204" pitchFamily="34" charset="0"/>
              <a:buChar char="•"/>
            </a:pPr>
            <a:r>
              <a:rPr lang="en-US" b="1" dirty="0" smtClean="0"/>
              <a:t>It has sufficient space between letters</a:t>
            </a:r>
          </a:p>
          <a:p>
            <a:pPr marL="169924" indent="-169924" eaLnBrk="1" hangingPunct="1">
              <a:spcBef>
                <a:spcPct val="0"/>
              </a:spcBef>
              <a:buFont typeface="Arial" panose="020B0604020202020204" pitchFamily="34" charset="0"/>
              <a:buChar char="•"/>
            </a:pPr>
            <a:r>
              <a:rPr lang="en-US" b="1" dirty="0" smtClean="0"/>
              <a:t>It has</a:t>
            </a:r>
            <a:r>
              <a:rPr lang="en-US" b="1" baseline="0" dirty="0" smtClean="0"/>
              <a:t> </a:t>
            </a:r>
            <a:r>
              <a:rPr lang="en-US" b="1" dirty="0" smtClean="0"/>
              <a:t>two rows of letters</a:t>
            </a:r>
          </a:p>
          <a:p>
            <a:endParaRPr lang="en-US" dirty="0"/>
          </a:p>
        </p:txBody>
      </p:sp>
      <p:sp>
        <p:nvSpPr>
          <p:cNvPr id="4" name="Slide Number Placeholder 3"/>
          <p:cNvSpPr>
            <a:spLocks noGrp="1"/>
          </p:cNvSpPr>
          <p:nvPr>
            <p:ph type="sldNum" sz="quarter" idx="10"/>
          </p:nvPr>
        </p:nvSpPr>
        <p:spPr/>
        <p:txBody>
          <a:bodyPr/>
          <a:lstStyle/>
          <a:p>
            <a:pPr>
              <a:defRPr/>
            </a:pPr>
            <a:fld id="{540CFEE3-B2E4-4748-A53B-25197D5B9560}" type="slidenum">
              <a:rPr lang="en-US" smtClean="0"/>
              <a:pPr>
                <a:defRPr/>
              </a:pPr>
              <a:t>9</a:t>
            </a:fld>
            <a:endParaRPr lang="en-US"/>
          </a:p>
        </p:txBody>
      </p:sp>
    </p:spTree>
    <p:extLst>
      <p:ext uri="{BB962C8B-B14F-4D97-AF65-F5344CB8AC3E}">
        <p14:creationId xmlns="" xmlns:p14="http://schemas.microsoft.com/office/powerpoint/2010/main" val="1254220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red.jpg"/>
          <p:cNvPicPr>
            <a:picLocks noChangeAspect="1"/>
          </p:cNvPicPr>
          <p:nvPr userDrawn="1"/>
        </p:nvPicPr>
        <p:blipFill>
          <a:blip r:embed="rId2" cstate="print"/>
          <a:srcRect/>
          <a:stretch>
            <a:fillRect/>
          </a:stretch>
        </p:blipFill>
        <p:spPr bwMode="auto">
          <a:xfrm>
            <a:off x="0" y="0"/>
            <a:ext cx="9144000" cy="3013075"/>
          </a:xfrm>
          <a:prstGeom prst="rect">
            <a:avLst/>
          </a:prstGeom>
          <a:noFill/>
          <a:ln w="9525">
            <a:noFill/>
            <a:miter lim="800000"/>
            <a:headEnd/>
            <a:tailEnd/>
          </a:ln>
        </p:spPr>
      </p:pic>
      <p:sp>
        <p:nvSpPr>
          <p:cNvPr id="2" name="Title 1"/>
          <p:cNvSpPr>
            <a:spLocks noGrp="1"/>
          </p:cNvSpPr>
          <p:nvPr>
            <p:ph type="ctrTitle"/>
          </p:nvPr>
        </p:nvSpPr>
        <p:spPr>
          <a:xfrm>
            <a:off x="1295400" y="3352800"/>
            <a:ext cx="6629400" cy="1470025"/>
          </a:xfrm>
        </p:spPr>
        <p:txBody>
          <a:bodyPr>
            <a:normAutofit/>
          </a:bodyPr>
          <a:lstStyle>
            <a:lvl1pPr>
              <a:defRPr sz="4400" b="0">
                <a:solidFill>
                  <a:srgbClr val="CA2128"/>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a:xfrm>
            <a:off x="6705600" y="6356350"/>
            <a:ext cx="2133600" cy="365125"/>
          </a:xfrm>
        </p:spPr>
        <p:txBody>
          <a:bodyPr/>
          <a:lstStyle>
            <a:lvl1pPr>
              <a:defRPr>
                <a:solidFill>
                  <a:schemeClr val="bg1"/>
                </a:solidFill>
              </a:defRPr>
            </a:lvl1pPr>
          </a:lstStyle>
          <a:p>
            <a:pPr>
              <a:defRPr/>
            </a:pPr>
            <a:fld id="{16DFAE52-8168-43F6-BF84-2B61CEC1708C}" type="slidenum">
              <a:rPr/>
              <a:pPr>
                <a:defRPr/>
              </a:pPr>
              <a:t>‹#›</a:t>
            </a:fld>
            <a:endParaRPr/>
          </a:p>
        </p:txBody>
      </p:sp>
      <p:sp>
        <p:nvSpPr>
          <p:cNvPr id="6" name="Footer Placeholder 4"/>
          <p:cNvSpPr>
            <a:spLocks noGrp="1"/>
          </p:cNvSpPr>
          <p:nvPr>
            <p:ph type="ftr" sz="quarter" idx="11"/>
          </p:nvPr>
        </p:nvSpPr>
        <p:spPr/>
        <p:txBody>
          <a:bodyPr/>
          <a:lstStyle>
            <a:lvl1pPr algn="ctr">
              <a:defRPr sz="800">
                <a:solidFill>
                  <a:schemeClr val="tx1">
                    <a:tint val="75000"/>
                  </a:schemeClr>
                </a:solidFill>
              </a:defRPr>
            </a:lvl1pPr>
          </a:lstStyle>
          <a:p>
            <a:pPr>
              <a:defRPr/>
            </a:pPr>
            <a:r>
              <a:rPr lang="en-US"/>
              <a:t>© 2013 Texas Education Agency / The University of Texas System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FA7B2B5-A415-4F5B-A936-2EB351E903E3}"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3B11270-C6CA-4D8E-858F-9FE4ED690C08}"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824B64C-0A8E-429A-AF48-D4A334CF46EE}"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B89DA07-6D2D-4AEF-818E-01E6ABC62459}"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88EBFE1-E0D7-4B6B-B787-AEE01676CEAA}"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534BAA9-2A0C-4596-850D-2DDCC2FE9FB0}" type="slidenum">
              <a:rPr/>
              <a:pPr>
                <a:defRPr/>
              </a:pPr>
              <a:t>‹#›</a:t>
            </a:fld>
            <a:endParaRPr dirty="0"/>
          </a:p>
        </p:txBody>
      </p:sp>
      <p:sp>
        <p:nvSpPr>
          <p:cNvPr id="8"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0E7EC403-A414-4F03-9038-3CE084760BF9}" type="slidenum">
              <a:rPr/>
              <a:pPr>
                <a:defRPr/>
              </a:pPr>
              <a:t>‹#›</a:t>
            </a:fld>
            <a:endParaRPr dirty="0"/>
          </a:p>
        </p:txBody>
      </p:sp>
      <p:sp>
        <p:nvSpPr>
          <p:cNvPr id="4"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088BBC2-4B08-4E1D-80D1-1DE8CDFEEFB6}" type="slidenum">
              <a:rPr/>
              <a:pPr>
                <a:defRPr/>
              </a:pPr>
              <a:t>‹#›</a:t>
            </a:fld>
            <a:endParaRPr dirty="0"/>
          </a:p>
        </p:txBody>
      </p:sp>
      <p:sp>
        <p:nvSpPr>
          <p:cNvPr id="3"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65C5468-FB31-4456-AEC4-E7E433F51AD6}"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799"/>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D0EFE78-A48A-4CE4-9240-1810DA55018E}"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red2.jpg"/>
          <p:cNvPicPr>
            <a:picLocks noChangeAspect="1"/>
          </p:cNvPicPr>
          <p:nvPr userDrawn="1"/>
        </p:nvPicPr>
        <p:blipFill>
          <a:blip r:embed="rId13" cstate="print"/>
          <a:srcRect/>
          <a:stretch>
            <a:fillRect/>
          </a:stretch>
        </p:blipFill>
        <p:spPr bwMode="auto">
          <a:xfrm>
            <a:off x="0" y="6043613"/>
            <a:ext cx="9144000" cy="814387"/>
          </a:xfrm>
          <a:prstGeom prst="rect">
            <a:avLst/>
          </a:prstGeom>
          <a:noFill/>
          <a:ln w="9525">
            <a:noFill/>
            <a:miter lim="800000"/>
            <a:headEnd/>
            <a:tailEnd/>
          </a:ln>
        </p:spPr>
      </p:pic>
      <p:sp>
        <p:nvSpPr>
          <p:cNvPr id="1027" name="Title Placeholder 1"/>
          <p:cNvSpPr>
            <a:spLocks noGrp="1"/>
          </p:cNvSpPr>
          <p:nvPr>
            <p:ph type="title"/>
          </p:nvPr>
        </p:nvSpPr>
        <p:spPr bwMode="auto">
          <a:xfrm>
            <a:off x="457200" y="949325"/>
            <a:ext cx="82296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algn="ctr" fontAlgn="auto">
              <a:spcBef>
                <a:spcPts val="0"/>
              </a:spcBef>
              <a:spcAft>
                <a:spcPts val="0"/>
              </a:spcAft>
              <a:defRPr lang="en-US" sz="1200" kern="1200">
                <a:solidFill>
                  <a:schemeClr val="tx1">
                    <a:tint val="75000"/>
                  </a:schemeClr>
                </a:solidFill>
                <a:latin typeface="+mn-lt"/>
                <a:ea typeface="+mn-ea"/>
                <a:cs typeface="+mn-cs"/>
              </a:defRPr>
            </a:lvl1pPr>
          </a:lstStyle>
          <a:p>
            <a:pPr>
              <a:defRPr/>
            </a:pPr>
            <a:fld id="{6CBEAE4A-AE7C-4C20-A420-51047182B39A}" type="slidenum">
              <a:rPr/>
              <a:pPr>
                <a:defRPr/>
              </a:pPr>
              <a:t>‹#›</a:t>
            </a:fld>
            <a:endParaRPr dirty="0"/>
          </a:p>
        </p:txBody>
      </p:sp>
      <p:pic>
        <p:nvPicPr>
          <p:cNvPr id="1030" name="Picture 8" descr="red1.jpg"/>
          <p:cNvPicPr>
            <a:picLocks noChangeAspect="1"/>
          </p:cNvPicPr>
          <p:nvPr userDrawn="1"/>
        </p:nvPicPr>
        <p:blipFill>
          <a:blip r:embed="rId14" cstate="print"/>
          <a:srcRect/>
          <a:stretch>
            <a:fillRect/>
          </a:stretch>
        </p:blipFill>
        <p:spPr bwMode="auto">
          <a:xfrm>
            <a:off x="0" y="0"/>
            <a:ext cx="9144000" cy="819150"/>
          </a:xfrm>
          <a:prstGeom prst="rect">
            <a:avLst/>
          </a:prstGeom>
          <a:noFill/>
          <a:ln w="9525">
            <a:noFill/>
            <a:miter lim="800000"/>
            <a:headEnd/>
            <a:tailEnd/>
          </a:ln>
        </p:spPr>
      </p:pic>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cs typeface="+mn-cs"/>
              </a:defRPr>
            </a:lvl1pPr>
          </a:lstStyle>
          <a:p>
            <a:pPr>
              <a:defRPr/>
            </a:pPr>
            <a:r>
              <a:rPr lang="en-US"/>
              <a:t>© 2013 Texas Education Agency / The University of Texas System</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dt="0"/>
  <p:txStyles>
    <p:titleStyle>
      <a:lvl1pPr algn="ctr" rtl="0" eaLnBrk="0" fontAlgn="base" hangingPunct="0">
        <a:spcBef>
          <a:spcPct val="0"/>
        </a:spcBef>
        <a:spcAft>
          <a:spcPct val="0"/>
        </a:spcAft>
        <a:defRPr sz="4000" kern="1200">
          <a:solidFill>
            <a:srgbClr val="CA2128"/>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CA2128"/>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000">
          <a:solidFill>
            <a:srgbClr val="CA2128"/>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000">
          <a:solidFill>
            <a:srgbClr val="CA2128"/>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000">
          <a:solidFill>
            <a:srgbClr val="CA2128"/>
          </a:solidFill>
          <a:latin typeface="Calibri" charset="0"/>
          <a:ea typeface="ＭＳ Ｐゴシック" charset="-128"/>
          <a:cs typeface="ＭＳ Ｐゴシック" charset="-128"/>
        </a:defRPr>
      </a:lvl5pPr>
      <a:lvl6pPr marL="457200" algn="ctr" rtl="0" fontAlgn="base">
        <a:spcBef>
          <a:spcPct val="0"/>
        </a:spcBef>
        <a:spcAft>
          <a:spcPct val="0"/>
        </a:spcAft>
        <a:defRPr sz="4000">
          <a:solidFill>
            <a:srgbClr val="CA2128"/>
          </a:solidFill>
          <a:latin typeface="Calibri" charset="0"/>
          <a:ea typeface="ＭＳ Ｐゴシック" charset="-128"/>
          <a:cs typeface="ＭＳ Ｐゴシック" charset="-128"/>
        </a:defRPr>
      </a:lvl6pPr>
      <a:lvl7pPr marL="914400" algn="ctr" rtl="0" fontAlgn="base">
        <a:spcBef>
          <a:spcPct val="0"/>
        </a:spcBef>
        <a:spcAft>
          <a:spcPct val="0"/>
        </a:spcAft>
        <a:defRPr sz="4000">
          <a:solidFill>
            <a:srgbClr val="CA2128"/>
          </a:solidFill>
          <a:latin typeface="Calibri" charset="0"/>
          <a:ea typeface="ＭＳ Ｐゴシック" charset="-128"/>
          <a:cs typeface="ＭＳ Ｐゴシック" charset="-128"/>
        </a:defRPr>
      </a:lvl7pPr>
      <a:lvl8pPr marL="1371600" algn="ctr" rtl="0" fontAlgn="base">
        <a:spcBef>
          <a:spcPct val="0"/>
        </a:spcBef>
        <a:spcAft>
          <a:spcPct val="0"/>
        </a:spcAft>
        <a:defRPr sz="4000">
          <a:solidFill>
            <a:srgbClr val="CA2128"/>
          </a:solidFill>
          <a:latin typeface="Calibri" charset="0"/>
          <a:ea typeface="ＭＳ Ｐゴシック" charset="-128"/>
          <a:cs typeface="ＭＳ Ｐゴシック" charset="-128"/>
        </a:defRPr>
      </a:lvl8pPr>
      <a:lvl9pPr marL="1828800" algn="ctr" rtl="0" fontAlgn="base">
        <a:spcBef>
          <a:spcPct val="0"/>
        </a:spcBef>
        <a:spcAft>
          <a:spcPct val="0"/>
        </a:spcAft>
        <a:defRPr sz="4000">
          <a:solidFill>
            <a:srgbClr val="CA2128"/>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3352800"/>
            <a:ext cx="6629400" cy="1470025"/>
          </a:xfrm>
        </p:spPr>
        <p:txBody>
          <a:bodyPr rtlCol="0">
            <a:normAutofit/>
          </a:bodyPr>
          <a:lstStyle/>
          <a:p>
            <a:pPr eaLnBrk="1" fontAlgn="auto" hangingPunct="1">
              <a:spcAft>
                <a:spcPts val="0"/>
              </a:spcAft>
              <a:defRPr/>
            </a:pPr>
            <a:r>
              <a:rPr lang="en-US" dirty="0" smtClean="0">
                <a:ea typeface="+mj-ea"/>
              </a:rPr>
              <a:t>Developing Vocabulary</a:t>
            </a:r>
            <a:br>
              <a:rPr lang="en-US" dirty="0" smtClean="0">
                <a:ea typeface="+mj-ea"/>
              </a:rPr>
            </a:br>
            <a:r>
              <a:rPr lang="en-US" dirty="0" smtClean="0">
                <a:ea typeface="+mj-ea"/>
              </a:rPr>
              <a:t>Using a Letter Wall</a:t>
            </a:r>
            <a:endParaRPr lang="en-US" dirty="0">
              <a:ea typeface="+mj-ea"/>
            </a:endParaRPr>
          </a:p>
        </p:txBody>
      </p:sp>
      <p:sp>
        <p:nvSpPr>
          <p:cNvPr id="14338" name="Subtitle 2"/>
          <p:cNvSpPr>
            <a:spLocks noGrp="1"/>
          </p:cNvSpPr>
          <p:nvPr>
            <p:ph type="subTitle" idx="1"/>
          </p:nvPr>
        </p:nvSpPr>
        <p:spPr>
          <a:xfrm>
            <a:off x="1371600" y="5334000"/>
            <a:ext cx="6400800" cy="990600"/>
          </a:xfrm>
        </p:spPr>
        <p:txBody>
          <a:bodyPr/>
          <a:lstStyle/>
          <a:p>
            <a:pPr eaLnBrk="1" hangingPunct="1"/>
            <a:r>
              <a:rPr lang="en-US" dirty="0" smtClean="0">
                <a:solidFill>
                  <a:schemeClr val="tx1"/>
                </a:solidFill>
                <a:cs typeface="ＭＳ Ｐゴシック" charset="-128"/>
              </a:rPr>
              <a:t>Prekindergarten</a:t>
            </a:r>
            <a:r>
              <a:rPr lang="en-US" dirty="0" smtClean="0">
                <a:solidFill>
                  <a:srgbClr val="262626"/>
                </a:solidFill>
                <a:cs typeface="ＭＳ Ｐゴシック" charset="-128"/>
              </a:rPr>
              <a:t> </a:t>
            </a:r>
          </a:p>
          <a:p>
            <a:pPr eaLnBrk="1" hangingPunct="1"/>
            <a:endParaRPr lang="en-US" dirty="0" smtClean="0">
              <a:solidFill>
                <a:srgbClr val="262626"/>
              </a:solidFill>
              <a:cs typeface="ＭＳ Ｐゴシック" charset="-128"/>
            </a:endParaRPr>
          </a:p>
        </p:txBody>
      </p:sp>
      <p:sp>
        <p:nvSpPr>
          <p:cNvPr id="1433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ea typeface="ＭＳ Ｐゴシック" charset="-128"/>
                <a:cs typeface="ＭＳ Ｐゴシック" charset="-128"/>
              </a:rPr>
              <a:t>© 2013 Texas Education Agency / The University of Texas System</a:t>
            </a:r>
          </a:p>
        </p:txBody>
      </p:sp>
      <p:pic>
        <p:nvPicPr>
          <p:cNvPr id="5" name="Picture 2"/>
          <p:cNvPicPr>
            <a:picLocks noChangeAspect="1" noChangeArrowheads="1"/>
          </p:cNvPicPr>
          <p:nvPr/>
        </p:nvPicPr>
        <p:blipFill>
          <a:blip r:embed="rId3" cstate="print"/>
          <a:srcRect/>
          <a:stretch>
            <a:fillRect/>
          </a:stretch>
        </p:blipFill>
        <p:spPr bwMode="auto">
          <a:xfrm>
            <a:off x="609600" y="5465763"/>
            <a:ext cx="1633538"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cs typeface="ＭＳ Ｐゴシック" charset="-128"/>
              </a:rPr>
              <a:t>Introducing and Using a Letter Wall</a:t>
            </a:r>
          </a:p>
        </p:txBody>
      </p:sp>
      <p:sp>
        <p:nvSpPr>
          <p:cNvPr id="34818" name="Content Placeholder 2"/>
          <p:cNvSpPr>
            <a:spLocks noGrp="1"/>
          </p:cNvSpPr>
          <p:nvPr>
            <p:ph idx="1"/>
          </p:nvPr>
        </p:nvSpPr>
        <p:spPr>
          <a:xfrm>
            <a:off x="467544" y="1916832"/>
            <a:ext cx="7914456" cy="4209331"/>
          </a:xfrm>
        </p:spPr>
        <p:txBody>
          <a:bodyPr/>
          <a:lstStyle/>
          <a:p>
            <a:pPr marL="0" indent="0" eaLnBrk="1" hangingPunct="1">
              <a:spcBef>
                <a:spcPts val="800"/>
              </a:spcBef>
              <a:buFont typeface="Arial" charset="0"/>
              <a:buNone/>
            </a:pPr>
            <a:r>
              <a:rPr lang="en-US" dirty="0" smtClean="0">
                <a:cs typeface="ＭＳ Ｐゴシック" charset="-128"/>
              </a:rPr>
              <a:t>As we view the next few slides, we will think   </a:t>
            </a:r>
            <a:br>
              <a:rPr lang="en-US" dirty="0" smtClean="0">
                <a:cs typeface="ＭＳ Ｐゴシック" charset="-128"/>
              </a:rPr>
            </a:br>
            <a:r>
              <a:rPr lang="en-US" dirty="0" smtClean="0">
                <a:cs typeface="ＭＳ Ｐゴシック" charset="-128"/>
              </a:rPr>
              <a:t>about and plan how to:</a:t>
            </a:r>
          </a:p>
          <a:p>
            <a:pPr lvl="1" eaLnBrk="1" hangingPunct="1">
              <a:spcBef>
                <a:spcPts val="800"/>
              </a:spcBef>
              <a:buFontTx/>
              <a:buChar char="•"/>
            </a:pPr>
            <a:r>
              <a:rPr lang="en-US" sz="3200" dirty="0" smtClean="0"/>
              <a:t>Introduce and explain the letter wall to children as the school year begins.</a:t>
            </a:r>
          </a:p>
          <a:p>
            <a:pPr lvl="1" eaLnBrk="1" hangingPunct="1">
              <a:spcBef>
                <a:spcPts val="800"/>
              </a:spcBef>
              <a:buFontTx/>
              <a:buChar char="•"/>
            </a:pPr>
            <a:r>
              <a:rPr lang="en-US" sz="3200" dirty="0" smtClean="0"/>
              <a:t>Place the first words on the letter wall.</a:t>
            </a:r>
          </a:p>
          <a:p>
            <a:pPr lvl="1" eaLnBrk="1" hangingPunct="1">
              <a:spcBef>
                <a:spcPts val="800"/>
              </a:spcBef>
              <a:buFontTx/>
              <a:buChar char="•"/>
            </a:pPr>
            <a:r>
              <a:rPr lang="en-US" sz="3200" dirty="0" smtClean="0"/>
              <a:t>Grow the letter wall over the year.</a:t>
            </a:r>
          </a:p>
          <a:p>
            <a:pPr lvl="1" eaLnBrk="1" hangingPunct="1">
              <a:spcBef>
                <a:spcPts val="800"/>
              </a:spcBef>
              <a:buFontTx/>
              <a:buChar char="•"/>
            </a:pPr>
            <a:r>
              <a:rPr lang="en-US" sz="3200" dirty="0" smtClean="0"/>
              <a:t>Engage children in letter wall activities.</a:t>
            </a:r>
          </a:p>
          <a:p>
            <a:pPr lvl="1" eaLnBrk="1" hangingPunct="1"/>
            <a:endParaRPr lang="en-US" dirty="0" smtClean="0"/>
          </a:p>
        </p:txBody>
      </p:sp>
      <p:sp>
        <p:nvSpPr>
          <p:cNvPr id="4" name="Slide Number Placeholder 3"/>
          <p:cNvSpPr>
            <a:spLocks noGrp="1"/>
          </p:cNvSpPr>
          <p:nvPr>
            <p:ph type="sldNum" sz="quarter" idx="10"/>
          </p:nvPr>
        </p:nvSpPr>
        <p:spPr/>
        <p:txBody>
          <a:bodyPr/>
          <a:lstStyle/>
          <a:p>
            <a:pPr>
              <a:defRPr/>
            </a:pPr>
            <a:fld id="{3E071836-D07E-4E34-AE56-FEB0F202C1CF}" type="slidenum">
              <a:rPr/>
              <a:pPr>
                <a:defRPr/>
              </a:pPr>
              <a:t>10</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cs typeface="ＭＳ Ｐゴシック" charset="-128"/>
              </a:rPr>
              <a:t>The First Weeks</a:t>
            </a:r>
          </a:p>
        </p:txBody>
      </p:sp>
      <p:sp>
        <p:nvSpPr>
          <p:cNvPr id="36866" name="Content Placeholder 2"/>
          <p:cNvSpPr>
            <a:spLocks noGrp="1"/>
          </p:cNvSpPr>
          <p:nvPr>
            <p:ph idx="1"/>
          </p:nvPr>
        </p:nvSpPr>
        <p:spPr>
          <a:xfrm>
            <a:off x="395536" y="1700808"/>
            <a:ext cx="8291264" cy="4425355"/>
          </a:xfrm>
        </p:spPr>
        <p:txBody>
          <a:bodyPr/>
          <a:lstStyle/>
          <a:p>
            <a:pPr eaLnBrk="1" hangingPunct="1">
              <a:spcBef>
                <a:spcPts val="600"/>
              </a:spcBef>
              <a:buFont typeface="Arial" charset="0"/>
              <a:buNone/>
            </a:pPr>
            <a:r>
              <a:rPr lang="en-US" sz="2400" dirty="0" smtClean="0">
                <a:cs typeface="ＭＳ Ｐゴシック" charset="-128"/>
              </a:rPr>
              <a:t>During the first weeks, you:</a:t>
            </a:r>
          </a:p>
          <a:p>
            <a:pPr eaLnBrk="1" hangingPunct="1">
              <a:spcBef>
                <a:spcPts val="600"/>
              </a:spcBef>
            </a:pPr>
            <a:r>
              <a:rPr lang="en-US" sz="2400" dirty="0" smtClean="0">
                <a:cs typeface="ＭＳ Ｐゴシック" charset="-128"/>
              </a:rPr>
              <a:t>Post the letter wall frame in the whole group area.</a:t>
            </a:r>
          </a:p>
          <a:p>
            <a:pPr eaLnBrk="1" hangingPunct="1">
              <a:spcBef>
                <a:spcPts val="600"/>
              </a:spcBef>
            </a:pPr>
            <a:r>
              <a:rPr lang="en-US" sz="2400" dirty="0" smtClean="0">
                <a:cs typeface="ＭＳ Ｐゴシック" charset="-128"/>
              </a:rPr>
              <a:t>Take time daily to explain the letter wall to the children.</a:t>
            </a:r>
          </a:p>
          <a:p>
            <a:pPr eaLnBrk="1" hangingPunct="1">
              <a:spcBef>
                <a:spcPts val="600"/>
              </a:spcBef>
            </a:pPr>
            <a:r>
              <a:rPr lang="en-US" sz="2400" dirty="0" smtClean="0">
                <a:cs typeface="ＭＳ Ｐゴシック" charset="-128"/>
              </a:rPr>
              <a:t>Make name cards for all the children and staff who work in the room.</a:t>
            </a:r>
          </a:p>
          <a:p>
            <a:pPr eaLnBrk="1" hangingPunct="1">
              <a:spcBef>
                <a:spcPts val="600"/>
              </a:spcBef>
            </a:pPr>
            <a:r>
              <a:rPr lang="en-US" sz="2400" dirty="0" smtClean="0">
                <a:cs typeface="ＭＳ Ｐゴシック" charset="-128"/>
              </a:rPr>
              <a:t>Talk to the children about the system for placing words on the letter wall.</a:t>
            </a:r>
          </a:p>
          <a:p>
            <a:pPr eaLnBrk="1" hangingPunct="1">
              <a:spcBef>
                <a:spcPts val="600"/>
              </a:spcBef>
            </a:pPr>
            <a:r>
              <a:rPr lang="en-US" sz="2400" dirty="0" smtClean="0">
                <a:cs typeface="ＭＳ Ｐゴシック" charset="-128"/>
              </a:rPr>
              <a:t>Add a couple of names every day.</a:t>
            </a:r>
          </a:p>
          <a:p>
            <a:pPr eaLnBrk="1" hangingPunct="1">
              <a:spcBef>
                <a:spcPts val="600"/>
              </a:spcBef>
            </a:pPr>
            <a:r>
              <a:rPr lang="en-US" sz="2400" dirty="0" smtClean="0">
                <a:cs typeface="ＭＳ Ｐゴシック" charset="-128"/>
              </a:rPr>
              <a:t>Review names daily until all names are posted.</a:t>
            </a:r>
          </a:p>
          <a:p>
            <a:pPr eaLnBrk="1" hangingPunct="1">
              <a:spcBef>
                <a:spcPts val="600"/>
              </a:spcBef>
            </a:pPr>
            <a:r>
              <a:rPr lang="en-US" sz="2400" dirty="0" smtClean="0">
                <a:cs typeface="ＭＳ Ｐゴシック" charset="-128"/>
              </a:rPr>
              <a:t>Children start to refer to their names on the wall.</a:t>
            </a:r>
            <a:endParaRPr lang="en-US" sz="2700" dirty="0" smtClean="0">
              <a:cs typeface="ＭＳ Ｐゴシック" charset="-128"/>
            </a:endParaRPr>
          </a:p>
        </p:txBody>
      </p:sp>
      <p:sp>
        <p:nvSpPr>
          <p:cNvPr id="4" name="Slide Number Placeholder 3"/>
          <p:cNvSpPr>
            <a:spLocks noGrp="1"/>
          </p:cNvSpPr>
          <p:nvPr>
            <p:ph type="sldNum" sz="quarter" idx="10"/>
          </p:nvPr>
        </p:nvSpPr>
        <p:spPr/>
        <p:txBody>
          <a:bodyPr/>
          <a:lstStyle/>
          <a:p>
            <a:pPr>
              <a:defRPr/>
            </a:pPr>
            <a:fld id="{BFCDE444-D0C4-4B3F-AE40-4AC56BB2A5B1}" type="slidenum">
              <a:rPr/>
              <a:pPr>
                <a:defRPr/>
              </a:pPr>
              <a:t>11</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cs typeface="ＭＳ Ｐゴシック" charset="-128"/>
              </a:rPr>
              <a:t>Building Your Letter Wall</a:t>
            </a:r>
          </a:p>
        </p:txBody>
      </p:sp>
      <p:sp>
        <p:nvSpPr>
          <p:cNvPr id="38914" name="Content Placeholder 2"/>
          <p:cNvSpPr>
            <a:spLocks noGrp="1"/>
          </p:cNvSpPr>
          <p:nvPr>
            <p:ph idx="1"/>
          </p:nvPr>
        </p:nvSpPr>
        <p:spPr/>
        <p:txBody>
          <a:bodyPr/>
          <a:lstStyle/>
          <a:p>
            <a:pPr eaLnBrk="1" hangingPunct="1">
              <a:spcBef>
                <a:spcPts val="800"/>
              </a:spcBef>
            </a:pPr>
            <a:r>
              <a:rPr lang="en-US" dirty="0" smtClean="0">
                <a:cs typeface="ＭＳ Ｐゴシック" charset="-128"/>
              </a:rPr>
              <a:t>Create a name tag with your picture on it.</a:t>
            </a:r>
          </a:p>
          <a:p>
            <a:pPr eaLnBrk="1" hangingPunct="1">
              <a:spcBef>
                <a:spcPts val="800"/>
              </a:spcBef>
            </a:pPr>
            <a:r>
              <a:rPr lang="en-US" dirty="0" smtClean="0">
                <a:cs typeface="ＭＳ Ｐゴシック" charset="-128"/>
              </a:rPr>
              <a:t>Use white sentence strips and a black marker to write your name.</a:t>
            </a:r>
          </a:p>
          <a:p>
            <a:pPr eaLnBrk="1" hangingPunct="1">
              <a:spcBef>
                <a:spcPts val="800"/>
              </a:spcBef>
            </a:pPr>
            <a:r>
              <a:rPr lang="en-US" dirty="0" smtClean="0">
                <a:cs typeface="ＭＳ Ｐゴシック" charset="-128"/>
              </a:rPr>
              <a:t>Select colors for your self-portrait.</a:t>
            </a:r>
          </a:p>
          <a:p>
            <a:pPr eaLnBrk="1" hangingPunct="1">
              <a:spcBef>
                <a:spcPts val="800"/>
              </a:spcBef>
            </a:pPr>
            <a:r>
              <a:rPr lang="en-US" dirty="0" smtClean="0">
                <a:cs typeface="ＭＳ Ｐゴシック" charset="-128"/>
              </a:rPr>
              <a:t>Draw your picture close to your name.</a:t>
            </a:r>
          </a:p>
          <a:p>
            <a:pPr eaLnBrk="1" hangingPunct="1">
              <a:spcBef>
                <a:spcPts val="800"/>
              </a:spcBef>
            </a:pPr>
            <a:r>
              <a:rPr lang="en-US" dirty="0" smtClean="0">
                <a:cs typeface="ＭＳ Ｐゴシック" charset="-128"/>
              </a:rPr>
              <a:t>Attach your name tag to the letter wall with blue tape.</a:t>
            </a:r>
          </a:p>
        </p:txBody>
      </p:sp>
      <p:sp>
        <p:nvSpPr>
          <p:cNvPr id="4" name="Slide Number Placeholder 3"/>
          <p:cNvSpPr>
            <a:spLocks noGrp="1"/>
          </p:cNvSpPr>
          <p:nvPr>
            <p:ph type="sldNum" sz="quarter" idx="10"/>
          </p:nvPr>
        </p:nvSpPr>
        <p:spPr/>
        <p:txBody>
          <a:bodyPr/>
          <a:lstStyle/>
          <a:p>
            <a:pPr>
              <a:defRPr/>
            </a:pPr>
            <a:fld id="{9EC24093-5BA4-4BD3-AA7F-41806B20F603}" type="slidenum">
              <a:rPr/>
              <a:pPr>
                <a:defRPr/>
              </a:pPr>
              <a:t>12</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cs typeface="ＭＳ Ｐゴシック" charset="-128"/>
              </a:rPr>
              <a:t>The First Month</a:t>
            </a:r>
          </a:p>
        </p:txBody>
      </p:sp>
      <p:sp>
        <p:nvSpPr>
          <p:cNvPr id="40962" name="Content Placeholder 2"/>
          <p:cNvSpPr>
            <a:spLocks noGrp="1"/>
          </p:cNvSpPr>
          <p:nvPr>
            <p:ph idx="1"/>
          </p:nvPr>
        </p:nvSpPr>
        <p:spPr>
          <a:xfrm>
            <a:off x="323528" y="1700808"/>
            <a:ext cx="8363272" cy="4425355"/>
          </a:xfrm>
        </p:spPr>
        <p:txBody>
          <a:bodyPr/>
          <a:lstStyle/>
          <a:p>
            <a:pPr eaLnBrk="1" hangingPunct="1">
              <a:spcBef>
                <a:spcPts val="800"/>
              </a:spcBef>
            </a:pPr>
            <a:r>
              <a:rPr lang="en-US" dirty="0" smtClean="0">
                <a:cs typeface="ＭＳ Ｐゴシック" charset="-128"/>
              </a:rPr>
              <a:t>Children and staff names are on the letter wall.</a:t>
            </a:r>
          </a:p>
          <a:p>
            <a:pPr eaLnBrk="1" hangingPunct="1">
              <a:spcBef>
                <a:spcPts val="800"/>
              </a:spcBef>
            </a:pPr>
            <a:r>
              <a:rPr lang="en-US" dirty="0" smtClean="0">
                <a:cs typeface="ＭＳ Ｐゴシック" charset="-128"/>
              </a:rPr>
              <a:t>Regular visitors have their names on the letter wall.</a:t>
            </a:r>
          </a:p>
          <a:p>
            <a:pPr eaLnBrk="1" hangingPunct="1">
              <a:spcBef>
                <a:spcPts val="800"/>
              </a:spcBef>
            </a:pPr>
            <a:r>
              <a:rPr lang="en-US" dirty="0" smtClean="0">
                <a:cs typeface="ＭＳ Ｐゴシック" charset="-128"/>
              </a:rPr>
              <a:t>Children “touch” and refer to the letter wall </a:t>
            </a:r>
            <a:r>
              <a:rPr lang="en-US" u="sng" dirty="0" smtClean="0">
                <a:cs typeface="ＭＳ Ｐゴシック" charset="-128"/>
              </a:rPr>
              <a:t>daily.</a:t>
            </a:r>
          </a:p>
          <a:p>
            <a:pPr eaLnBrk="1" hangingPunct="1">
              <a:spcBef>
                <a:spcPts val="800"/>
              </a:spcBef>
            </a:pPr>
            <a:r>
              <a:rPr lang="en-US" dirty="0" smtClean="0">
                <a:cs typeface="ＭＳ Ｐゴシック" charset="-128"/>
              </a:rPr>
              <a:t>Games are played using the letter wall.</a:t>
            </a:r>
          </a:p>
          <a:p>
            <a:pPr eaLnBrk="1" hangingPunct="1">
              <a:spcBef>
                <a:spcPts val="800"/>
              </a:spcBef>
            </a:pPr>
            <a:r>
              <a:rPr lang="en-US" dirty="0" smtClean="0">
                <a:cs typeface="ＭＳ Ｐゴシック" charset="-128"/>
              </a:rPr>
              <a:t>Classroom items are added to the letter wall, such as the word “marker,” “scissors” or “book.”</a:t>
            </a:r>
          </a:p>
        </p:txBody>
      </p:sp>
      <p:sp>
        <p:nvSpPr>
          <p:cNvPr id="4" name="Slide Number Placeholder 3"/>
          <p:cNvSpPr>
            <a:spLocks noGrp="1"/>
          </p:cNvSpPr>
          <p:nvPr>
            <p:ph type="sldNum" sz="quarter" idx="10"/>
          </p:nvPr>
        </p:nvSpPr>
        <p:spPr/>
        <p:txBody>
          <a:bodyPr/>
          <a:lstStyle/>
          <a:p>
            <a:pPr>
              <a:defRPr/>
            </a:pPr>
            <a:fld id="{C8B77DA6-FB5F-4789-8017-A64C2D867604}" type="slidenum">
              <a:rPr/>
              <a:pPr>
                <a:defRPr/>
              </a:pPr>
              <a:t>13</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smtClean="0">
                <a:cs typeface="ＭＳ Ｐゴシック" charset="-128"/>
              </a:rPr>
              <a:t>Adding to Your Letter Wall</a:t>
            </a:r>
          </a:p>
        </p:txBody>
      </p:sp>
      <p:sp>
        <p:nvSpPr>
          <p:cNvPr id="43010" name="Content Placeholder 2"/>
          <p:cNvSpPr>
            <a:spLocks noGrp="1"/>
          </p:cNvSpPr>
          <p:nvPr>
            <p:ph idx="1"/>
          </p:nvPr>
        </p:nvSpPr>
        <p:spPr>
          <a:xfrm>
            <a:off x="323528" y="1700808"/>
            <a:ext cx="8229600" cy="4221163"/>
          </a:xfrm>
        </p:spPr>
        <p:txBody>
          <a:bodyPr/>
          <a:lstStyle/>
          <a:p>
            <a:pPr eaLnBrk="1" hangingPunct="1">
              <a:spcBef>
                <a:spcPts val="800"/>
              </a:spcBef>
            </a:pPr>
            <a:r>
              <a:rPr lang="en-US" dirty="0" smtClean="0">
                <a:cs typeface="ＭＳ Ｐゴシック" charset="-128"/>
              </a:rPr>
              <a:t>Each table team will discuss and decide on one typical prekindergarten classroom item or material.</a:t>
            </a:r>
          </a:p>
          <a:p>
            <a:pPr eaLnBrk="1" hangingPunct="1">
              <a:spcBef>
                <a:spcPts val="800"/>
              </a:spcBef>
            </a:pPr>
            <a:r>
              <a:rPr lang="en-US" dirty="0" smtClean="0">
                <a:cs typeface="ＭＳ Ｐゴシック" charset="-128"/>
              </a:rPr>
              <a:t>A table team member will write the word on a sentence strip with a black marker and illustrate it.</a:t>
            </a:r>
          </a:p>
          <a:p>
            <a:pPr eaLnBrk="1" hangingPunct="1">
              <a:spcBef>
                <a:spcPts val="800"/>
              </a:spcBef>
            </a:pPr>
            <a:r>
              <a:rPr lang="en-US" dirty="0" smtClean="0">
                <a:cs typeface="ＭＳ Ｐゴシック" charset="-128"/>
              </a:rPr>
              <a:t>Attach the word to the letter wall with blue tape.</a:t>
            </a:r>
          </a:p>
          <a:p>
            <a:pPr eaLnBrk="1" hangingPunct="1">
              <a:spcBef>
                <a:spcPts val="800"/>
              </a:spcBef>
            </a:pPr>
            <a:r>
              <a:rPr lang="en-US" dirty="0" smtClean="0">
                <a:cs typeface="ＭＳ Ｐゴシック" charset="-128"/>
              </a:rPr>
              <a:t>You have 3 minutes for this activity.</a:t>
            </a:r>
          </a:p>
        </p:txBody>
      </p:sp>
      <p:sp>
        <p:nvSpPr>
          <p:cNvPr id="4" name="Slide Number Placeholder 3"/>
          <p:cNvSpPr>
            <a:spLocks noGrp="1"/>
          </p:cNvSpPr>
          <p:nvPr>
            <p:ph type="sldNum" sz="quarter" idx="10"/>
          </p:nvPr>
        </p:nvSpPr>
        <p:spPr/>
        <p:txBody>
          <a:bodyPr/>
          <a:lstStyle/>
          <a:p>
            <a:pPr>
              <a:defRPr/>
            </a:pPr>
            <a:fld id="{5B682B13-9D26-4A42-A9E4-057018DB592A}" type="slidenum">
              <a:rPr/>
              <a:pPr>
                <a:defRPr/>
              </a:pPr>
              <a:t>14</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cs typeface="ＭＳ Ｐゴシック" charset="-128"/>
              </a:rPr>
              <a:t>Moving Through the Year</a:t>
            </a:r>
          </a:p>
        </p:txBody>
      </p:sp>
      <p:sp>
        <p:nvSpPr>
          <p:cNvPr id="45058" name="Content Placeholder 2"/>
          <p:cNvSpPr>
            <a:spLocks noGrp="1"/>
          </p:cNvSpPr>
          <p:nvPr>
            <p:ph idx="1"/>
          </p:nvPr>
        </p:nvSpPr>
        <p:spPr>
          <a:xfrm>
            <a:off x="539552" y="1916832"/>
            <a:ext cx="7613848" cy="4209331"/>
          </a:xfrm>
        </p:spPr>
        <p:txBody>
          <a:bodyPr/>
          <a:lstStyle/>
          <a:p>
            <a:pPr eaLnBrk="1" hangingPunct="1">
              <a:spcBef>
                <a:spcPts val="800"/>
              </a:spcBef>
            </a:pPr>
            <a:r>
              <a:rPr lang="en-US" dirty="0" smtClean="0">
                <a:cs typeface="ＭＳ Ｐゴシック" charset="-128"/>
              </a:rPr>
              <a:t>The letter wall features names and classroom objects children know and use.</a:t>
            </a:r>
          </a:p>
          <a:p>
            <a:pPr eaLnBrk="1" hangingPunct="1">
              <a:spcBef>
                <a:spcPts val="800"/>
              </a:spcBef>
            </a:pPr>
            <a:r>
              <a:rPr lang="en-US" dirty="0" smtClean="0">
                <a:cs typeface="ＭＳ Ｐゴシック" charset="-128"/>
              </a:rPr>
              <a:t>Thematic words based on your units of study are added weekly.</a:t>
            </a:r>
          </a:p>
          <a:p>
            <a:pPr eaLnBrk="1" hangingPunct="1">
              <a:spcBef>
                <a:spcPts val="800"/>
              </a:spcBef>
            </a:pPr>
            <a:r>
              <a:rPr lang="en-US" dirty="0" smtClean="0">
                <a:cs typeface="ＭＳ Ｐゴシック" charset="-128"/>
              </a:rPr>
              <a:t>As you read books with strong characters or settings, those names and places are added to the letter wall to build literacy connections.</a:t>
            </a:r>
          </a:p>
        </p:txBody>
      </p:sp>
      <p:sp>
        <p:nvSpPr>
          <p:cNvPr id="4" name="Slide Number Placeholder 3"/>
          <p:cNvSpPr>
            <a:spLocks noGrp="1"/>
          </p:cNvSpPr>
          <p:nvPr>
            <p:ph type="sldNum" sz="quarter" idx="10"/>
          </p:nvPr>
        </p:nvSpPr>
        <p:spPr/>
        <p:txBody>
          <a:bodyPr/>
          <a:lstStyle/>
          <a:p>
            <a:pPr>
              <a:defRPr/>
            </a:pPr>
            <a:fld id="{D6634AA7-64DC-47DE-B754-38D7A7C03426}" type="slidenum">
              <a:rPr/>
              <a:pPr>
                <a:defRPr/>
              </a:pPr>
              <a:t>15</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dirty="0" smtClean="0">
                <a:cs typeface="ＭＳ Ｐゴシック" charset="-128"/>
              </a:rPr>
              <a:t>Sample of a Robust Letter Wall</a:t>
            </a:r>
            <a:endParaRPr lang="en-US" dirty="0">
              <a:cs typeface="ＭＳ Ｐゴシック" charset="-128"/>
            </a:endParaRPr>
          </a:p>
        </p:txBody>
      </p:sp>
      <p:sp>
        <p:nvSpPr>
          <p:cNvPr id="4" name="Slide Number Placeholder 3"/>
          <p:cNvSpPr>
            <a:spLocks noGrp="1"/>
          </p:cNvSpPr>
          <p:nvPr>
            <p:ph type="sldNum" sz="quarter" idx="10"/>
          </p:nvPr>
        </p:nvSpPr>
        <p:spPr/>
        <p:txBody>
          <a:bodyPr/>
          <a:lstStyle/>
          <a:p>
            <a:pPr>
              <a:defRPr/>
            </a:pPr>
            <a:fld id="{2B62017F-7B16-4009-88F2-D063B20058C0}" type="slidenum">
              <a:rPr/>
              <a:pPr>
                <a:defRPr/>
              </a:pPr>
              <a:t>16</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pic>
        <p:nvPicPr>
          <p:cNvPr id="7" name="Content Placeholder 6" descr="C:\Users\dell-zse4$\Pictures\Fraga Staff and writing\2011_04_19\IMG_1054.JPG"/>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8548" y="1905000"/>
            <a:ext cx="5626904" cy="42211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cs typeface="ＭＳ Ｐゴシック" charset="-128"/>
              </a:rPr>
              <a:t>More Words for the Letter Wall</a:t>
            </a:r>
          </a:p>
        </p:txBody>
      </p:sp>
      <p:sp>
        <p:nvSpPr>
          <p:cNvPr id="49154" name="Content Placeholder 2"/>
          <p:cNvSpPr>
            <a:spLocks noGrp="1"/>
          </p:cNvSpPr>
          <p:nvPr>
            <p:ph idx="1"/>
          </p:nvPr>
        </p:nvSpPr>
        <p:spPr/>
        <p:txBody>
          <a:bodyPr/>
          <a:lstStyle/>
          <a:p>
            <a:pPr eaLnBrk="1" hangingPunct="1">
              <a:spcBef>
                <a:spcPts val="800"/>
              </a:spcBef>
            </a:pPr>
            <a:r>
              <a:rPr lang="en-US" dirty="0">
                <a:cs typeface="ＭＳ Ｐゴシック" charset="-128"/>
              </a:rPr>
              <a:t>Divide your table into two teams</a:t>
            </a:r>
            <a:r>
              <a:rPr lang="en-US" dirty="0" smtClean="0">
                <a:cs typeface="ＭＳ Ｐゴシック" charset="-128"/>
              </a:rPr>
              <a:t>.</a:t>
            </a:r>
          </a:p>
          <a:p>
            <a:pPr eaLnBrk="1" hangingPunct="1">
              <a:spcBef>
                <a:spcPts val="800"/>
              </a:spcBef>
            </a:pPr>
            <a:r>
              <a:rPr lang="en-US" dirty="0" smtClean="0">
                <a:cs typeface="ＭＳ Ｐゴシック" charset="-128"/>
              </a:rPr>
              <a:t>Each team will take a pink or blue card from the middle of the table.</a:t>
            </a:r>
          </a:p>
          <a:p>
            <a:pPr eaLnBrk="1" hangingPunct="1">
              <a:spcBef>
                <a:spcPts val="800"/>
              </a:spcBef>
            </a:pPr>
            <a:r>
              <a:rPr lang="en-US" dirty="0" smtClean="0">
                <a:cs typeface="ＭＳ Ｐゴシック" charset="-128"/>
              </a:rPr>
              <a:t>With your team, follow the directions as you create a word to add to the letter wall.</a:t>
            </a:r>
          </a:p>
          <a:p>
            <a:pPr eaLnBrk="1" hangingPunct="1">
              <a:spcBef>
                <a:spcPts val="800"/>
              </a:spcBef>
            </a:pPr>
            <a:r>
              <a:rPr lang="en-US" dirty="0" smtClean="0">
                <a:cs typeface="ＭＳ Ｐゴシック" charset="-128"/>
              </a:rPr>
              <a:t>When your word is written and illustrated, add it to the letter wall.</a:t>
            </a:r>
          </a:p>
          <a:p>
            <a:pPr eaLnBrk="1" hangingPunct="1">
              <a:lnSpc>
                <a:spcPct val="90000"/>
              </a:lnSpc>
            </a:pPr>
            <a:endParaRPr lang="en-US" dirty="0" smtClean="0">
              <a:cs typeface="ＭＳ Ｐゴシック" charset="-128"/>
            </a:endParaRPr>
          </a:p>
        </p:txBody>
      </p:sp>
      <p:sp>
        <p:nvSpPr>
          <p:cNvPr id="4" name="Slide Number Placeholder 3"/>
          <p:cNvSpPr>
            <a:spLocks noGrp="1"/>
          </p:cNvSpPr>
          <p:nvPr>
            <p:ph type="sldNum" sz="quarter" idx="10"/>
          </p:nvPr>
        </p:nvSpPr>
        <p:spPr/>
        <p:txBody>
          <a:bodyPr/>
          <a:lstStyle/>
          <a:p>
            <a:pPr>
              <a:defRPr/>
            </a:pPr>
            <a:fld id="{5927B6F2-BE38-4C07-994E-0929727BE69B}" type="slidenum">
              <a:rPr/>
              <a:pPr>
                <a:defRPr/>
              </a:pPr>
              <a:t>17</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Math Vocabulary</a:t>
            </a:r>
            <a:endParaRPr lang="en-US" dirty="0"/>
          </a:p>
        </p:txBody>
      </p:sp>
      <p:sp>
        <p:nvSpPr>
          <p:cNvPr id="3" name="Content Placeholder 2"/>
          <p:cNvSpPr>
            <a:spLocks noGrp="1"/>
          </p:cNvSpPr>
          <p:nvPr>
            <p:ph idx="1"/>
          </p:nvPr>
        </p:nvSpPr>
        <p:spPr/>
        <p:txBody>
          <a:bodyPr/>
          <a:lstStyle/>
          <a:p>
            <a:r>
              <a:rPr lang="en-US" dirty="0" smtClean="0"/>
              <a:t>Your letter wall has grown from daily use!</a:t>
            </a:r>
          </a:p>
          <a:p>
            <a:r>
              <a:rPr lang="en-US" dirty="0" smtClean="0"/>
              <a:t>It is now time to add math words from the domain you are studying, or activities and events that occur in your classroom.</a:t>
            </a:r>
            <a:endParaRPr lang="en-US" dirty="0"/>
          </a:p>
        </p:txBody>
      </p:sp>
      <p:sp>
        <p:nvSpPr>
          <p:cNvPr id="4" name="Slide Number Placeholder 3"/>
          <p:cNvSpPr>
            <a:spLocks noGrp="1"/>
          </p:cNvSpPr>
          <p:nvPr>
            <p:ph type="sldNum" sz="quarter" idx="10"/>
          </p:nvPr>
        </p:nvSpPr>
        <p:spPr/>
        <p:txBody>
          <a:bodyPr/>
          <a:lstStyle/>
          <a:p>
            <a:pPr>
              <a:defRPr/>
            </a:pPr>
            <a:fld id="{9824B64C-0A8E-429A-AF48-D4A334CF46EE}"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 2013 Texas Education Agency / The University of Texas System</a:t>
            </a:r>
            <a:endParaRPr lang="en-US"/>
          </a:p>
        </p:txBody>
      </p:sp>
    </p:spTree>
    <p:extLst>
      <p:ext uri="{BB962C8B-B14F-4D97-AF65-F5344CB8AC3E}">
        <p14:creationId xmlns="" xmlns:p14="http://schemas.microsoft.com/office/powerpoint/2010/main" val="370260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cs typeface="ＭＳ Ｐゴシック" charset="-128"/>
              </a:rPr>
              <a:t>Include Science Vocabulary</a:t>
            </a:r>
          </a:p>
        </p:txBody>
      </p:sp>
      <p:sp>
        <p:nvSpPr>
          <p:cNvPr id="53250" name="Content Placeholder 2"/>
          <p:cNvSpPr>
            <a:spLocks noGrp="1"/>
          </p:cNvSpPr>
          <p:nvPr>
            <p:ph idx="1"/>
          </p:nvPr>
        </p:nvSpPr>
        <p:spPr>
          <a:xfrm>
            <a:off x="467544" y="1844824"/>
            <a:ext cx="7685856" cy="4281339"/>
          </a:xfrm>
        </p:spPr>
        <p:txBody>
          <a:bodyPr/>
          <a:lstStyle/>
          <a:p>
            <a:pPr eaLnBrk="1" hangingPunct="1">
              <a:spcBef>
                <a:spcPts val="800"/>
              </a:spcBef>
            </a:pPr>
            <a:r>
              <a:rPr lang="en-US" dirty="0" smtClean="0">
                <a:cs typeface="ＭＳ Ｐゴシック" charset="-128"/>
              </a:rPr>
              <a:t>Science vocabulary words are often overlooked for the letter wall.</a:t>
            </a:r>
          </a:p>
          <a:p>
            <a:pPr eaLnBrk="1" hangingPunct="1">
              <a:spcBef>
                <a:spcPts val="800"/>
              </a:spcBef>
            </a:pPr>
            <a:r>
              <a:rPr lang="en-US" dirty="0" smtClean="0">
                <a:cs typeface="ＭＳ Ｐゴシック" charset="-128"/>
              </a:rPr>
              <a:t>Consider what topics you are studying in science.</a:t>
            </a:r>
          </a:p>
          <a:p>
            <a:pPr eaLnBrk="1" hangingPunct="1">
              <a:spcBef>
                <a:spcPts val="800"/>
              </a:spcBef>
            </a:pPr>
            <a:r>
              <a:rPr lang="en-US" dirty="0" smtClean="0">
                <a:cs typeface="ＭＳ Ｐゴシック" charset="-128"/>
              </a:rPr>
              <a:t>Select words to enhance your letter wall with rich scientific vocabulary.</a:t>
            </a:r>
          </a:p>
        </p:txBody>
      </p:sp>
      <p:sp>
        <p:nvSpPr>
          <p:cNvPr id="4" name="Slide Number Placeholder 3"/>
          <p:cNvSpPr>
            <a:spLocks noGrp="1"/>
          </p:cNvSpPr>
          <p:nvPr>
            <p:ph type="sldNum" sz="quarter" idx="10"/>
          </p:nvPr>
        </p:nvSpPr>
        <p:spPr/>
        <p:txBody>
          <a:bodyPr/>
          <a:lstStyle/>
          <a:p>
            <a:pPr>
              <a:defRPr/>
            </a:pPr>
            <a:fld id="{E17BCBC4-4949-4040-AF54-C48B983B263C}" type="slidenum">
              <a:rPr/>
              <a:pPr>
                <a:defRPr/>
              </a:pPr>
              <a:t>19</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949325"/>
            <a:ext cx="8153400" cy="1717675"/>
          </a:xfrm>
        </p:spPr>
        <p:txBody>
          <a:bodyPr/>
          <a:lstStyle/>
          <a:p>
            <a:pPr eaLnBrk="1" hangingPunct="1"/>
            <a:r>
              <a:rPr lang="en-US" dirty="0" smtClean="0">
                <a:cs typeface="ＭＳ Ｐゴシック" charset="-128"/>
              </a:rPr>
              <a:t>Developing Vocabulary </a:t>
            </a:r>
            <a:br>
              <a:rPr lang="en-US" dirty="0" smtClean="0">
                <a:cs typeface="ＭＳ Ｐゴシック" charset="-128"/>
              </a:rPr>
            </a:br>
            <a:r>
              <a:rPr lang="en-US" dirty="0" smtClean="0">
                <a:cs typeface="ＭＳ Ｐゴシック" charset="-128"/>
              </a:rPr>
              <a:t>Using </a:t>
            </a:r>
            <a:r>
              <a:rPr lang="en-US" dirty="0">
                <a:cs typeface="ＭＳ Ｐゴシック" charset="-128"/>
              </a:rPr>
              <a:t>a Letter Wall</a:t>
            </a:r>
            <a:r>
              <a:rPr lang="en-US" sz="3600" dirty="0">
                <a:cs typeface="ＭＳ Ｐゴシック" charset="-128"/>
              </a:rPr>
              <a:t/>
            </a:r>
            <a:br>
              <a:rPr lang="en-US" sz="3600" dirty="0">
                <a:cs typeface="ＭＳ Ｐゴシック" charset="-128"/>
              </a:rPr>
            </a:br>
            <a:endParaRPr lang="en-US" sz="3600" dirty="0">
              <a:cs typeface="ＭＳ Ｐゴシック" charset="-128"/>
            </a:endParaRPr>
          </a:p>
        </p:txBody>
      </p:sp>
      <p:sp>
        <p:nvSpPr>
          <p:cNvPr id="4" name="Slide Number Placeholder 3"/>
          <p:cNvSpPr>
            <a:spLocks noGrp="1"/>
          </p:cNvSpPr>
          <p:nvPr>
            <p:ph type="sldNum" sz="quarter" idx="10"/>
          </p:nvPr>
        </p:nvSpPr>
        <p:spPr/>
        <p:txBody>
          <a:bodyPr/>
          <a:lstStyle/>
          <a:p>
            <a:pPr>
              <a:defRPr/>
            </a:pPr>
            <a:fld id="{EB550D97-E9F4-4704-A5C3-F6E459D58A9B}" type="slidenum">
              <a:rPr/>
              <a:pPr>
                <a:defRPr/>
              </a:pPr>
              <a:t>2</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pic>
        <p:nvPicPr>
          <p:cNvPr id="7" name="Picture 6" descr="C:\Users\dell-zse4$\Pictures\Fraga Nov. 2\20101103_092.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72766" y="2420888"/>
            <a:ext cx="5943600" cy="33123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cs typeface="ＭＳ Ｐゴシック" charset="-128"/>
              </a:rPr>
              <a:t>Include Social-Emotional Vocabulary</a:t>
            </a:r>
          </a:p>
        </p:txBody>
      </p:sp>
      <p:sp>
        <p:nvSpPr>
          <p:cNvPr id="55298" name="Content Placeholder 2"/>
          <p:cNvSpPr>
            <a:spLocks noGrp="1"/>
          </p:cNvSpPr>
          <p:nvPr>
            <p:ph idx="1"/>
          </p:nvPr>
        </p:nvSpPr>
        <p:spPr>
          <a:xfrm>
            <a:off x="467544" y="1844824"/>
            <a:ext cx="8371656" cy="4281339"/>
          </a:xfrm>
        </p:spPr>
        <p:txBody>
          <a:bodyPr/>
          <a:lstStyle/>
          <a:p>
            <a:pPr eaLnBrk="1" hangingPunct="1">
              <a:spcBef>
                <a:spcPts val="800"/>
              </a:spcBef>
            </a:pPr>
            <a:r>
              <a:rPr lang="en-US" dirty="0" smtClean="0">
                <a:cs typeface="ＭＳ Ｐゴシック" charset="-128"/>
              </a:rPr>
              <a:t>As we work with young children, we need to help them learn about feelings and behaviors.</a:t>
            </a:r>
          </a:p>
          <a:p>
            <a:pPr eaLnBrk="1" hangingPunct="1">
              <a:spcBef>
                <a:spcPts val="800"/>
              </a:spcBef>
            </a:pPr>
            <a:r>
              <a:rPr lang="en-US" dirty="0" smtClean="0">
                <a:cs typeface="ＭＳ Ｐゴシック" charset="-128"/>
              </a:rPr>
              <a:t>Adding “feeling” words and other social-emotional vocabulary words will enrich your letter wall.</a:t>
            </a:r>
          </a:p>
        </p:txBody>
      </p:sp>
      <p:sp>
        <p:nvSpPr>
          <p:cNvPr id="4" name="Slide Number Placeholder 3"/>
          <p:cNvSpPr>
            <a:spLocks noGrp="1"/>
          </p:cNvSpPr>
          <p:nvPr>
            <p:ph type="sldNum" sz="quarter" idx="10"/>
          </p:nvPr>
        </p:nvSpPr>
        <p:spPr/>
        <p:txBody>
          <a:bodyPr/>
          <a:lstStyle/>
          <a:p>
            <a:pPr>
              <a:defRPr/>
            </a:pPr>
            <a:fld id="{23390948-0866-4728-9F5F-B458F9A147CA}" type="slidenum">
              <a:rPr/>
              <a:pPr>
                <a:defRPr/>
              </a:pPr>
              <a:t>20</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cs typeface="ＭＳ Ｐゴシック" charset="-128"/>
              </a:rPr>
              <a:t>Look At It Grow!</a:t>
            </a:r>
          </a:p>
        </p:txBody>
      </p:sp>
      <p:sp>
        <p:nvSpPr>
          <p:cNvPr id="57346" name="Content Placeholder 2"/>
          <p:cNvSpPr>
            <a:spLocks noGrp="1"/>
          </p:cNvSpPr>
          <p:nvPr>
            <p:ph idx="1"/>
          </p:nvPr>
        </p:nvSpPr>
        <p:spPr/>
        <p:txBody>
          <a:bodyPr/>
          <a:lstStyle/>
          <a:p>
            <a:pPr eaLnBrk="1" hangingPunct="1">
              <a:spcBef>
                <a:spcPts val="800"/>
              </a:spcBef>
            </a:pPr>
            <a:r>
              <a:rPr lang="en-US" dirty="0" smtClean="0">
                <a:cs typeface="ＭＳ Ｐゴシック" charset="-128"/>
              </a:rPr>
              <a:t>During this activity, each </a:t>
            </a:r>
            <a:r>
              <a:rPr lang="en-US" dirty="0">
                <a:cs typeface="ＭＳ Ｐゴシック" charset="-128"/>
              </a:rPr>
              <a:t>table is responsible for creating one math, one science, and one social-emotional word for the letter wall. </a:t>
            </a:r>
            <a:endParaRPr lang="en-US" dirty="0" smtClean="0">
              <a:cs typeface="ＭＳ Ｐゴシック" charset="-128"/>
            </a:endParaRPr>
          </a:p>
          <a:p>
            <a:pPr eaLnBrk="1" hangingPunct="1">
              <a:spcBef>
                <a:spcPts val="800"/>
              </a:spcBef>
            </a:pPr>
            <a:r>
              <a:rPr lang="en-US" dirty="0" smtClean="0">
                <a:cs typeface="ＭＳ Ｐゴシック" charset="-128"/>
              </a:rPr>
              <a:t>Let’s see who can come up with the most intriguing words.  </a:t>
            </a:r>
          </a:p>
          <a:p>
            <a:pPr eaLnBrk="1" hangingPunct="1">
              <a:spcBef>
                <a:spcPts val="800"/>
              </a:spcBef>
            </a:pPr>
            <a:r>
              <a:rPr lang="en-US" dirty="0" smtClean="0">
                <a:cs typeface="ＭＳ Ｐゴシック" charset="-128"/>
              </a:rPr>
              <a:t>When you finish, place the words on the letter wall.</a:t>
            </a:r>
          </a:p>
          <a:p>
            <a:pPr eaLnBrk="1" hangingPunct="1">
              <a:spcBef>
                <a:spcPts val="800"/>
              </a:spcBef>
            </a:pPr>
            <a:r>
              <a:rPr lang="en-US" dirty="0" smtClean="0">
                <a:cs typeface="ＭＳ Ｐゴシック" charset="-128"/>
              </a:rPr>
              <a:t>You have 10 minutes to complete this activity.</a:t>
            </a:r>
          </a:p>
        </p:txBody>
      </p:sp>
      <p:sp>
        <p:nvSpPr>
          <p:cNvPr id="4" name="Slide Number Placeholder 3"/>
          <p:cNvSpPr>
            <a:spLocks noGrp="1"/>
          </p:cNvSpPr>
          <p:nvPr>
            <p:ph type="sldNum" sz="quarter" idx="10"/>
          </p:nvPr>
        </p:nvSpPr>
        <p:spPr/>
        <p:txBody>
          <a:bodyPr/>
          <a:lstStyle/>
          <a:p>
            <a:pPr>
              <a:defRPr/>
            </a:pPr>
            <a:fld id="{B9652257-8441-426A-B625-A7985EF18C8C}" type="slidenum">
              <a:rPr/>
              <a:pPr>
                <a:defRPr/>
              </a:pPr>
              <a:t>21</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cs typeface="ＭＳ Ｐゴシック" charset="-128"/>
              </a:rPr>
              <a:t>Include Various Parts of Speech</a:t>
            </a:r>
          </a:p>
        </p:txBody>
      </p:sp>
      <p:sp>
        <p:nvSpPr>
          <p:cNvPr id="59394" name="Content Placeholder 2"/>
          <p:cNvSpPr>
            <a:spLocks noGrp="1"/>
          </p:cNvSpPr>
          <p:nvPr>
            <p:ph idx="1"/>
          </p:nvPr>
        </p:nvSpPr>
        <p:spPr>
          <a:xfrm>
            <a:off x="609600" y="1905000"/>
            <a:ext cx="8229600" cy="4221163"/>
          </a:xfrm>
        </p:spPr>
        <p:txBody>
          <a:bodyPr/>
          <a:lstStyle/>
          <a:p>
            <a:pPr eaLnBrk="1" hangingPunct="1">
              <a:spcBef>
                <a:spcPts val="800"/>
              </a:spcBef>
            </a:pPr>
            <a:r>
              <a:rPr lang="en-US" dirty="0" smtClean="0">
                <a:cs typeface="ＭＳ Ｐゴシック" charset="-128"/>
              </a:rPr>
              <a:t>Nouns are the most frequent type of words found on a letter wall.</a:t>
            </a:r>
          </a:p>
          <a:p>
            <a:pPr eaLnBrk="1" hangingPunct="1">
              <a:spcBef>
                <a:spcPts val="800"/>
              </a:spcBef>
            </a:pPr>
            <a:r>
              <a:rPr lang="en-US" dirty="0" smtClean="0">
                <a:cs typeface="ＭＳ Ｐゴシック" charset="-128"/>
              </a:rPr>
              <a:t>It is important for children to see other parts of speech on the letter wall.</a:t>
            </a:r>
          </a:p>
          <a:p>
            <a:pPr eaLnBrk="1" hangingPunct="1">
              <a:spcBef>
                <a:spcPts val="800"/>
              </a:spcBef>
            </a:pPr>
            <a:r>
              <a:rPr lang="en-US" dirty="0" smtClean="0">
                <a:cs typeface="ＭＳ Ｐゴシック" charset="-128"/>
              </a:rPr>
              <a:t>Adding verbs, adverbs, and adjectives will enhance and enliven your letter wall.</a:t>
            </a:r>
          </a:p>
          <a:p>
            <a:pPr eaLnBrk="1" hangingPunct="1"/>
            <a:endParaRPr lang="en-US" dirty="0" smtClean="0">
              <a:cs typeface="ＭＳ Ｐゴシック" charset="-128"/>
            </a:endParaRPr>
          </a:p>
        </p:txBody>
      </p:sp>
      <p:sp>
        <p:nvSpPr>
          <p:cNvPr id="4" name="Slide Number Placeholder 3"/>
          <p:cNvSpPr>
            <a:spLocks noGrp="1"/>
          </p:cNvSpPr>
          <p:nvPr>
            <p:ph type="sldNum" sz="quarter" idx="10"/>
          </p:nvPr>
        </p:nvSpPr>
        <p:spPr/>
        <p:txBody>
          <a:bodyPr/>
          <a:lstStyle/>
          <a:p>
            <a:pPr>
              <a:defRPr/>
            </a:pPr>
            <a:fld id="{29C9F125-D0AE-4B97-8007-0673CE866AEF}" type="slidenum">
              <a:rPr/>
              <a:pPr>
                <a:defRPr/>
              </a:pPr>
              <a:t>22</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cs typeface="ＭＳ Ｐゴシック" charset="-128"/>
              </a:rPr>
              <a:t>Make It Fun for Children</a:t>
            </a:r>
          </a:p>
        </p:txBody>
      </p:sp>
      <p:sp>
        <p:nvSpPr>
          <p:cNvPr id="61442" name="Content Placeholder 2"/>
          <p:cNvSpPr>
            <a:spLocks noGrp="1"/>
          </p:cNvSpPr>
          <p:nvPr>
            <p:ph idx="1"/>
          </p:nvPr>
        </p:nvSpPr>
        <p:spPr>
          <a:xfrm>
            <a:off x="838200" y="1905000"/>
            <a:ext cx="7772400" cy="4221163"/>
          </a:xfrm>
        </p:spPr>
        <p:txBody>
          <a:bodyPr/>
          <a:lstStyle/>
          <a:p>
            <a:pPr marL="0" indent="0" eaLnBrk="1" hangingPunct="1">
              <a:spcBef>
                <a:spcPts val="800"/>
              </a:spcBef>
              <a:buFont typeface="Arial" charset="0"/>
              <a:buNone/>
            </a:pPr>
            <a:r>
              <a:rPr lang="en-US" dirty="0" smtClean="0">
                <a:cs typeface="ＭＳ Ｐゴシック" charset="-128"/>
              </a:rPr>
              <a:t>Let’s consider how to make the letter wall a dynamic and educational device by using child-friendly materials and activities to engage children.</a:t>
            </a:r>
          </a:p>
        </p:txBody>
      </p:sp>
      <p:sp>
        <p:nvSpPr>
          <p:cNvPr id="4" name="Slide Number Placeholder 3"/>
          <p:cNvSpPr>
            <a:spLocks noGrp="1"/>
          </p:cNvSpPr>
          <p:nvPr>
            <p:ph type="sldNum" sz="quarter" idx="10"/>
          </p:nvPr>
        </p:nvSpPr>
        <p:spPr/>
        <p:txBody>
          <a:bodyPr/>
          <a:lstStyle/>
          <a:p>
            <a:pPr>
              <a:defRPr/>
            </a:pPr>
            <a:fld id="{8399630B-EE9A-422D-88D6-B15722D7CEDF}" type="slidenum">
              <a:rPr/>
              <a:pPr>
                <a:defRPr/>
              </a:pPr>
              <a:t>23</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cs typeface="ＭＳ Ｐゴシック" charset="-128"/>
              </a:rPr>
              <a:t>Letter Wall Activity</a:t>
            </a:r>
            <a:endParaRPr lang="en-US" dirty="0">
              <a:cs typeface="ＭＳ Ｐゴシック" charset="-128"/>
            </a:endParaRPr>
          </a:p>
        </p:txBody>
      </p:sp>
      <p:sp>
        <p:nvSpPr>
          <p:cNvPr id="4" name="Slide Number Placeholder 3"/>
          <p:cNvSpPr>
            <a:spLocks noGrp="1"/>
          </p:cNvSpPr>
          <p:nvPr>
            <p:ph type="sldNum" sz="quarter" idx="10"/>
          </p:nvPr>
        </p:nvSpPr>
        <p:spPr/>
        <p:txBody>
          <a:bodyPr/>
          <a:lstStyle/>
          <a:p>
            <a:pPr>
              <a:defRPr/>
            </a:pPr>
            <a:fld id="{0803D309-0C4E-41D7-B1CC-5C25A3C1F220}" type="slidenum">
              <a:rPr/>
              <a:pPr>
                <a:defRPr/>
              </a:pPr>
              <a:t>24</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pic>
        <p:nvPicPr>
          <p:cNvPr id="7" name="Content Placeholder 6" descr="C:\Users\dell-zse4$\Pictures\Fraga Staff and writing\IMG_1034.JPG"/>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9340" y="1905000"/>
            <a:ext cx="3165319" cy="42211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cs typeface="ＭＳ Ｐゴシック" charset="-128"/>
              </a:rPr>
              <a:t>Engaging and Appropriate Activities</a:t>
            </a:r>
          </a:p>
        </p:txBody>
      </p:sp>
      <p:sp>
        <p:nvSpPr>
          <p:cNvPr id="65538" name="Content Placeholder 2"/>
          <p:cNvSpPr>
            <a:spLocks noGrp="1"/>
          </p:cNvSpPr>
          <p:nvPr>
            <p:ph idx="1"/>
          </p:nvPr>
        </p:nvSpPr>
        <p:spPr>
          <a:xfrm>
            <a:off x="457200" y="1844824"/>
            <a:ext cx="8579296" cy="4281339"/>
          </a:xfrm>
        </p:spPr>
        <p:txBody>
          <a:bodyPr/>
          <a:lstStyle/>
          <a:p>
            <a:pPr marL="0" indent="0" eaLnBrk="1" hangingPunct="1">
              <a:spcBef>
                <a:spcPts val="800"/>
              </a:spcBef>
              <a:buFont typeface="Arial" charset="0"/>
              <a:buNone/>
            </a:pPr>
            <a:r>
              <a:rPr lang="en-US" dirty="0" smtClean="0">
                <a:cs typeface="ＭＳ Ｐゴシック" charset="-128"/>
              </a:rPr>
              <a:t>Creating a letter wall is the first step. Using it every day is the next step. Consider your objectives and select appropriate and fun activities, such as using:</a:t>
            </a:r>
          </a:p>
          <a:p>
            <a:pPr marL="0" indent="0" eaLnBrk="1" hangingPunct="1">
              <a:spcBef>
                <a:spcPts val="800"/>
              </a:spcBef>
              <a:buFontTx/>
              <a:buChar char="•"/>
            </a:pPr>
            <a:r>
              <a:rPr lang="en-US" dirty="0" smtClean="0">
                <a:cs typeface="ＭＳ Ｐゴシック" charset="-128"/>
              </a:rPr>
              <a:t>  Various pointers to find letters or words.</a:t>
            </a:r>
          </a:p>
          <a:p>
            <a:pPr marL="0" indent="0" eaLnBrk="1" hangingPunct="1">
              <a:spcBef>
                <a:spcPts val="800"/>
              </a:spcBef>
              <a:buFontTx/>
              <a:buChar char="•"/>
            </a:pPr>
            <a:r>
              <a:rPr lang="en-US" dirty="0" smtClean="0">
                <a:cs typeface="ＭＳ Ｐゴシック" charset="-128"/>
              </a:rPr>
              <a:t>  Fun sunglasses to find words.</a:t>
            </a:r>
          </a:p>
          <a:p>
            <a:pPr marL="0" indent="0" eaLnBrk="1" hangingPunct="1">
              <a:spcBef>
                <a:spcPts val="800"/>
              </a:spcBef>
              <a:buFontTx/>
              <a:buChar char="•"/>
            </a:pPr>
            <a:r>
              <a:rPr lang="en-US" dirty="0" smtClean="0">
                <a:cs typeface="ＭＳ Ｐゴシック" charset="-128"/>
              </a:rPr>
              <a:t>  </a:t>
            </a:r>
            <a:r>
              <a:rPr lang="en-US" dirty="0" err="1" smtClean="0">
                <a:cs typeface="ＭＳ Ｐゴシック" charset="-128"/>
              </a:rPr>
              <a:t>Wikki</a:t>
            </a:r>
            <a:r>
              <a:rPr lang="en-US" dirty="0" smtClean="0">
                <a:cs typeface="ＭＳ Ｐゴシック" charset="-128"/>
              </a:rPr>
              <a:t> </a:t>
            </a:r>
            <a:r>
              <a:rPr lang="en-US" dirty="0" err="1" smtClean="0">
                <a:cs typeface="ＭＳ Ｐゴシック" charset="-128"/>
              </a:rPr>
              <a:t>Stix</a:t>
            </a:r>
            <a:r>
              <a:rPr lang="en-US" dirty="0" smtClean="0">
                <a:cs typeface="ＭＳ Ｐゴシック" charset="-128"/>
              </a:rPr>
              <a:t> to circle letters.</a:t>
            </a:r>
          </a:p>
          <a:p>
            <a:pPr marL="0" indent="0" eaLnBrk="1" hangingPunct="1">
              <a:spcBef>
                <a:spcPts val="800"/>
              </a:spcBef>
              <a:buFontTx/>
              <a:buChar char="•"/>
            </a:pPr>
            <a:r>
              <a:rPr lang="en-US" dirty="0" smtClean="0">
                <a:cs typeface="ＭＳ Ｐゴシック" charset="-128"/>
              </a:rPr>
              <a:t>  Small Post-it notes to hide a letter.</a:t>
            </a:r>
          </a:p>
          <a:p>
            <a:pPr marL="0" indent="0" eaLnBrk="1" hangingPunct="1">
              <a:spcBef>
                <a:spcPts val="800"/>
              </a:spcBef>
              <a:buFontTx/>
              <a:buChar char="•"/>
            </a:pPr>
            <a:r>
              <a:rPr lang="en-US" dirty="0" smtClean="0">
                <a:cs typeface="ＭＳ Ｐゴシック" charset="-128"/>
              </a:rPr>
              <a:t>  Clear tape to mark letters.</a:t>
            </a:r>
          </a:p>
          <a:p>
            <a:pPr marL="0" lvl="1" eaLnBrk="1" hangingPunct="1">
              <a:spcBef>
                <a:spcPts val="800"/>
              </a:spcBef>
              <a:buFont typeface="Arial" charset="0"/>
              <a:buNone/>
            </a:pPr>
            <a:endParaRPr lang="en-US" dirty="0" smtClean="0"/>
          </a:p>
          <a:p>
            <a:pPr marL="0" lvl="1" eaLnBrk="1" hangingPunct="1">
              <a:spcBef>
                <a:spcPts val="800"/>
              </a:spcBef>
              <a:buFont typeface="Arial" charset="0"/>
              <a:buNone/>
            </a:pPr>
            <a:r>
              <a:rPr lang="en-US" dirty="0" smtClean="0"/>
              <a:t> </a:t>
            </a:r>
          </a:p>
          <a:p>
            <a:pPr marL="0" indent="0" eaLnBrk="1" hangingPunct="1">
              <a:lnSpc>
                <a:spcPct val="80000"/>
              </a:lnSpc>
              <a:buFont typeface="Arial" charset="0"/>
              <a:buNone/>
            </a:pPr>
            <a:r>
              <a:rPr lang="en-US" sz="2800" dirty="0" smtClean="0">
                <a:cs typeface="ＭＳ Ｐゴシック" charset="-128"/>
              </a:rPr>
              <a:t>    </a:t>
            </a:r>
          </a:p>
          <a:p>
            <a:pPr marL="0" indent="0" eaLnBrk="1" hangingPunct="1">
              <a:lnSpc>
                <a:spcPct val="80000"/>
              </a:lnSpc>
              <a:buFont typeface="Arial" charset="0"/>
              <a:buNone/>
            </a:pPr>
            <a:r>
              <a:rPr lang="en-US" sz="2800" dirty="0" smtClean="0">
                <a:cs typeface="ＭＳ Ｐゴシック" charset="-128"/>
              </a:rPr>
              <a:t>	      </a:t>
            </a:r>
          </a:p>
        </p:txBody>
      </p:sp>
      <p:sp>
        <p:nvSpPr>
          <p:cNvPr id="4" name="Slide Number Placeholder 3"/>
          <p:cNvSpPr>
            <a:spLocks noGrp="1"/>
          </p:cNvSpPr>
          <p:nvPr>
            <p:ph type="sldNum" sz="quarter" idx="10"/>
          </p:nvPr>
        </p:nvSpPr>
        <p:spPr/>
        <p:txBody>
          <a:bodyPr/>
          <a:lstStyle/>
          <a:p>
            <a:pPr>
              <a:defRPr/>
            </a:pPr>
            <a:fld id="{5B21BEAE-8EA3-4DFF-BAD1-29F5C89EA54F}" type="slidenum">
              <a:rPr/>
              <a:pPr>
                <a:defRPr/>
              </a:pPr>
              <a:t>25</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cs typeface="ＭＳ Ｐゴシック" charset="-128"/>
              </a:rPr>
              <a:t>More Letter Wall Activities</a:t>
            </a:r>
          </a:p>
        </p:txBody>
      </p:sp>
      <p:sp>
        <p:nvSpPr>
          <p:cNvPr id="67586" name="Content Placeholder 2"/>
          <p:cNvSpPr>
            <a:spLocks noGrp="1"/>
          </p:cNvSpPr>
          <p:nvPr>
            <p:ph idx="1"/>
          </p:nvPr>
        </p:nvSpPr>
        <p:spPr>
          <a:xfrm>
            <a:off x="323528" y="1916832"/>
            <a:ext cx="8210872" cy="4209331"/>
          </a:xfrm>
        </p:spPr>
        <p:txBody>
          <a:bodyPr/>
          <a:lstStyle/>
          <a:p>
            <a:pPr eaLnBrk="1" hangingPunct="1">
              <a:spcBef>
                <a:spcPts val="800"/>
              </a:spcBef>
              <a:buFont typeface="Arial" charset="0"/>
              <a:buNone/>
            </a:pPr>
            <a:r>
              <a:rPr lang="en-US" sz="2800" dirty="0" smtClean="0">
                <a:cs typeface="ＭＳ Ｐゴシック" charset="-128"/>
              </a:rPr>
              <a:t>	</a:t>
            </a:r>
            <a:r>
              <a:rPr lang="en-US" dirty="0" smtClean="0">
                <a:cs typeface="ＭＳ Ｐゴシック" charset="-128"/>
              </a:rPr>
              <a:t>Other fun things to do:</a:t>
            </a:r>
          </a:p>
          <a:p>
            <a:pPr lvl="1" eaLnBrk="1" hangingPunct="1">
              <a:spcBef>
                <a:spcPts val="800"/>
              </a:spcBef>
              <a:buFontTx/>
              <a:buChar char="•"/>
            </a:pPr>
            <a:r>
              <a:rPr lang="en-US" sz="3200" dirty="0" smtClean="0"/>
              <a:t>Shine on a letter or word with a flashlight.</a:t>
            </a:r>
          </a:p>
          <a:p>
            <a:pPr lvl="1" eaLnBrk="1" hangingPunct="1">
              <a:spcBef>
                <a:spcPts val="800"/>
              </a:spcBef>
              <a:buFontTx/>
              <a:buChar char="•"/>
            </a:pPr>
            <a:r>
              <a:rPr lang="en-US" sz="3200" dirty="0" smtClean="0"/>
              <a:t>Become a “word detective” using a lens.</a:t>
            </a:r>
          </a:p>
          <a:p>
            <a:pPr lvl="1" eaLnBrk="1" hangingPunct="1">
              <a:spcBef>
                <a:spcPts val="800"/>
              </a:spcBef>
              <a:buFontTx/>
              <a:buChar char="•"/>
            </a:pPr>
            <a:r>
              <a:rPr lang="en-US" sz="3200" dirty="0" smtClean="0"/>
              <a:t>Play matching games with magnetic letters.</a:t>
            </a:r>
          </a:p>
          <a:p>
            <a:pPr lvl="1" eaLnBrk="1" hangingPunct="1">
              <a:spcBef>
                <a:spcPts val="800"/>
              </a:spcBef>
              <a:buFontTx/>
              <a:buChar char="•"/>
            </a:pPr>
            <a:r>
              <a:rPr lang="en-US" sz="3200" dirty="0" smtClean="0"/>
              <a:t>Have children cut out letters from ads and match them to letters.</a:t>
            </a:r>
          </a:p>
          <a:p>
            <a:pPr lvl="1" eaLnBrk="1" hangingPunct="1">
              <a:spcBef>
                <a:spcPts val="800"/>
              </a:spcBef>
              <a:buFontTx/>
              <a:buChar char="•"/>
            </a:pPr>
            <a:r>
              <a:rPr lang="en-US" sz="3200" dirty="0" smtClean="0"/>
              <a:t>Use the letter wall during small group lessons.</a:t>
            </a:r>
          </a:p>
        </p:txBody>
      </p:sp>
      <p:sp>
        <p:nvSpPr>
          <p:cNvPr id="4" name="Slide Number Placeholder 3"/>
          <p:cNvSpPr>
            <a:spLocks noGrp="1"/>
          </p:cNvSpPr>
          <p:nvPr>
            <p:ph type="sldNum" sz="quarter" idx="10"/>
          </p:nvPr>
        </p:nvSpPr>
        <p:spPr/>
        <p:txBody>
          <a:bodyPr/>
          <a:lstStyle/>
          <a:p>
            <a:pPr>
              <a:defRPr/>
            </a:pPr>
            <a:fld id="{9B685F2D-A1AC-4AC6-A620-889206A5CAA9}" type="slidenum">
              <a:rPr/>
              <a:pPr>
                <a:defRPr/>
              </a:pPr>
              <a:t>26</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smtClean="0">
                <a:cs typeface="ＭＳ Ｐゴシック" charset="-128"/>
              </a:rPr>
              <a:t>Review and Reflect</a:t>
            </a:r>
            <a:endParaRPr lang="en-US" dirty="0">
              <a:cs typeface="ＭＳ Ｐゴシック" charset="-128"/>
            </a:endParaRPr>
          </a:p>
        </p:txBody>
      </p:sp>
      <p:sp>
        <p:nvSpPr>
          <p:cNvPr id="73730" name="Content Placeholder 2"/>
          <p:cNvSpPr>
            <a:spLocks noGrp="1"/>
          </p:cNvSpPr>
          <p:nvPr>
            <p:ph idx="1"/>
          </p:nvPr>
        </p:nvSpPr>
        <p:spPr>
          <a:xfrm>
            <a:off x="762000" y="1905000"/>
            <a:ext cx="8229600" cy="4221163"/>
          </a:xfrm>
        </p:spPr>
        <p:txBody>
          <a:bodyPr/>
          <a:lstStyle/>
          <a:p>
            <a:pPr eaLnBrk="1" hangingPunct="1">
              <a:spcBef>
                <a:spcPts val="800"/>
              </a:spcBef>
            </a:pPr>
            <a:r>
              <a:rPr lang="en-US" dirty="0" smtClean="0">
                <a:cs typeface="ＭＳ Ｐゴシック" charset="-128"/>
              </a:rPr>
              <a:t>Review and reflect.</a:t>
            </a:r>
          </a:p>
          <a:p>
            <a:pPr lvl="1" eaLnBrk="1" hangingPunct="1">
              <a:spcBef>
                <a:spcPts val="800"/>
              </a:spcBef>
            </a:pPr>
            <a:r>
              <a:rPr lang="en-US" sz="3200" dirty="0" smtClean="0"/>
              <a:t>What is the value of a letter wall?</a:t>
            </a:r>
          </a:p>
          <a:p>
            <a:pPr lvl="1" eaLnBrk="1" hangingPunct="1">
              <a:spcBef>
                <a:spcPts val="800"/>
              </a:spcBef>
            </a:pPr>
            <a:r>
              <a:rPr lang="en-US" sz="3200" dirty="0" smtClean="0"/>
              <a:t>What did you learn?</a:t>
            </a:r>
          </a:p>
          <a:p>
            <a:pPr lvl="1" eaLnBrk="1" hangingPunct="1">
              <a:spcBef>
                <a:spcPts val="800"/>
              </a:spcBef>
            </a:pPr>
            <a:r>
              <a:rPr lang="en-US" sz="3200" dirty="0" smtClean="0"/>
              <a:t>What will you do differently?</a:t>
            </a:r>
          </a:p>
          <a:p>
            <a:pPr lvl="1" eaLnBrk="1" hangingPunct="1">
              <a:spcBef>
                <a:spcPts val="800"/>
              </a:spcBef>
            </a:pPr>
            <a:r>
              <a:rPr lang="en-US" sz="3200" dirty="0" smtClean="0"/>
              <a:t>When will you do it?</a:t>
            </a:r>
          </a:p>
          <a:p>
            <a:pPr lvl="1" eaLnBrk="1" hangingPunct="1">
              <a:spcBef>
                <a:spcPts val="800"/>
              </a:spcBef>
            </a:pPr>
            <a:r>
              <a:rPr lang="en-US" sz="3200" dirty="0" smtClean="0"/>
              <a:t>What will be the outcome for your children?</a:t>
            </a:r>
          </a:p>
          <a:p>
            <a:pPr eaLnBrk="1" hangingPunct="1">
              <a:spcBef>
                <a:spcPts val="800"/>
              </a:spcBef>
            </a:pPr>
            <a:r>
              <a:rPr lang="en-US" dirty="0" smtClean="0">
                <a:cs typeface="ＭＳ Ｐゴシック" charset="-128"/>
              </a:rPr>
              <a:t>Complete the “Bright Ideas” form.</a:t>
            </a:r>
          </a:p>
          <a:p>
            <a:pPr eaLnBrk="1" hangingPunct="1"/>
            <a:endParaRPr lang="en-US" dirty="0" smtClean="0">
              <a:cs typeface="ＭＳ Ｐゴシック" charset="-128"/>
            </a:endParaRPr>
          </a:p>
        </p:txBody>
      </p:sp>
      <p:sp>
        <p:nvSpPr>
          <p:cNvPr id="4" name="Slide Number Placeholder 3"/>
          <p:cNvSpPr>
            <a:spLocks noGrp="1"/>
          </p:cNvSpPr>
          <p:nvPr>
            <p:ph type="sldNum" sz="quarter" idx="10"/>
          </p:nvPr>
        </p:nvSpPr>
        <p:spPr/>
        <p:txBody>
          <a:bodyPr/>
          <a:lstStyle/>
          <a:p>
            <a:pPr>
              <a:defRPr/>
            </a:pPr>
            <a:fld id="{A4C5A3CC-ED68-4CEE-90DC-13D7349C1CC9}" type="slidenum">
              <a:rPr/>
              <a:pPr>
                <a:defRPr/>
              </a:pPr>
              <a:t>27</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solidFill>
                  <a:srgbClr val="C00000"/>
                </a:solidFill>
                <a:cs typeface="ＭＳ Ｐゴシック" charset="-128"/>
              </a:rPr>
              <a:t>Goals for This Training</a:t>
            </a:r>
            <a:endParaRPr lang="en-US">
              <a:cs typeface="ＭＳ Ｐゴシック" charset="-128"/>
            </a:endParaRPr>
          </a:p>
        </p:txBody>
      </p:sp>
      <p:sp>
        <p:nvSpPr>
          <p:cNvPr id="18434" name="Content Placeholder 2"/>
          <p:cNvSpPr>
            <a:spLocks noGrp="1"/>
          </p:cNvSpPr>
          <p:nvPr>
            <p:ph idx="1"/>
          </p:nvPr>
        </p:nvSpPr>
        <p:spPr>
          <a:xfrm>
            <a:off x="179512" y="1916832"/>
            <a:ext cx="8507288" cy="4209331"/>
          </a:xfrm>
        </p:spPr>
        <p:txBody>
          <a:bodyPr/>
          <a:lstStyle/>
          <a:p>
            <a:pPr marL="0" indent="0" eaLnBrk="1" hangingPunct="1">
              <a:spcBef>
                <a:spcPts val="800"/>
              </a:spcBef>
              <a:buFont typeface="Arial" charset="0"/>
              <a:buNone/>
            </a:pPr>
            <a:r>
              <a:rPr lang="en-US" dirty="0" smtClean="0">
                <a:cs typeface="ＭＳ Ｐゴシック" charset="-128"/>
              </a:rPr>
              <a:t>     During this session, we will:</a:t>
            </a:r>
          </a:p>
          <a:p>
            <a:pPr lvl="1" eaLnBrk="1" hangingPunct="1">
              <a:spcBef>
                <a:spcPts val="800"/>
              </a:spcBef>
              <a:buFontTx/>
              <a:buChar char="•"/>
            </a:pPr>
            <a:r>
              <a:rPr lang="en-US" sz="3200" dirty="0" smtClean="0"/>
              <a:t>Demonstrate the construction of a letter wall.</a:t>
            </a:r>
          </a:p>
          <a:p>
            <a:pPr lvl="1" eaLnBrk="1" hangingPunct="1">
              <a:spcBef>
                <a:spcPts val="800"/>
              </a:spcBef>
              <a:buFontTx/>
              <a:buChar char="•"/>
            </a:pPr>
            <a:r>
              <a:rPr lang="en-US" sz="3200" dirty="0" smtClean="0"/>
              <a:t>Provide a plan for building the letter wall over the school year.</a:t>
            </a:r>
          </a:p>
          <a:p>
            <a:pPr lvl="1" eaLnBrk="1" hangingPunct="1">
              <a:spcBef>
                <a:spcPts val="800"/>
              </a:spcBef>
              <a:buFontTx/>
              <a:buChar char="•"/>
            </a:pPr>
            <a:r>
              <a:rPr lang="en-US" sz="3200" dirty="0" smtClean="0"/>
              <a:t>Identify strategies for using the letter wall to build letter knowledge and rich vocabulary.</a:t>
            </a:r>
          </a:p>
          <a:p>
            <a:pPr lvl="1" eaLnBrk="1" hangingPunct="1">
              <a:spcBef>
                <a:spcPts val="800"/>
              </a:spcBef>
              <a:buFontTx/>
              <a:buChar char="•"/>
            </a:pPr>
            <a:r>
              <a:rPr lang="en-US" sz="3200" dirty="0" smtClean="0"/>
              <a:t>Build a robust letter wall.</a:t>
            </a:r>
          </a:p>
          <a:p>
            <a:pPr marL="0" indent="0" eaLnBrk="1" hangingPunct="1"/>
            <a:endParaRPr lang="en-US" dirty="0" smtClean="0">
              <a:cs typeface="ＭＳ Ｐゴシック" charset="-128"/>
            </a:endParaRPr>
          </a:p>
        </p:txBody>
      </p:sp>
      <p:sp>
        <p:nvSpPr>
          <p:cNvPr id="4" name="Slide Number Placeholder 3"/>
          <p:cNvSpPr>
            <a:spLocks noGrp="1"/>
          </p:cNvSpPr>
          <p:nvPr>
            <p:ph type="sldNum" sz="quarter" idx="10"/>
          </p:nvPr>
        </p:nvSpPr>
        <p:spPr/>
        <p:txBody>
          <a:bodyPr/>
          <a:lstStyle/>
          <a:p>
            <a:pPr>
              <a:defRPr/>
            </a:pPr>
            <a:fld id="{3D98B910-0CB0-41D6-906B-58C21221CBBA}" type="slidenum">
              <a:rPr/>
              <a:pPr>
                <a:defRPr/>
              </a:pPr>
              <a:t>3</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cs typeface="ＭＳ Ｐゴシック" charset="-128"/>
              </a:rPr>
              <a:t>Background Information</a:t>
            </a:r>
          </a:p>
        </p:txBody>
      </p:sp>
      <p:sp>
        <p:nvSpPr>
          <p:cNvPr id="22530" name="Content Placeholder 2"/>
          <p:cNvSpPr>
            <a:spLocks noGrp="1"/>
          </p:cNvSpPr>
          <p:nvPr>
            <p:ph idx="1"/>
          </p:nvPr>
        </p:nvSpPr>
        <p:spPr>
          <a:xfrm>
            <a:off x="467544" y="1916832"/>
            <a:ext cx="7914456" cy="4209331"/>
          </a:xfrm>
        </p:spPr>
        <p:txBody>
          <a:bodyPr/>
          <a:lstStyle/>
          <a:p>
            <a:pPr eaLnBrk="1" hangingPunct="1"/>
            <a:r>
              <a:rPr lang="en-US" dirty="0" smtClean="0">
                <a:cs typeface="ＭＳ Ｐゴシック" charset="-128"/>
              </a:rPr>
              <a:t>What is a letter wall?</a:t>
            </a:r>
          </a:p>
          <a:p>
            <a:pPr eaLnBrk="1" hangingPunct="1"/>
            <a:r>
              <a:rPr lang="en-US" dirty="0" smtClean="0">
                <a:cs typeface="ＭＳ Ｐゴシック" charset="-128"/>
              </a:rPr>
              <a:t>What are some of the benefits and challenges of creating and using a letter wall?</a:t>
            </a:r>
          </a:p>
          <a:p>
            <a:pPr eaLnBrk="1" hangingPunct="1"/>
            <a:r>
              <a:rPr lang="en-US" dirty="0" smtClean="0">
                <a:cs typeface="ＭＳ Ｐゴシック" charset="-128"/>
              </a:rPr>
              <a:t>What should you consider about placement and size of a letter wall?</a:t>
            </a:r>
          </a:p>
        </p:txBody>
      </p:sp>
      <p:sp>
        <p:nvSpPr>
          <p:cNvPr id="4" name="Slide Number Placeholder 3"/>
          <p:cNvSpPr>
            <a:spLocks noGrp="1"/>
          </p:cNvSpPr>
          <p:nvPr>
            <p:ph type="sldNum" sz="quarter" idx="10"/>
          </p:nvPr>
        </p:nvSpPr>
        <p:spPr/>
        <p:txBody>
          <a:bodyPr/>
          <a:lstStyle/>
          <a:p>
            <a:pPr>
              <a:defRPr/>
            </a:pPr>
            <a:fld id="{7A53941E-9695-4786-B7EA-C94961BE77F5}" type="slidenum">
              <a:rPr/>
              <a:pPr>
                <a:defRPr/>
              </a:pPr>
              <a:t>4</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cs typeface="ＭＳ Ｐゴシック" charset="-128"/>
              </a:rPr>
              <a:t>Definition of a Letter Wall</a:t>
            </a:r>
          </a:p>
        </p:txBody>
      </p:sp>
      <p:sp>
        <p:nvSpPr>
          <p:cNvPr id="24578" name="Content Placeholder 2"/>
          <p:cNvSpPr>
            <a:spLocks noGrp="1"/>
          </p:cNvSpPr>
          <p:nvPr>
            <p:ph idx="1"/>
          </p:nvPr>
        </p:nvSpPr>
        <p:spPr>
          <a:xfrm>
            <a:off x="395536" y="1700808"/>
            <a:ext cx="8208912" cy="4176464"/>
          </a:xfrm>
        </p:spPr>
        <p:txBody>
          <a:bodyPr/>
          <a:lstStyle/>
          <a:p>
            <a:pPr eaLnBrk="1" hangingPunct="1"/>
            <a:r>
              <a:rPr lang="en-US" dirty="0" smtClean="0">
                <a:cs typeface="ＭＳ Ｐゴシック" charset="-128"/>
              </a:rPr>
              <a:t>A letter wall is a visual tool that can be used </a:t>
            </a:r>
          </a:p>
          <a:p>
            <a:pPr eaLnBrk="1" hangingPunct="1">
              <a:buFont typeface="Arial" charset="0"/>
              <a:buNone/>
            </a:pPr>
            <a:r>
              <a:rPr lang="en-US" dirty="0" smtClean="0">
                <a:cs typeface="ＭＳ Ｐゴシック" charset="-128"/>
              </a:rPr>
              <a:t>   by preschool children to help them learn the </a:t>
            </a:r>
          </a:p>
          <a:p>
            <a:pPr eaLnBrk="1" hangingPunct="1">
              <a:buFont typeface="Arial" charset="0"/>
              <a:buNone/>
            </a:pPr>
            <a:r>
              <a:rPr lang="en-US" dirty="0" smtClean="0">
                <a:cs typeface="ＭＳ Ｐゴシック" charset="-128"/>
              </a:rPr>
              <a:t>   characteristics, names, and sequence of the </a:t>
            </a:r>
          </a:p>
          <a:p>
            <a:pPr eaLnBrk="1" hangingPunct="1">
              <a:buFont typeface="Arial" charset="0"/>
              <a:buNone/>
            </a:pPr>
            <a:r>
              <a:rPr lang="en-US" dirty="0" smtClean="0">
                <a:cs typeface="ＭＳ Ｐゴシック" charset="-128"/>
              </a:rPr>
              <a:t>   alphabet.   </a:t>
            </a:r>
          </a:p>
          <a:p>
            <a:pPr eaLnBrk="1" hangingPunct="1"/>
            <a:r>
              <a:rPr lang="en-US" dirty="0" smtClean="0">
                <a:cs typeface="ＭＳ Ｐゴシック" charset="-128"/>
              </a:rPr>
              <a:t>It helps the children understand how letters go together to form words.</a:t>
            </a:r>
          </a:p>
          <a:p>
            <a:pPr eaLnBrk="1" hangingPunct="1"/>
            <a:r>
              <a:rPr lang="en-US" dirty="0" smtClean="0">
                <a:cs typeface="ＭＳ Ｐゴシック" charset="-128"/>
              </a:rPr>
              <a:t>It is constructed at eye level for children to do hands-on activities.</a:t>
            </a:r>
          </a:p>
        </p:txBody>
      </p:sp>
      <p:sp>
        <p:nvSpPr>
          <p:cNvPr id="4" name="Slide Number Placeholder 3"/>
          <p:cNvSpPr>
            <a:spLocks noGrp="1"/>
          </p:cNvSpPr>
          <p:nvPr>
            <p:ph type="sldNum" sz="quarter" idx="10"/>
          </p:nvPr>
        </p:nvSpPr>
        <p:spPr/>
        <p:txBody>
          <a:bodyPr/>
          <a:lstStyle/>
          <a:p>
            <a:pPr>
              <a:defRPr/>
            </a:pPr>
            <a:fld id="{9BD6BDFA-05A7-4759-B7A2-2C482DCB03B9}" type="slidenum">
              <a:rPr/>
              <a:pPr>
                <a:defRPr/>
              </a:pPr>
              <a:t>5</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cs typeface="ＭＳ Ｐゴシック" charset="-128"/>
              </a:rPr>
              <a:t>Letter Wall Benefits</a:t>
            </a:r>
          </a:p>
        </p:txBody>
      </p:sp>
      <p:sp>
        <p:nvSpPr>
          <p:cNvPr id="26626" name="Content Placeholder 2"/>
          <p:cNvSpPr>
            <a:spLocks noGrp="1"/>
          </p:cNvSpPr>
          <p:nvPr>
            <p:ph idx="1"/>
          </p:nvPr>
        </p:nvSpPr>
        <p:spPr>
          <a:xfrm>
            <a:off x="251520" y="1700808"/>
            <a:ext cx="8435280" cy="4425355"/>
          </a:xfrm>
        </p:spPr>
        <p:txBody>
          <a:bodyPr/>
          <a:lstStyle/>
          <a:p>
            <a:pPr marL="0" indent="0" eaLnBrk="1" hangingPunct="1">
              <a:buFont typeface="Arial" charset="0"/>
              <a:buNone/>
            </a:pPr>
            <a:r>
              <a:rPr lang="en-US" sz="2800" dirty="0" smtClean="0">
                <a:cs typeface="ＭＳ Ｐゴシック" charset="-128"/>
              </a:rPr>
              <a:t>     </a:t>
            </a:r>
            <a:r>
              <a:rPr lang="en-US" dirty="0" smtClean="0">
                <a:cs typeface="ＭＳ Ｐゴシック" charset="-128"/>
              </a:rPr>
              <a:t>A letter wall is a:</a:t>
            </a:r>
          </a:p>
          <a:p>
            <a:pPr lvl="1" eaLnBrk="1" hangingPunct="1">
              <a:buFontTx/>
              <a:buChar char="•"/>
            </a:pPr>
            <a:r>
              <a:rPr lang="en-US" sz="3200" dirty="0" smtClean="0"/>
              <a:t> Great visual tool.</a:t>
            </a:r>
          </a:p>
          <a:p>
            <a:pPr lvl="1" eaLnBrk="1" hangingPunct="1">
              <a:spcAft>
                <a:spcPct val="50000"/>
              </a:spcAft>
              <a:buFontTx/>
              <a:buChar char="•"/>
            </a:pPr>
            <a:r>
              <a:rPr lang="en-US" sz="3200" dirty="0" smtClean="0"/>
              <a:t> Highly effective means of engaging children with letters.</a:t>
            </a:r>
          </a:p>
          <a:p>
            <a:pPr marL="0" indent="0" eaLnBrk="1" hangingPunct="1">
              <a:buFont typeface="Arial" charset="0"/>
              <a:buNone/>
            </a:pPr>
            <a:r>
              <a:rPr lang="en-US" dirty="0" smtClean="0">
                <a:cs typeface="ＭＳ Ｐゴシック" charset="-128"/>
              </a:rPr>
              <a:t>     A letter wall supports learning by addressing:</a:t>
            </a:r>
          </a:p>
          <a:p>
            <a:pPr lvl="1" eaLnBrk="1" hangingPunct="1">
              <a:buFontTx/>
              <a:buChar char="•"/>
            </a:pPr>
            <a:r>
              <a:rPr lang="en-US" sz="3200" dirty="0" smtClean="0"/>
              <a:t>Letter characteristics, names, and sounds.</a:t>
            </a:r>
          </a:p>
          <a:p>
            <a:pPr lvl="1" eaLnBrk="1" hangingPunct="1">
              <a:buFontTx/>
              <a:buChar char="•"/>
            </a:pPr>
            <a:r>
              <a:rPr lang="en-US" sz="3200" dirty="0" smtClean="0"/>
              <a:t>Vocabulary across all content areas.</a:t>
            </a:r>
          </a:p>
          <a:p>
            <a:pPr lvl="1" eaLnBrk="1" hangingPunct="1">
              <a:buFontTx/>
              <a:buChar char="•"/>
            </a:pPr>
            <a:r>
              <a:rPr lang="en-US" sz="3200" dirty="0" smtClean="0"/>
              <a:t>Concepts of print.</a:t>
            </a:r>
          </a:p>
        </p:txBody>
      </p:sp>
      <p:sp>
        <p:nvSpPr>
          <p:cNvPr id="4" name="Slide Number Placeholder 3"/>
          <p:cNvSpPr>
            <a:spLocks noGrp="1"/>
          </p:cNvSpPr>
          <p:nvPr>
            <p:ph type="sldNum" sz="quarter" idx="10"/>
          </p:nvPr>
        </p:nvSpPr>
        <p:spPr/>
        <p:txBody>
          <a:bodyPr/>
          <a:lstStyle/>
          <a:p>
            <a:pPr>
              <a:defRPr/>
            </a:pPr>
            <a:fld id="{E3B08BD4-AC24-4B39-ADDC-4903B0648654}" type="slidenum">
              <a:rPr/>
              <a:pPr>
                <a:defRPr/>
              </a:pPr>
              <a:t>6</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cs typeface="ＭＳ Ｐゴシック" charset="-128"/>
              </a:rPr>
              <a:t>Letter Wall Challenges</a:t>
            </a:r>
          </a:p>
        </p:txBody>
      </p:sp>
      <p:sp>
        <p:nvSpPr>
          <p:cNvPr id="28674" name="Content Placeholder 2"/>
          <p:cNvSpPr>
            <a:spLocks noGrp="1"/>
          </p:cNvSpPr>
          <p:nvPr>
            <p:ph idx="1"/>
          </p:nvPr>
        </p:nvSpPr>
        <p:spPr>
          <a:xfrm>
            <a:off x="0" y="1772816"/>
            <a:ext cx="8604448" cy="4248473"/>
          </a:xfrm>
        </p:spPr>
        <p:txBody>
          <a:bodyPr/>
          <a:lstStyle/>
          <a:p>
            <a:pPr lvl="1" eaLnBrk="1" hangingPunct="1">
              <a:spcBef>
                <a:spcPts val="800"/>
              </a:spcBef>
              <a:buFontTx/>
              <a:buChar char="•"/>
            </a:pPr>
            <a:r>
              <a:rPr lang="en-US" sz="3200" dirty="0" smtClean="0"/>
              <a:t>Where do I place it?</a:t>
            </a:r>
          </a:p>
          <a:p>
            <a:pPr lvl="1" eaLnBrk="1" hangingPunct="1">
              <a:spcBef>
                <a:spcPts val="800"/>
              </a:spcBef>
              <a:buFontTx/>
              <a:buChar char="•"/>
            </a:pPr>
            <a:r>
              <a:rPr lang="en-US" sz="3200" dirty="0" smtClean="0"/>
              <a:t>How much space is required?</a:t>
            </a:r>
          </a:p>
          <a:p>
            <a:pPr lvl="1" eaLnBrk="1" hangingPunct="1">
              <a:spcBef>
                <a:spcPts val="800"/>
              </a:spcBef>
              <a:buFontTx/>
              <a:buChar char="•"/>
            </a:pPr>
            <a:r>
              <a:rPr lang="en-US" sz="3200" dirty="0" smtClean="0"/>
              <a:t>What does it look like?</a:t>
            </a:r>
          </a:p>
          <a:p>
            <a:pPr lvl="1" eaLnBrk="1" hangingPunct="1">
              <a:spcBef>
                <a:spcPts val="800"/>
              </a:spcBef>
              <a:buFontTx/>
              <a:buChar char="•"/>
            </a:pPr>
            <a:r>
              <a:rPr lang="en-US" sz="3200" dirty="0" smtClean="0"/>
              <a:t>What materials do I need?</a:t>
            </a:r>
          </a:p>
          <a:p>
            <a:pPr lvl="1" eaLnBrk="1" hangingPunct="1">
              <a:spcBef>
                <a:spcPts val="800"/>
              </a:spcBef>
              <a:buFontTx/>
              <a:buChar char="•"/>
            </a:pPr>
            <a:r>
              <a:rPr lang="en-US" sz="3200" dirty="0" smtClean="0"/>
              <a:t>How do I use it? How do children use it?</a:t>
            </a:r>
          </a:p>
          <a:p>
            <a:pPr lvl="1" eaLnBrk="1" hangingPunct="1">
              <a:spcBef>
                <a:spcPts val="800"/>
              </a:spcBef>
              <a:buFontTx/>
              <a:buChar char="•"/>
            </a:pPr>
            <a:r>
              <a:rPr lang="en-US" sz="3200" dirty="0" smtClean="0"/>
              <a:t>When do I use it? When do children use it?</a:t>
            </a:r>
          </a:p>
          <a:p>
            <a:pPr lvl="1" eaLnBrk="1" hangingPunct="1">
              <a:spcBef>
                <a:spcPts val="800"/>
              </a:spcBef>
              <a:buFontTx/>
              <a:buChar char="•"/>
            </a:pPr>
            <a:r>
              <a:rPr lang="en-US" sz="3200" dirty="0" smtClean="0"/>
              <a:t>What objectives does it support?</a:t>
            </a:r>
          </a:p>
          <a:p>
            <a:pPr lvl="1" eaLnBrk="1" hangingPunct="1"/>
            <a:endParaRPr lang="en-US" dirty="0" smtClean="0"/>
          </a:p>
        </p:txBody>
      </p:sp>
      <p:sp>
        <p:nvSpPr>
          <p:cNvPr id="4" name="Slide Number Placeholder 3"/>
          <p:cNvSpPr>
            <a:spLocks noGrp="1"/>
          </p:cNvSpPr>
          <p:nvPr>
            <p:ph type="sldNum" sz="quarter" idx="10"/>
          </p:nvPr>
        </p:nvSpPr>
        <p:spPr/>
        <p:txBody>
          <a:bodyPr/>
          <a:lstStyle/>
          <a:p>
            <a:pPr>
              <a:defRPr/>
            </a:pPr>
            <a:fld id="{9FB1BA6E-D248-4E9C-A83C-E3F3999B10D9}" type="slidenum">
              <a:rPr/>
              <a:pPr>
                <a:defRPr/>
              </a:pPr>
              <a:t>7</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cs typeface="ＭＳ Ｐゴシック" charset="-128"/>
              </a:rPr>
              <a:t>Placement and Size</a:t>
            </a:r>
          </a:p>
        </p:txBody>
      </p:sp>
      <p:sp>
        <p:nvSpPr>
          <p:cNvPr id="30722" name="Content Placeholder 2"/>
          <p:cNvSpPr>
            <a:spLocks noGrp="1"/>
          </p:cNvSpPr>
          <p:nvPr>
            <p:ph idx="1"/>
          </p:nvPr>
        </p:nvSpPr>
        <p:spPr>
          <a:xfrm>
            <a:off x="0" y="1772817"/>
            <a:ext cx="9828584" cy="4320480"/>
          </a:xfrm>
        </p:spPr>
        <p:txBody>
          <a:bodyPr/>
          <a:lstStyle/>
          <a:p>
            <a:pPr eaLnBrk="1" hangingPunct="1">
              <a:spcBef>
                <a:spcPts val="800"/>
              </a:spcBef>
              <a:buFont typeface="Arial" charset="0"/>
              <a:buNone/>
            </a:pPr>
            <a:r>
              <a:rPr lang="en-US" sz="2800" dirty="0" smtClean="0">
                <a:cs typeface="ＭＳ Ｐゴシック" charset="-128"/>
              </a:rPr>
              <a:t>	</a:t>
            </a:r>
            <a:r>
              <a:rPr lang="en-US" dirty="0" smtClean="0">
                <a:cs typeface="ＭＳ Ｐゴシック" charset="-128"/>
              </a:rPr>
              <a:t>Consider the location:</a:t>
            </a:r>
          </a:p>
          <a:p>
            <a:pPr lvl="1" eaLnBrk="1" hangingPunct="1">
              <a:spcBef>
                <a:spcPts val="800"/>
              </a:spcBef>
              <a:buFontTx/>
              <a:buChar char="•"/>
            </a:pPr>
            <a:r>
              <a:rPr lang="en-US" sz="3200" dirty="0" smtClean="0"/>
              <a:t>Space should be accessible to children.</a:t>
            </a:r>
          </a:p>
          <a:p>
            <a:pPr lvl="1" eaLnBrk="1" hangingPunct="1">
              <a:spcBef>
                <a:spcPts val="800"/>
              </a:spcBef>
              <a:buFontTx/>
              <a:buChar char="•"/>
            </a:pPr>
            <a:r>
              <a:rPr lang="en-US" sz="3200" dirty="0" smtClean="0"/>
              <a:t>Space should be available during whole group time.</a:t>
            </a:r>
          </a:p>
          <a:p>
            <a:pPr lvl="1" eaLnBrk="1" hangingPunct="1">
              <a:spcBef>
                <a:spcPts val="800"/>
              </a:spcBef>
              <a:buFontTx/>
              <a:buChar char="•"/>
            </a:pPr>
            <a:r>
              <a:rPr lang="en-US" sz="3200" dirty="0" smtClean="0"/>
              <a:t>Two rows work well.</a:t>
            </a:r>
          </a:p>
          <a:p>
            <a:pPr lvl="1" eaLnBrk="1" hangingPunct="1">
              <a:spcBef>
                <a:spcPts val="800"/>
              </a:spcBef>
              <a:buFontTx/>
              <a:buChar char="•"/>
            </a:pPr>
            <a:r>
              <a:rPr lang="en-US" sz="3200" dirty="0" smtClean="0"/>
              <a:t>Allow space for at least five to seven words.</a:t>
            </a:r>
          </a:p>
          <a:p>
            <a:pPr lvl="1" eaLnBrk="1" hangingPunct="1">
              <a:spcBef>
                <a:spcPts val="800"/>
              </a:spcBef>
              <a:buFontTx/>
              <a:buChar char="•"/>
            </a:pPr>
            <a:r>
              <a:rPr lang="en-US" sz="3200" dirty="0" smtClean="0"/>
              <a:t>A clear topper for letters and pictures is required. </a:t>
            </a:r>
          </a:p>
          <a:p>
            <a:pPr lvl="1" eaLnBrk="1" hangingPunct="1">
              <a:spcBef>
                <a:spcPts val="800"/>
              </a:spcBef>
              <a:buFontTx/>
              <a:buChar char="•"/>
            </a:pPr>
            <a:r>
              <a:rPr lang="en-US" sz="3200" dirty="0" smtClean="0"/>
              <a:t>Ideal spacing is nine inches between each letter.</a:t>
            </a:r>
          </a:p>
        </p:txBody>
      </p:sp>
      <p:sp>
        <p:nvSpPr>
          <p:cNvPr id="4" name="Slide Number Placeholder 3"/>
          <p:cNvSpPr>
            <a:spLocks noGrp="1"/>
          </p:cNvSpPr>
          <p:nvPr>
            <p:ph type="sldNum" sz="quarter" idx="10"/>
          </p:nvPr>
        </p:nvSpPr>
        <p:spPr/>
        <p:txBody>
          <a:bodyPr/>
          <a:lstStyle/>
          <a:p>
            <a:pPr>
              <a:defRPr/>
            </a:pPr>
            <a:fld id="{35E7C526-639A-4D3D-9C40-880D299174EC}" type="slidenum">
              <a:rPr/>
              <a:pPr>
                <a:defRPr/>
              </a:pPr>
              <a:t>8</a:t>
            </a:fld>
            <a:endParaRPr/>
          </a:p>
        </p:txBody>
      </p:sp>
      <p:sp>
        <p:nvSpPr>
          <p:cNvPr id="5"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128"/>
              </a:rPr>
              <a:t>Setting Up the Letter Wall</a:t>
            </a:r>
            <a:endParaRPr lang="en-US" dirty="0"/>
          </a:p>
        </p:txBody>
      </p:sp>
      <p:sp>
        <p:nvSpPr>
          <p:cNvPr id="3" name="Content Placeholder 2"/>
          <p:cNvSpPr>
            <a:spLocks noGrp="1"/>
          </p:cNvSpPr>
          <p:nvPr>
            <p:ph idx="1"/>
          </p:nvPr>
        </p:nvSpPr>
        <p:spPr/>
        <p:txBody>
          <a:bodyPr/>
          <a:lstStyle/>
          <a:p>
            <a:endParaRPr lang="en-US" dirty="0" smtClean="0"/>
          </a:p>
          <a:p>
            <a:r>
              <a:rPr lang="en-US" dirty="0" smtClean="0"/>
              <a:t>Let’s look at the basic frame for a letter wall.</a:t>
            </a:r>
          </a:p>
          <a:p>
            <a:endParaRPr lang="en-US" dirty="0"/>
          </a:p>
          <a:p>
            <a:r>
              <a:rPr lang="en-US" dirty="0" smtClean="0"/>
              <a:t>What do you notice?</a:t>
            </a:r>
            <a:endParaRPr lang="en-US" dirty="0"/>
          </a:p>
        </p:txBody>
      </p:sp>
      <p:sp>
        <p:nvSpPr>
          <p:cNvPr id="4" name="Slide Number Placeholder 3"/>
          <p:cNvSpPr>
            <a:spLocks noGrp="1"/>
          </p:cNvSpPr>
          <p:nvPr>
            <p:ph type="sldNum" sz="quarter" idx="10"/>
          </p:nvPr>
        </p:nvSpPr>
        <p:spPr/>
        <p:txBody>
          <a:bodyPr/>
          <a:lstStyle/>
          <a:p>
            <a:pPr>
              <a:defRPr/>
            </a:pPr>
            <a:fld id="{9824B64C-0A8E-429A-AF48-D4A334CF46EE}"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 2013 Texas Education Agency / The University of Texas System</a:t>
            </a:r>
            <a:endParaRPr lang="en-US"/>
          </a:p>
        </p:txBody>
      </p:sp>
    </p:spTree>
    <p:extLst>
      <p:ext uri="{BB962C8B-B14F-4D97-AF65-F5344CB8AC3E}">
        <p14:creationId xmlns="" xmlns:p14="http://schemas.microsoft.com/office/powerpoint/2010/main" val="131399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3677</Words>
  <Application>Microsoft Office PowerPoint</Application>
  <PresentationFormat>On-screen Show (4:3)</PresentationFormat>
  <Paragraphs>431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ＭＳ Ｐゴシック</vt:lpstr>
      <vt:lpstr>Adobe Arabic</vt:lpstr>
      <vt:lpstr>Office Theme</vt:lpstr>
      <vt:lpstr>Developing Vocabulary Using a Letter Wall</vt:lpstr>
      <vt:lpstr>Developing Vocabulary  Using a Letter Wall </vt:lpstr>
      <vt:lpstr>Goals for This Training</vt:lpstr>
      <vt:lpstr>Background Information</vt:lpstr>
      <vt:lpstr>Definition of a Letter Wall</vt:lpstr>
      <vt:lpstr>Letter Wall Benefits</vt:lpstr>
      <vt:lpstr>Letter Wall Challenges</vt:lpstr>
      <vt:lpstr>Placement and Size</vt:lpstr>
      <vt:lpstr>Setting Up the Letter Wall</vt:lpstr>
      <vt:lpstr>Introducing and Using a Letter Wall</vt:lpstr>
      <vt:lpstr>The First Weeks</vt:lpstr>
      <vt:lpstr>Building Your Letter Wall</vt:lpstr>
      <vt:lpstr>The First Month</vt:lpstr>
      <vt:lpstr>Adding to Your Letter Wall</vt:lpstr>
      <vt:lpstr>Moving Through the Year</vt:lpstr>
      <vt:lpstr>Sample of a Robust Letter Wall</vt:lpstr>
      <vt:lpstr>More Words for the Letter Wall</vt:lpstr>
      <vt:lpstr>Include Math Vocabulary</vt:lpstr>
      <vt:lpstr>Include Science Vocabulary</vt:lpstr>
      <vt:lpstr>Include Social-Emotional Vocabulary</vt:lpstr>
      <vt:lpstr>Look At It Grow!</vt:lpstr>
      <vt:lpstr>Include Various Parts of Speech</vt:lpstr>
      <vt:lpstr>Make It Fun for Children</vt:lpstr>
      <vt:lpstr>Letter Wall Activity</vt:lpstr>
      <vt:lpstr>Engaging and Appropriate Activities</vt:lpstr>
      <vt:lpstr>More Letter Wall Activities</vt:lpstr>
      <vt:lpstr>Review and Reflect</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N;Josie Field</dc:creator>
  <cp:lastModifiedBy>ngchavez</cp:lastModifiedBy>
  <cp:revision>115</cp:revision>
  <cp:lastPrinted>2014-04-01T18:22:28Z</cp:lastPrinted>
  <dcterms:created xsi:type="dcterms:W3CDTF">2012-10-26T14:48:42Z</dcterms:created>
  <dcterms:modified xsi:type="dcterms:W3CDTF">2014-04-28T15:22:48Z</dcterms:modified>
</cp:coreProperties>
</file>